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4"/>
  </p:notesMasterIdLst>
  <p:sldIdLst>
    <p:sldId id="256" r:id="rId2"/>
    <p:sldId id="300" r:id="rId3"/>
    <p:sldId id="301" r:id="rId4"/>
    <p:sldId id="302" r:id="rId5"/>
    <p:sldId id="257" r:id="rId6"/>
    <p:sldId id="258" r:id="rId7"/>
    <p:sldId id="329" r:id="rId8"/>
    <p:sldId id="259" r:id="rId9"/>
    <p:sldId id="260" r:id="rId10"/>
    <p:sldId id="328" r:id="rId11"/>
    <p:sldId id="303" r:id="rId12"/>
    <p:sldId id="304" r:id="rId13"/>
    <p:sldId id="261" r:id="rId14"/>
    <p:sldId id="262" r:id="rId15"/>
    <p:sldId id="263" r:id="rId16"/>
    <p:sldId id="264" r:id="rId17"/>
    <p:sldId id="265" r:id="rId18"/>
    <p:sldId id="266" r:id="rId19"/>
    <p:sldId id="267" r:id="rId20"/>
    <p:sldId id="268" r:id="rId21"/>
    <p:sldId id="269" r:id="rId22"/>
    <p:sldId id="330" r:id="rId23"/>
    <p:sldId id="270" r:id="rId24"/>
    <p:sldId id="280" r:id="rId25"/>
    <p:sldId id="281" r:id="rId26"/>
    <p:sldId id="282" r:id="rId27"/>
    <p:sldId id="283" r:id="rId28"/>
    <p:sldId id="284" r:id="rId29"/>
    <p:sldId id="305" r:id="rId30"/>
    <p:sldId id="371" r:id="rId31"/>
    <p:sldId id="285" r:id="rId32"/>
    <p:sldId id="286" r:id="rId33"/>
    <p:sldId id="287" r:id="rId34"/>
    <p:sldId id="288" r:id="rId35"/>
    <p:sldId id="289" r:id="rId36"/>
    <p:sldId id="290" r:id="rId37"/>
    <p:sldId id="291" r:id="rId38"/>
    <p:sldId id="378" r:id="rId39"/>
    <p:sldId id="382" r:id="rId40"/>
    <p:sldId id="384" r:id="rId41"/>
    <p:sldId id="292" r:id="rId42"/>
    <p:sldId id="293" r:id="rId43"/>
    <p:sldId id="294" r:id="rId44"/>
    <p:sldId id="295" r:id="rId45"/>
    <p:sldId id="296" r:id="rId46"/>
    <p:sldId id="398" r:id="rId47"/>
    <p:sldId id="396" r:id="rId48"/>
    <p:sldId id="397" r:id="rId49"/>
    <p:sldId id="298" r:id="rId50"/>
    <p:sldId id="299" r:id="rId51"/>
    <p:sldId id="306" r:id="rId52"/>
    <p:sldId id="307" r:id="rId53"/>
    <p:sldId id="308" r:id="rId54"/>
    <p:sldId id="399" r:id="rId55"/>
    <p:sldId id="310" r:id="rId56"/>
    <p:sldId id="311" r:id="rId57"/>
    <p:sldId id="327"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400" r:id="rId72"/>
    <p:sldId id="326" r:id="rId7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92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F078EF-146E-4C4E-8EF1-3A80B4C826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74E5A5DF-8D7E-4FE1-9DD0-2EB687E03DAD}">
      <dgm:prSet>
        <dgm:style>
          <a:lnRef idx="3">
            <a:schemeClr val="lt1"/>
          </a:lnRef>
          <a:fillRef idx="1">
            <a:schemeClr val="dk1"/>
          </a:fillRef>
          <a:effectRef idx="1">
            <a:schemeClr val="dk1"/>
          </a:effectRef>
          <a:fontRef idx="minor">
            <a:schemeClr val="lt1"/>
          </a:fontRef>
        </dgm:style>
      </dgm:prSet>
      <dgm:spPr>
        <a:solidFill>
          <a:srgbClr val="00B0F0"/>
        </a:solidFill>
      </dgm:spPr>
      <dgm:t>
        <a:bodyPr/>
        <a:lstStyle/>
        <a:p>
          <a:pPr rtl="0"/>
          <a:r>
            <a:rPr lang="zh-CN" b="1" dirty="0"/>
            <a:t>定期扫描和加固自身业务设备</a:t>
          </a:r>
          <a:endParaRPr lang="en-US" b="1" dirty="0"/>
        </a:p>
      </dgm:t>
    </dgm:pt>
    <dgm:pt modelId="{03BA85E9-49A9-4DFD-9985-C1AC34FA5952}" type="parTrans" cxnId="{04BF5670-5901-46AF-B1C7-F2F3C53F3845}">
      <dgm:prSet/>
      <dgm:spPr/>
      <dgm:t>
        <a:bodyPr/>
        <a:lstStyle/>
        <a:p>
          <a:endParaRPr lang="zh-CN" altLang="en-US"/>
        </a:p>
      </dgm:t>
    </dgm:pt>
    <dgm:pt modelId="{0325D1EC-5FBF-4CC7-879E-B5400D15FE17}" type="sibTrans" cxnId="{04BF5670-5901-46AF-B1C7-F2F3C53F3845}">
      <dgm:prSet/>
      <dgm:spPr/>
      <dgm:t>
        <a:bodyPr/>
        <a:lstStyle/>
        <a:p>
          <a:endParaRPr lang="zh-CN" altLang="en-US"/>
        </a:p>
      </dgm:t>
    </dgm:pt>
    <dgm:pt modelId="{43793544-CB40-43F1-8A76-9160B28BB806}">
      <dgm:prSet>
        <dgm:style>
          <a:lnRef idx="3">
            <a:schemeClr val="lt1"/>
          </a:lnRef>
          <a:fillRef idx="1">
            <a:schemeClr val="dk1"/>
          </a:fillRef>
          <a:effectRef idx="1">
            <a:schemeClr val="dk1"/>
          </a:effectRef>
          <a:fontRef idx="minor">
            <a:schemeClr val="lt1"/>
          </a:fontRef>
        </dgm:style>
      </dgm:prSet>
      <dgm:spPr>
        <a:solidFill>
          <a:srgbClr val="00B0F0"/>
        </a:solidFill>
      </dgm:spPr>
      <dgm:t>
        <a:bodyPr/>
        <a:lstStyle/>
        <a:p>
          <a:pPr rtl="0"/>
          <a:r>
            <a:rPr lang="zh-CN" b="1" dirty="0"/>
            <a:t>确保资源冗余，提升耐打能力</a:t>
          </a:r>
          <a:endParaRPr lang="en-US" b="1" dirty="0"/>
        </a:p>
      </dgm:t>
    </dgm:pt>
    <dgm:pt modelId="{AE4E266A-ED76-4B61-BF23-60AEE1420405}" type="parTrans" cxnId="{01C046D3-7843-4182-ABDE-664BE8626FFC}">
      <dgm:prSet/>
      <dgm:spPr/>
      <dgm:t>
        <a:bodyPr/>
        <a:lstStyle/>
        <a:p>
          <a:endParaRPr lang="zh-CN" altLang="en-US"/>
        </a:p>
      </dgm:t>
    </dgm:pt>
    <dgm:pt modelId="{58F3DE27-D0E2-47EA-8D4A-2883AC68F696}" type="sibTrans" cxnId="{01C046D3-7843-4182-ABDE-664BE8626FFC}">
      <dgm:prSet/>
      <dgm:spPr/>
      <dgm:t>
        <a:bodyPr/>
        <a:lstStyle/>
        <a:p>
          <a:endParaRPr lang="zh-CN" altLang="en-US"/>
        </a:p>
      </dgm:t>
    </dgm:pt>
    <dgm:pt modelId="{F8A92F03-CCFB-40BE-B4A8-51DA293079D0}">
      <dgm:prSet>
        <dgm:style>
          <a:lnRef idx="3">
            <a:schemeClr val="lt1"/>
          </a:lnRef>
          <a:fillRef idx="1">
            <a:schemeClr val="dk1"/>
          </a:fillRef>
          <a:effectRef idx="1">
            <a:schemeClr val="dk1"/>
          </a:effectRef>
          <a:fontRef idx="minor">
            <a:schemeClr val="lt1"/>
          </a:fontRef>
        </dgm:style>
      </dgm:prSet>
      <dgm:spPr>
        <a:solidFill>
          <a:srgbClr val="0070C0"/>
        </a:solidFill>
      </dgm:spPr>
      <dgm:t>
        <a:bodyPr/>
        <a:lstStyle/>
        <a:p>
          <a:pPr rtl="0"/>
          <a:r>
            <a:rPr lang="zh-CN" b="1" dirty="0"/>
            <a:t>服务最小化，关停不必要的服务和端口</a:t>
          </a:r>
          <a:endParaRPr lang="en-US" b="1" dirty="0"/>
        </a:p>
      </dgm:t>
    </dgm:pt>
    <dgm:pt modelId="{3A3AFDE8-7A33-417F-ABB5-13448312FFCA}" type="parTrans" cxnId="{8C4B9F96-AFB7-4246-BBDE-DE0C8991831A}">
      <dgm:prSet/>
      <dgm:spPr/>
      <dgm:t>
        <a:bodyPr/>
        <a:lstStyle/>
        <a:p>
          <a:endParaRPr lang="zh-CN" altLang="en-US"/>
        </a:p>
      </dgm:t>
    </dgm:pt>
    <dgm:pt modelId="{2097B512-0EF8-4A2C-823E-EB316C295D6B}" type="sibTrans" cxnId="{8C4B9F96-AFB7-4246-BBDE-DE0C8991831A}">
      <dgm:prSet/>
      <dgm:spPr/>
      <dgm:t>
        <a:bodyPr/>
        <a:lstStyle/>
        <a:p>
          <a:endParaRPr lang="zh-CN" altLang="en-US"/>
        </a:p>
      </dgm:t>
    </dgm:pt>
    <dgm:pt modelId="{7D3C02CB-4FEB-40BB-8132-6CE1CCFD381F}">
      <dgm:prSet/>
      <dgm:spPr/>
      <dgm:t>
        <a:bodyPr/>
        <a:lstStyle/>
        <a:p>
          <a:r>
            <a:rPr lang="zh-CN" dirty="0"/>
            <a:t>定期扫描现有的网络主节点及主机，清查可能存在的安全漏洞和不规范的安全配置，对新出现的漏洞及时进行清理，对于需要加强安全配置的参数进行加固</a:t>
          </a:r>
          <a:endParaRPr lang="zh-CN" altLang="en-US" dirty="0"/>
        </a:p>
      </dgm:t>
    </dgm:pt>
    <dgm:pt modelId="{6EBCC51D-BFCE-4A0A-8986-EAB290414991}" type="parTrans" cxnId="{0E412474-3AE8-4077-84AE-A0DCD342F0FD}">
      <dgm:prSet/>
      <dgm:spPr/>
      <dgm:t>
        <a:bodyPr/>
        <a:lstStyle/>
        <a:p>
          <a:endParaRPr lang="zh-CN" altLang="en-US"/>
        </a:p>
      </dgm:t>
    </dgm:pt>
    <dgm:pt modelId="{A62079A4-9745-4DF5-9FA3-ADCE46325C2E}" type="sibTrans" cxnId="{0E412474-3AE8-4077-84AE-A0DCD342F0FD}">
      <dgm:prSet/>
      <dgm:spPr/>
      <dgm:t>
        <a:bodyPr/>
        <a:lstStyle/>
        <a:p>
          <a:endParaRPr lang="zh-CN" altLang="en-US"/>
        </a:p>
      </dgm:t>
    </dgm:pt>
    <dgm:pt modelId="{1D401C4C-F46F-4BCF-8EB2-3328E1EA54D7}">
      <dgm:prSet/>
      <dgm:spPr/>
      <dgm:t>
        <a:bodyPr/>
        <a:lstStyle/>
        <a:p>
          <a:r>
            <a:rPr lang="zh-CN" dirty="0"/>
            <a:t>建立多节点负载均衡，配备多线路高带宽，配备强大</a:t>
          </a:r>
          <a:r>
            <a:rPr lang="zh-CN" altLang="en-US" dirty="0"/>
            <a:t>的</a:t>
          </a:r>
          <a:r>
            <a:rPr lang="zh-CN" dirty="0"/>
            <a:t>运算能力，借此</a:t>
          </a:r>
          <a:r>
            <a:rPr lang="en-US" dirty="0"/>
            <a:t>“</a:t>
          </a:r>
          <a:r>
            <a:rPr lang="zh-CN" dirty="0"/>
            <a:t>吸收</a:t>
          </a:r>
          <a:r>
            <a:rPr lang="en-US" dirty="0"/>
            <a:t>”DDoS</a:t>
          </a:r>
          <a:r>
            <a:rPr lang="zh-CN" dirty="0"/>
            <a:t>攻击</a:t>
          </a:r>
          <a:endParaRPr lang="zh-CN" altLang="en-US" dirty="0"/>
        </a:p>
      </dgm:t>
    </dgm:pt>
    <dgm:pt modelId="{B0AA9F45-FE53-4A8F-AFF2-C37BCD0994A7}" type="parTrans" cxnId="{CAC7628C-F377-4FFA-8705-929467BA0FE7}">
      <dgm:prSet/>
      <dgm:spPr/>
      <dgm:t>
        <a:bodyPr/>
        <a:lstStyle/>
        <a:p>
          <a:endParaRPr lang="zh-CN" altLang="en-US"/>
        </a:p>
      </dgm:t>
    </dgm:pt>
    <dgm:pt modelId="{CF7104F6-0583-4969-A7CA-CADE830F62E8}" type="sibTrans" cxnId="{CAC7628C-F377-4FFA-8705-929467BA0FE7}">
      <dgm:prSet/>
      <dgm:spPr/>
      <dgm:t>
        <a:bodyPr/>
        <a:lstStyle/>
        <a:p>
          <a:endParaRPr lang="zh-CN" altLang="en-US"/>
        </a:p>
      </dgm:t>
    </dgm:pt>
    <dgm:pt modelId="{6C0D45D4-D4F9-47F0-BE3D-DFB93CBAA8F9}">
      <dgm:prSet>
        <dgm:style>
          <a:lnRef idx="3">
            <a:schemeClr val="lt1"/>
          </a:lnRef>
          <a:fillRef idx="1">
            <a:schemeClr val="dk1"/>
          </a:fillRef>
          <a:effectRef idx="1">
            <a:schemeClr val="dk1"/>
          </a:effectRef>
          <a:fontRef idx="minor">
            <a:schemeClr val="lt1"/>
          </a:fontRef>
        </dgm:style>
      </dgm:prSet>
      <dgm:spPr>
        <a:solidFill>
          <a:srgbClr val="002060"/>
        </a:solidFill>
      </dgm:spPr>
      <dgm:t>
        <a:bodyPr/>
        <a:lstStyle/>
        <a:p>
          <a:pPr rtl="0"/>
          <a:r>
            <a:rPr lang="zh-CN" altLang="en-US" b="1" dirty="0"/>
            <a:t>选择专业的产品和服务</a:t>
          </a:r>
          <a:endParaRPr lang="en-US" b="1" dirty="0"/>
        </a:p>
      </dgm:t>
    </dgm:pt>
    <dgm:pt modelId="{225FFD47-CB94-40D1-BC0F-D1482A1D84C8}" type="parTrans" cxnId="{BA79A318-8096-40F6-B307-AE23388F7E9A}">
      <dgm:prSet/>
      <dgm:spPr/>
      <dgm:t>
        <a:bodyPr/>
        <a:lstStyle/>
        <a:p>
          <a:endParaRPr lang="zh-CN" altLang="en-US"/>
        </a:p>
      </dgm:t>
    </dgm:pt>
    <dgm:pt modelId="{9219DEB5-BC24-4537-AB7D-923F391C83E8}" type="sibTrans" cxnId="{BA79A318-8096-40F6-B307-AE23388F7E9A}">
      <dgm:prSet/>
      <dgm:spPr/>
      <dgm:t>
        <a:bodyPr/>
        <a:lstStyle/>
        <a:p>
          <a:endParaRPr lang="zh-CN" altLang="en-US"/>
        </a:p>
      </dgm:t>
    </dgm:pt>
    <dgm:pt modelId="{8AC691CD-C5AE-4148-B8D1-812316A952A9}">
      <dgm:prSet/>
      <dgm:spPr/>
      <dgm:t>
        <a:bodyPr/>
        <a:lstStyle/>
        <a:p>
          <a:r>
            <a:rPr lang="zh-CN" altLang="en-US" dirty="0"/>
            <a:t>关停</a:t>
          </a:r>
          <a:r>
            <a:rPr lang="zh-CN" dirty="0"/>
            <a:t>不必要的服务和端口，实现服务最小化，例如</a:t>
          </a:r>
          <a:r>
            <a:rPr lang="en-US" dirty="0"/>
            <a:t>WWW</a:t>
          </a:r>
          <a:r>
            <a:rPr lang="zh-CN" dirty="0"/>
            <a:t>服务器只开放</a:t>
          </a:r>
          <a:r>
            <a:rPr lang="en-US" dirty="0"/>
            <a:t>80</a:t>
          </a:r>
          <a:r>
            <a:rPr lang="zh-CN" dirty="0"/>
            <a:t>而将其</a:t>
          </a:r>
          <a:r>
            <a:rPr lang="zh-CN" altLang="en-US" dirty="0"/>
            <a:t>它</a:t>
          </a:r>
          <a:r>
            <a:rPr lang="zh-CN" dirty="0"/>
            <a:t>所有端口关闭或在防火墙上做阻止策略。可大大减少被与服务不相关的攻击所影响的概率</a:t>
          </a:r>
          <a:endParaRPr lang="zh-CN" altLang="en-US" dirty="0"/>
        </a:p>
      </dgm:t>
    </dgm:pt>
    <dgm:pt modelId="{F3A0AA8E-2FA7-4BF1-96FC-C5B62E36C862}" type="parTrans" cxnId="{A92F23CC-6D09-49F2-BD76-DAC1D5CAC862}">
      <dgm:prSet/>
      <dgm:spPr/>
      <dgm:t>
        <a:bodyPr/>
        <a:lstStyle/>
        <a:p>
          <a:endParaRPr lang="zh-CN" altLang="en-US"/>
        </a:p>
      </dgm:t>
    </dgm:pt>
    <dgm:pt modelId="{9037D697-4F85-4F2D-A4B8-4F1946256B58}" type="sibTrans" cxnId="{A92F23CC-6D09-49F2-BD76-DAC1D5CAC862}">
      <dgm:prSet/>
      <dgm:spPr/>
      <dgm:t>
        <a:bodyPr/>
        <a:lstStyle/>
        <a:p>
          <a:endParaRPr lang="zh-CN" altLang="en-US"/>
        </a:p>
      </dgm:t>
    </dgm:pt>
    <dgm:pt modelId="{D8F840A6-5F93-4245-816D-C1414BD484D0}">
      <dgm:prSet/>
      <dgm:spPr/>
      <dgm:t>
        <a:bodyPr/>
        <a:lstStyle/>
        <a:p>
          <a:pPr rtl="0"/>
          <a:r>
            <a:rPr lang="zh-CN" altLang="en-US" dirty="0"/>
            <a:t>三分产品技术，七分设计服务，除了防护产品本身的功能、性能、稳定性，易用性等方面，还需要考虑防护产品厂家的技术实力，服务和支持能力，应急经验等</a:t>
          </a:r>
        </a:p>
      </dgm:t>
    </dgm:pt>
    <dgm:pt modelId="{F6EA036D-C8D2-4C8B-9312-BEFDF198D97C}" type="parTrans" cxnId="{11BD905A-8023-4E19-9A63-450D2194216C}">
      <dgm:prSet/>
      <dgm:spPr/>
      <dgm:t>
        <a:bodyPr/>
        <a:lstStyle/>
        <a:p>
          <a:endParaRPr lang="zh-CN" altLang="en-US"/>
        </a:p>
      </dgm:t>
    </dgm:pt>
    <dgm:pt modelId="{89B6CBD8-4D57-4AB8-94CE-4B906A3C141C}" type="sibTrans" cxnId="{11BD905A-8023-4E19-9A63-450D2194216C}">
      <dgm:prSet/>
      <dgm:spPr/>
      <dgm:t>
        <a:bodyPr/>
        <a:lstStyle/>
        <a:p>
          <a:endParaRPr lang="zh-CN" altLang="en-US"/>
        </a:p>
      </dgm:t>
    </dgm:pt>
    <dgm:pt modelId="{FE4CCA16-88C8-4E75-8D75-87AA78BC3D08}" type="pres">
      <dgm:prSet presAssocID="{E6F078EF-146E-4C4E-8EF1-3A80B4C826DC}" presName="linear" presStyleCnt="0">
        <dgm:presLayoutVars>
          <dgm:dir/>
          <dgm:animLvl val="lvl"/>
          <dgm:resizeHandles val="exact"/>
        </dgm:presLayoutVars>
      </dgm:prSet>
      <dgm:spPr/>
    </dgm:pt>
    <dgm:pt modelId="{7C346B4A-2D45-4654-B87A-8F7A72A89679}" type="pres">
      <dgm:prSet presAssocID="{74E5A5DF-8D7E-4FE1-9DD0-2EB687E03DAD}" presName="parentLin" presStyleCnt="0"/>
      <dgm:spPr/>
    </dgm:pt>
    <dgm:pt modelId="{D28109E7-FFEE-4AA4-BA3B-24C916CA1205}" type="pres">
      <dgm:prSet presAssocID="{74E5A5DF-8D7E-4FE1-9DD0-2EB687E03DAD}" presName="parentLeftMargin" presStyleLbl="node1" presStyleIdx="0" presStyleCnt="4"/>
      <dgm:spPr/>
    </dgm:pt>
    <dgm:pt modelId="{901E8B1F-8E59-46D3-AC33-20494D03DBE2}" type="pres">
      <dgm:prSet presAssocID="{74E5A5DF-8D7E-4FE1-9DD0-2EB687E03DAD}" presName="parentText" presStyleLbl="node1" presStyleIdx="0" presStyleCnt="4">
        <dgm:presLayoutVars>
          <dgm:chMax val="0"/>
          <dgm:bulletEnabled val="1"/>
        </dgm:presLayoutVars>
      </dgm:prSet>
      <dgm:spPr/>
    </dgm:pt>
    <dgm:pt modelId="{D2CB63CF-6063-4E88-B4F4-106CFF537585}" type="pres">
      <dgm:prSet presAssocID="{74E5A5DF-8D7E-4FE1-9DD0-2EB687E03DAD}" presName="negativeSpace" presStyleCnt="0"/>
      <dgm:spPr/>
    </dgm:pt>
    <dgm:pt modelId="{B0FC5952-88C6-4218-A6D7-EE82BE1FF459}" type="pres">
      <dgm:prSet presAssocID="{74E5A5DF-8D7E-4FE1-9DD0-2EB687E03DAD}" presName="childText" presStyleLbl="conFgAcc1" presStyleIdx="0" presStyleCnt="4">
        <dgm:presLayoutVars>
          <dgm:bulletEnabled val="1"/>
        </dgm:presLayoutVars>
      </dgm:prSet>
      <dgm:spPr/>
    </dgm:pt>
    <dgm:pt modelId="{5D175494-52C9-4857-AF36-BF7DE1ECA7CC}" type="pres">
      <dgm:prSet presAssocID="{0325D1EC-5FBF-4CC7-879E-B5400D15FE17}" presName="spaceBetweenRectangles" presStyleCnt="0"/>
      <dgm:spPr/>
    </dgm:pt>
    <dgm:pt modelId="{F64EAF8F-85CD-44EA-B482-312A3396A907}" type="pres">
      <dgm:prSet presAssocID="{43793544-CB40-43F1-8A76-9160B28BB806}" presName="parentLin" presStyleCnt="0"/>
      <dgm:spPr/>
    </dgm:pt>
    <dgm:pt modelId="{7C5D2552-8B5C-4963-A2A3-B58D8C59966C}" type="pres">
      <dgm:prSet presAssocID="{43793544-CB40-43F1-8A76-9160B28BB806}" presName="parentLeftMargin" presStyleLbl="node1" presStyleIdx="0" presStyleCnt="4"/>
      <dgm:spPr/>
    </dgm:pt>
    <dgm:pt modelId="{59BBDB30-3D04-49E3-BEBF-BF52727AA668}" type="pres">
      <dgm:prSet presAssocID="{43793544-CB40-43F1-8A76-9160B28BB806}" presName="parentText" presStyleLbl="node1" presStyleIdx="1" presStyleCnt="4">
        <dgm:presLayoutVars>
          <dgm:chMax val="0"/>
          <dgm:bulletEnabled val="1"/>
        </dgm:presLayoutVars>
      </dgm:prSet>
      <dgm:spPr/>
    </dgm:pt>
    <dgm:pt modelId="{708AF961-842B-485C-8975-23DFAB661A8E}" type="pres">
      <dgm:prSet presAssocID="{43793544-CB40-43F1-8A76-9160B28BB806}" presName="negativeSpace" presStyleCnt="0"/>
      <dgm:spPr/>
    </dgm:pt>
    <dgm:pt modelId="{7016AA06-C456-4104-BE41-DCAF9BCB16F7}" type="pres">
      <dgm:prSet presAssocID="{43793544-CB40-43F1-8A76-9160B28BB806}" presName="childText" presStyleLbl="conFgAcc1" presStyleIdx="1" presStyleCnt="4">
        <dgm:presLayoutVars>
          <dgm:bulletEnabled val="1"/>
        </dgm:presLayoutVars>
      </dgm:prSet>
      <dgm:spPr/>
    </dgm:pt>
    <dgm:pt modelId="{649B6DAD-245D-439F-AA89-31EB6B4E9CA4}" type="pres">
      <dgm:prSet presAssocID="{58F3DE27-D0E2-47EA-8D4A-2883AC68F696}" presName="spaceBetweenRectangles" presStyleCnt="0"/>
      <dgm:spPr/>
    </dgm:pt>
    <dgm:pt modelId="{659DEA50-C088-4533-86E8-1249BD675484}" type="pres">
      <dgm:prSet presAssocID="{F8A92F03-CCFB-40BE-B4A8-51DA293079D0}" presName="parentLin" presStyleCnt="0"/>
      <dgm:spPr/>
    </dgm:pt>
    <dgm:pt modelId="{3E7CAD7B-15DB-43AD-AF2F-849EB213CD4A}" type="pres">
      <dgm:prSet presAssocID="{F8A92F03-CCFB-40BE-B4A8-51DA293079D0}" presName="parentLeftMargin" presStyleLbl="node1" presStyleIdx="1" presStyleCnt="4"/>
      <dgm:spPr/>
    </dgm:pt>
    <dgm:pt modelId="{C723A815-9138-4048-9191-29D7159C4FE9}" type="pres">
      <dgm:prSet presAssocID="{F8A92F03-CCFB-40BE-B4A8-51DA293079D0}" presName="parentText" presStyleLbl="node1" presStyleIdx="2" presStyleCnt="4">
        <dgm:presLayoutVars>
          <dgm:chMax val="0"/>
          <dgm:bulletEnabled val="1"/>
        </dgm:presLayoutVars>
      </dgm:prSet>
      <dgm:spPr/>
    </dgm:pt>
    <dgm:pt modelId="{DF4F7F09-DBD4-4C81-BC85-2865E3DBC7B1}" type="pres">
      <dgm:prSet presAssocID="{F8A92F03-CCFB-40BE-B4A8-51DA293079D0}" presName="negativeSpace" presStyleCnt="0"/>
      <dgm:spPr/>
    </dgm:pt>
    <dgm:pt modelId="{8336E672-056C-4A76-BE67-0D5AEEEB4554}" type="pres">
      <dgm:prSet presAssocID="{F8A92F03-CCFB-40BE-B4A8-51DA293079D0}" presName="childText" presStyleLbl="conFgAcc1" presStyleIdx="2" presStyleCnt="4">
        <dgm:presLayoutVars>
          <dgm:bulletEnabled val="1"/>
        </dgm:presLayoutVars>
      </dgm:prSet>
      <dgm:spPr/>
    </dgm:pt>
    <dgm:pt modelId="{0190FB1F-71BD-44DC-B4DC-8B5E59F69630}" type="pres">
      <dgm:prSet presAssocID="{2097B512-0EF8-4A2C-823E-EB316C295D6B}" presName="spaceBetweenRectangles" presStyleCnt="0"/>
      <dgm:spPr/>
    </dgm:pt>
    <dgm:pt modelId="{F16B21CC-6972-4D4D-9168-908A2FBECEDA}" type="pres">
      <dgm:prSet presAssocID="{6C0D45D4-D4F9-47F0-BE3D-DFB93CBAA8F9}" presName="parentLin" presStyleCnt="0"/>
      <dgm:spPr/>
    </dgm:pt>
    <dgm:pt modelId="{9F9A3849-D877-444B-A25E-959421DB4E30}" type="pres">
      <dgm:prSet presAssocID="{6C0D45D4-D4F9-47F0-BE3D-DFB93CBAA8F9}" presName="parentLeftMargin" presStyleLbl="node1" presStyleIdx="2" presStyleCnt="4"/>
      <dgm:spPr/>
    </dgm:pt>
    <dgm:pt modelId="{71BA235B-36AE-446E-A6B6-E8856DFB4EDE}" type="pres">
      <dgm:prSet presAssocID="{6C0D45D4-D4F9-47F0-BE3D-DFB93CBAA8F9}" presName="parentText" presStyleLbl="node1" presStyleIdx="3" presStyleCnt="4">
        <dgm:presLayoutVars>
          <dgm:chMax val="0"/>
          <dgm:bulletEnabled val="1"/>
        </dgm:presLayoutVars>
      </dgm:prSet>
      <dgm:spPr/>
    </dgm:pt>
    <dgm:pt modelId="{1E794348-F8CF-448E-A77B-99A7CD6DB7CC}" type="pres">
      <dgm:prSet presAssocID="{6C0D45D4-D4F9-47F0-BE3D-DFB93CBAA8F9}" presName="negativeSpace" presStyleCnt="0"/>
      <dgm:spPr/>
    </dgm:pt>
    <dgm:pt modelId="{65F27E97-4739-4761-829C-9C6B67E9CA67}" type="pres">
      <dgm:prSet presAssocID="{6C0D45D4-D4F9-47F0-BE3D-DFB93CBAA8F9}" presName="childText" presStyleLbl="conFgAcc1" presStyleIdx="3" presStyleCnt="4">
        <dgm:presLayoutVars>
          <dgm:bulletEnabled val="1"/>
        </dgm:presLayoutVars>
      </dgm:prSet>
      <dgm:spPr/>
    </dgm:pt>
  </dgm:ptLst>
  <dgm:cxnLst>
    <dgm:cxn modelId="{0E464A05-772E-46D0-8873-DB74535D9220}" type="presOf" srcId="{7D3C02CB-4FEB-40BB-8132-6CE1CCFD381F}" destId="{B0FC5952-88C6-4218-A6D7-EE82BE1FF459}" srcOrd="0" destOrd="0" presId="urn:microsoft.com/office/officeart/2005/8/layout/list1"/>
    <dgm:cxn modelId="{A84CE308-870A-4B15-B541-03C3DC86AAF5}" type="presOf" srcId="{74E5A5DF-8D7E-4FE1-9DD0-2EB687E03DAD}" destId="{901E8B1F-8E59-46D3-AC33-20494D03DBE2}" srcOrd="1" destOrd="0" presId="urn:microsoft.com/office/officeart/2005/8/layout/list1"/>
    <dgm:cxn modelId="{BA79A318-8096-40F6-B307-AE23388F7E9A}" srcId="{E6F078EF-146E-4C4E-8EF1-3A80B4C826DC}" destId="{6C0D45D4-D4F9-47F0-BE3D-DFB93CBAA8F9}" srcOrd="3" destOrd="0" parTransId="{225FFD47-CB94-40D1-BC0F-D1482A1D84C8}" sibTransId="{9219DEB5-BC24-4537-AB7D-923F391C83E8}"/>
    <dgm:cxn modelId="{72D5393A-6E69-42A1-89EB-8389B518510C}" type="presOf" srcId="{43793544-CB40-43F1-8A76-9160B28BB806}" destId="{59BBDB30-3D04-49E3-BEBF-BF52727AA668}" srcOrd="1" destOrd="0" presId="urn:microsoft.com/office/officeart/2005/8/layout/list1"/>
    <dgm:cxn modelId="{EA39B444-C7D2-437A-8315-138B603697FD}" type="presOf" srcId="{F8A92F03-CCFB-40BE-B4A8-51DA293079D0}" destId="{C723A815-9138-4048-9191-29D7159C4FE9}" srcOrd="1" destOrd="0" presId="urn:microsoft.com/office/officeart/2005/8/layout/list1"/>
    <dgm:cxn modelId="{0543F848-BEB2-4629-961D-1DA34E3E0A43}" type="presOf" srcId="{43793544-CB40-43F1-8A76-9160B28BB806}" destId="{7C5D2552-8B5C-4963-A2A3-B58D8C59966C}" srcOrd="0" destOrd="0" presId="urn:microsoft.com/office/officeart/2005/8/layout/list1"/>
    <dgm:cxn modelId="{04BF5670-5901-46AF-B1C7-F2F3C53F3845}" srcId="{E6F078EF-146E-4C4E-8EF1-3A80B4C826DC}" destId="{74E5A5DF-8D7E-4FE1-9DD0-2EB687E03DAD}" srcOrd="0" destOrd="0" parTransId="{03BA85E9-49A9-4DFD-9985-C1AC34FA5952}" sibTransId="{0325D1EC-5FBF-4CC7-879E-B5400D15FE17}"/>
    <dgm:cxn modelId="{0E412474-3AE8-4077-84AE-A0DCD342F0FD}" srcId="{74E5A5DF-8D7E-4FE1-9DD0-2EB687E03DAD}" destId="{7D3C02CB-4FEB-40BB-8132-6CE1CCFD381F}" srcOrd="0" destOrd="0" parTransId="{6EBCC51D-BFCE-4A0A-8986-EAB290414991}" sibTransId="{A62079A4-9745-4DF5-9FA3-ADCE46325C2E}"/>
    <dgm:cxn modelId="{ADE37656-CDA6-49CC-B72B-FB124F7E9A24}" type="presOf" srcId="{6C0D45D4-D4F9-47F0-BE3D-DFB93CBAA8F9}" destId="{71BA235B-36AE-446E-A6B6-E8856DFB4EDE}" srcOrd="1" destOrd="0" presId="urn:microsoft.com/office/officeart/2005/8/layout/list1"/>
    <dgm:cxn modelId="{11BD905A-8023-4E19-9A63-450D2194216C}" srcId="{6C0D45D4-D4F9-47F0-BE3D-DFB93CBAA8F9}" destId="{D8F840A6-5F93-4245-816D-C1414BD484D0}" srcOrd="0" destOrd="0" parTransId="{F6EA036D-C8D2-4C8B-9312-BEFDF198D97C}" sibTransId="{89B6CBD8-4D57-4AB8-94CE-4B906A3C141C}"/>
    <dgm:cxn modelId="{E488E65A-194D-4278-860A-5138EE03C143}" type="presOf" srcId="{8AC691CD-C5AE-4148-B8D1-812316A952A9}" destId="{8336E672-056C-4A76-BE67-0D5AEEEB4554}" srcOrd="0" destOrd="0" presId="urn:microsoft.com/office/officeart/2005/8/layout/list1"/>
    <dgm:cxn modelId="{CAC7628C-F377-4FFA-8705-929467BA0FE7}" srcId="{43793544-CB40-43F1-8A76-9160B28BB806}" destId="{1D401C4C-F46F-4BCF-8EB2-3328E1EA54D7}" srcOrd="0" destOrd="0" parTransId="{B0AA9F45-FE53-4A8F-AFF2-C37BCD0994A7}" sibTransId="{CF7104F6-0583-4969-A7CA-CADE830F62E8}"/>
    <dgm:cxn modelId="{8C4B9F96-AFB7-4246-BBDE-DE0C8991831A}" srcId="{E6F078EF-146E-4C4E-8EF1-3A80B4C826DC}" destId="{F8A92F03-CCFB-40BE-B4A8-51DA293079D0}" srcOrd="2" destOrd="0" parTransId="{3A3AFDE8-7A33-417F-ABB5-13448312FFCA}" sibTransId="{2097B512-0EF8-4A2C-823E-EB316C295D6B}"/>
    <dgm:cxn modelId="{A9B3B599-9E28-4DAC-AFB0-4FFCC67B8BF0}" type="presOf" srcId="{F8A92F03-CCFB-40BE-B4A8-51DA293079D0}" destId="{3E7CAD7B-15DB-43AD-AF2F-849EB213CD4A}" srcOrd="0" destOrd="0" presId="urn:microsoft.com/office/officeart/2005/8/layout/list1"/>
    <dgm:cxn modelId="{A92F23CC-6D09-49F2-BD76-DAC1D5CAC862}" srcId="{F8A92F03-CCFB-40BE-B4A8-51DA293079D0}" destId="{8AC691CD-C5AE-4148-B8D1-812316A952A9}" srcOrd="0" destOrd="0" parTransId="{F3A0AA8E-2FA7-4BF1-96FC-C5B62E36C862}" sibTransId="{9037D697-4F85-4F2D-A4B8-4F1946256B58}"/>
    <dgm:cxn modelId="{D448F7CF-2070-43C9-9A65-87AE0BC77C2F}" type="presOf" srcId="{E6F078EF-146E-4C4E-8EF1-3A80B4C826DC}" destId="{FE4CCA16-88C8-4E75-8D75-87AA78BC3D08}" srcOrd="0" destOrd="0" presId="urn:microsoft.com/office/officeart/2005/8/layout/list1"/>
    <dgm:cxn modelId="{01C046D3-7843-4182-ABDE-664BE8626FFC}" srcId="{E6F078EF-146E-4C4E-8EF1-3A80B4C826DC}" destId="{43793544-CB40-43F1-8A76-9160B28BB806}" srcOrd="1" destOrd="0" parTransId="{AE4E266A-ED76-4B61-BF23-60AEE1420405}" sibTransId="{58F3DE27-D0E2-47EA-8D4A-2883AC68F696}"/>
    <dgm:cxn modelId="{AEFE16D5-4D2B-4D1F-88BF-8B7C81C03CA8}" type="presOf" srcId="{1D401C4C-F46F-4BCF-8EB2-3328E1EA54D7}" destId="{7016AA06-C456-4104-BE41-DCAF9BCB16F7}" srcOrd="0" destOrd="0" presId="urn:microsoft.com/office/officeart/2005/8/layout/list1"/>
    <dgm:cxn modelId="{29295FDB-BE54-4C48-BAF7-E4D89CEE2DAC}" type="presOf" srcId="{D8F840A6-5F93-4245-816D-C1414BD484D0}" destId="{65F27E97-4739-4761-829C-9C6B67E9CA67}" srcOrd="0" destOrd="0" presId="urn:microsoft.com/office/officeart/2005/8/layout/list1"/>
    <dgm:cxn modelId="{3C1AB2EB-66E5-479E-8BA4-CA1B4139768E}" type="presOf" srcId="{74E5A5DF-8D7E-4FE1-9DD0-2EB687E03DAD}" destId="{D28109E7-FFEE-4AA4-BA3B-24C916CA1205}" srcOrd="0" destOrd="0" presId="urn:microsoft.com/office/officeart/2005/8/layout/list1"/>
    <dgm:cxn modelId="{D3AAD2EE-EEE1-4DB4-BEB5-95134688284B}" type="presOf" srcId="{6C0D45D4-D4F9-47F0-BE3D-DFB93CBAA8F9}" destId="{9F9A3849-D877-444B-A25E-959421DB4E30}" srcOrd="0" destOrd="0" presId="urn:microsoft.com/office/officeart/2005/8/layout/list1"/>
    <dgm:cxn modelId="{CCC13FA1-81E2-4FCD-B77F-8FDCF1CDF738}" type="presParOf" srcId="{FE4CCA16-88C8-4E75-8D75-87AA78BC3D08}" destId="{7C346B4A-2D45-4654-B87A-8F7A72A89679}" srcOrd="0" destOrd="0" presId="urn:microsoft.com/office/officeart/2005/8/layout/list1"/>
    <dgm:cxn modelId="{DFB738B4-C90E-444C-9BB7-1475FB40C9EB}" type="presParOf" srcId="{7C346B4A-2D45-4654-B87A-8F7A72A89679}" destId="{D28109E7-FFEE-4AA4-BA3B-24C916CA1205}" srcOrd="0" destOrd="0" presId="urn:microsoft.com/office/officeart/2005/8/layout/list1"/>
    <dgm:cxn modelId="{6343C53E-F290-4FA4-950C-FDCD97AC03F6}" type="presParOf" srcId="{7C346B4A-2D45-4654-B87A-8F7A72A89679}" destId="{901E8B1F-8E59-46D3-AC33-20494D03DBE2}" srcOrd="1" destOrd="0" presId="urn:microsoft.com/office/officeart/2005/8/layout/list1"/>
    <dgm:cxn modelId="{7257530B-E70A-4992-838F-EB66EF807B9F}" type="presParOf" srcId="{FE4CCA16-88C8-4E75-8D75-87AA78BC3D08}" destId="{D2CB63CF-6063-4E88-B4F4-106CFF537585}" srcOrd="1" destOrd="0" presId="urn:microsoft.com/office/officeart/2005/8/layout/list1"/>
    <dgm:cxn modelId="{5635D6B5-02C6-4B5C-85A6-187EAEDC349F}" type="presParOf" srcId="{FE4CCA16-88C8-4E75-8D75-87AA78BC3D08}" destId="{B0FC5952-88C6-4218-A6D7-EE82BE1FF459}" srcOrd="2" destOrd="0" presId="urn:microsoft.com/office/officeart/2005/8/layout/list1"/>
    <dgm:cxn modelId="{76D6BE06-5315-4CAD-9D6D-11B684AD9826}" type="presParOf" srcId="{FE4CCA16-88C8-4E75-8D75-87AA78BC3D08}" destId="{5D175494-52C9-4857-AF36-BF7DE1ECA7CC}" srcOrd="3" destOrd="0" presId="urn:microsoft.com/office/officeart/2005/8/layout/list1"/>
    <dgm:cxn modelId="{EC5D76D2-CD88-4680-BED4-AD8131E87D99}" type="presParOf" srcId="{FE4CCA16-88C8-4E75-8D75-87AA78BC3D08}" destId="{F64EAF8F-85CD-44EA-B482-312A3396A907}" srcOrd="4" destOrd="0" presId="urn:microsoft.com/office/officeart/2005/8/layout/list1"/>
    <dgm:cxn modelId="{11E73B2C-18AE-4681-BBDF-037CA0FD5EB1}" type="presParOf" srcId="{F64EAF8F-85CD-44EA-B482-312A3396A907}" destId="{7C5D2552-8B5C-4963-A2A3-B58D8C59966C}" srcOrd="0" destOrd="0" presId="urn:microsoft.com/office/officeart/2005/8/layout/list1"/>
    <dgm:cxn modelId="{3EABC396-F29B-4715-8A95-FC7AE9A6BBC7}" type="presParOf" srcId="{F64EAF8F-85CD-44EA-B482-312A3396A907}" destId="{59BBDB30-3D04-49E3-BEBF-BF52727AA668}" srcOrd="1" destOrd="0" presId="urn:microsoft.com/office/officeart/2005/8/layout/list1"/>
    <dgm:cxn modelId="{5FFAFAC4-D18D-4FAF-939B-E095813B6FFB}" type="presParOf" srcId="{FE4CCA16-88C8-4E75-8D75-87AA78BC3D08}" destId="{708AF961-842B-485C-8975-23DFAB661A8E}" srcOrd="5" destOrd="0" presId="urn:microsoft.com/office/officeart/2005/8/layout/list1"/>
    <dgm:cxn modelId="{B0D42BC4-AF0E-4B20-BC7A-CA52763338E1}" type="presParOf" srcId="{FE4CCA16-88C8-4E75-8D75-87AA78BC3D08}" destId="{7016AA06-C456-4104-BE41-DCAF9BCB16F7}" srcOrd="6" destOrd="0" presId="urn:microsoft.com/office/officeart/2005/8/layout/list1"/>
    <dgm:cxn modelId="{51CA62CE-910C-4829-9BF0-2B516BDD6AA3}" type="presParOf" srcId="{FE4CCA16-88C8-4E75-8D75-87AA78BC3D08}" destId="{649B6DAD-245D-439F-AA89-31EB6B4E9CA4}" srcOrd="7" destOrd="0" presId="urn:microsoft.com/office/officeart/2005/8/layout/list1"/>
    <dgm:cxn modelId="{68C2FC46-3C88-4AAA-9DC0-B92145DCD962}" type="presParOf" srcId="{FE4CCA16-88C8-4E75-8D75-87AA78BC3D08}" destId="{659DEA50-C088-4533-86E8-1249BD675484}" srcOrd="8" destOrd="0" presId="urn:microsoft.com/office/officeart/2005/8/layout/list1"/>
    <dgm:cxn modelId="{8A1869EE-A8CA-4A1F-A4B4-433858439D83}" type="presParOf" srcId="{659DEA50-C088-4533-86E8-1249BD675484}" destId="{3E7CAD7B-15DB-43AD-AF2F-849EB213CD4A}" srcOrd="0" destOrd="0" presId="urn:microsoft.com/office/officeart/2005/8/layout/list1"/>
    <dgm:cxn modelId="{0A45DCF0-2F97-439A-B6EC-BE9EE344BDA8}" type="presParOf" srcId="{659DEA50-C088-4533-86E8-1249BD675484}" destId="{C723A815-9138-4048-9191-29D7159C4FE9}" srcOrd="1" destOrd="0" presId="urn:microsoft.com/office/officeart/2005/8/layout/list1"/>
    <dgm:cxn modelId="{16261C9A-E98B-44E2-A5E2-14622D0C069C}" type="presParOf" srcId="{FE4CCA16-88C8-4E75-8D75-87AA78BC3D08}" destId="{DF4F7F09-DBD4-4C81-BC85-2865E3DBC7B1}" srcOrd="9" destOrd="0" presId="urn:microsoft.com/office/officeart/2005/8/layout/list1"/>
    <dgm:cxn modelId="{43724138-D009-466D-9A81-71862040D5A9}" type="presParOf" srcId="{FE4CCA16-88C8-4E75-8D75-87AA78BC3D08}" destId="{8336E672-056C-4A76-BE67-0D5AEEEB4554}" srcOrd="10" destOrd="0" presId="urn:microsoft.com/office/officeart/2005/8/layout/list1"/>
    <dgm:cxn modelId="{4E43E983-63A9-4B2A-9F76-403E8BC6BA1A}" type="presParOf" srcId="{FE4CCA16-88C8-4E75-8D75-87AA78BC3D08}" destId="{0190FB1F-71BD-44DC-B4DC-8B5E59F69630}" srcOrd="11" destOrd="0" presId="urn:microsoft.com/office/officeart/2005/8/layout/list1"/>
    <dgm:cxn modelId="{8A50C95C-ABAC-4EFB-99DB-3BEFEA9D9CB5}" type="presParOf" srcId="{FE4CCA16-88C8-4E75-8D75-87AA78BC3D08}" destId="{F16B21CC-6972-4D4D-9168-908A2FBECEDA}" srcOrd="12" destOrd="0" presId="urn:microsoft.com/office/officeart/2005/8/layout/list1"/>
    <dgm:cxn modelId="{03CDB084-83D7-46F0-859C-41BB481F3E04}" type="presParOf" srcId="{F16B21CC-6972-4D4D-9168-908A2FBECEDA}" destId="{9F9A3849-D877-444B-A25E-959421DB4E30}" srcOrd="0" destOrd="0" presId="urn:microsoft.com/office/officeart/2005/8/layout/list1"/>
    <dgm:cxn modelId="{CCF802CF-8493-4CC0-A355-B01CAA4B2483}" type="presParOf" srcId="{F16B21CC-6972-4D4D-9168-908A2FBECEDA}" destId="{71BA235B-36AE-446E-A6B6-E8856DFB4EDE}" srcOrd="1" destOrd="0" presId="urn:microsoft.com/office/officeart/2005/8/layout/list1"/>
    <dgm:cxn modelId="{6A4C9067-0C6D-4941-B2B4-37B689DFABA5}" type="presParOf" srcId="{FE4CCA16-88C8-4E75-8D75-87AA78BC3D08}" destId="{1E794348-F8CF-448E-A77B-99A7CD6DB7CC}" srcOrd="13" destOrd="0" presId="urn:microsoft.com/office/officeart/2005/8/layout/list1"/>
    <dgm:cxn modelId="{969C6A5A-0297-418A-B8C5-F3CA3FA799A1}" type="presParOf" srcId="{FE4CCA16-88C8-4E75-8D75-87AA78BC3D08}" destId="{65F27E97-4739-4761-829C-9C6B67E9CA6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5F7877-3D7B-425D-B911-B35D8A0B220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BD8F0C67-EC4F-414D-8A55-B6F11CC9F8AA}">
      <dgm:prSet>
        <dgm:style>
          <a:lnRef idx="3">
            <a:schemeClr val="lt1"/>
          </a:lnRef>
          <a:fillRef idx="1">
            <a:schemeClr val="dk1"/>
          </a:fillRef>
          <a:effectRef idx="1">
            <a:schemeClr val="dk1"/>
          </a:effectRef>
          <a:fontRef idx="minor">
            <a:schemeClr val="lt1"/>
          </a:fontRef>
        </dgm:style>
      </dgm:prSet>
      <dgm:spPr>
        <a:solidFill>
          <a:srgbClr val="002060"/>
        </a:solidFill>
      </dgm:spPr>
      <dgm:t>
        <a:bodyPr/>
        <a:lstStyle/>
        <a:p>
          <a:pPr rtl="0"/>
          <a:r>
            <a:rPr lang="zh-CN" b="1" dirty="0"/>
            <a:t>本地</a:t>
          </a:r>
          <a:r>
            <a:rPr lang="zh-CN" altLang="en-US" b="1" dirty="0"/>
            <a:t>第</a:t>
          </a:r>
          <a:r>
            <a:rPr lang="zh-CN" b="1" dirty="0"/>
            <a:t>一</a:t>
          </a:r>
          <a:r>
            <a:rPr lang="zh-CN" altLang="en-US" b="1" dirty="0"/>
            <a:t>层</a:t>
          </a:r>
          <a:r>
            <a:rPr lang="en-US" b="1" dirty="0"/>
            <a:t>DDoS</a:t>
          </a:r>
          <a:r>
            <a:rPr lang="zh-CN" altLang="en-US" b="1" dirty="0"/>
            <a:t>防护</a:t>
          </a:r>
          <a:endParaRPr lang="zh-CN" b="1" dirty="0"/>
        </a:p>
      </dgm:t>
    </dgm:pt>
    <dgm:pt modelId="{22EFE075-A3AA-4908-BBEA-3792FE8BF4E2}" type="parTrans" cxnId="{F06B1038-CF52-4645-984C-790099334BDF}">
      <dgm:prSet/>
      <dgm:spPr/>
      <dgm:t>
        <a:bodyPr/>
        <a:lstStyle/>
        <a:p>
          <a:endParaRPr lang="zh-CN" altLang="en-US"/>
        </a:p>
      </dgm:t>
    </dgm:pt>
    <dgm:pt modelId="{07E68555-E2A3-4B6F-A503-D33798FACDFC}" type="sibTrans" cxnId="{F06B1038-CF52-4645-984C-790099334BDF}">
      <dgm:prSet/>
      <dgm:spPr/>
      <dgm:t>
        <a:bodyPr/>
        <a:lstStyle/>
        <a:p>
          <a:endParaRPr lang="zh-CN" altLang="en-US"/>
        </a:p>
      </dgm:t>
    </dgm:pt>
    <dgm:pt modelId="{A6AFA504-DE89-4117-ABFB-BB86218413C2}">
      <dgm:prSet>
        <dgm:style>
          <a:lnRef idx="3">
            <a:schemeClr val="lt1"/>
          </a:lnRef>
          <a:fillRef idx="1">
            <a:schemeClr val="dk1"/>
          </a:fillRef>
          <a:effectRef idx="1">
            <a:schemeClr val="dk1"/>
          </a:effectRef>
          <a:fontRef idx="minor">
            <a:schemeClr val="lt1"/>
          </a:fontRef>
        </dgm:style>
      </dgm:prSet>
      <dgm:spPr>
        <a:solidFill>
          <a:srgbClr val="7030A0"/>
        </a:solidFill>
      </dgm:spPr>
      <dgm:t>
        <a:bodyPr/>
        <a:lstStyle/>
        <a:p>
          <a:pPr rtl="0"/>
          <a:r>
            <a:rPr lang="zh-CN" b="1" dirty="0"/>
            <a:t>云端</a:t>
          </a:r>
          <a:r>
            <a:rPr lang="zh-CN" altLang="en-US" b="1" dirty="0"/>
            <a:t>第</a:t>
          </a:r>
          <a:r>
            <a:rPr lang="zh-CN" b="1" dirty="0"/>
            <a:t>二</a:t>
          </a:r>
          <a:r>
            <a:rPr lang="zh-CN" altLang="en-US" b="1" dirty="0"/>
            <a:t>层</a:t>
          </a:r>
          <a:r>
            <a:rPr lang="en-US" b="1" dirty="0"/>
            <a:t>DDoS</a:t>
          </a:r>
          <a:r>
            <a:rPr lang="zh-CN" altLang="en-US" b="1" dirty="0"/>
            <a:t>防护</a:t>
          </a:r>
          <a:endParaRPr lang="zh-CN" b="1" dirty="0"/>
        </a:p>
      </dgm:t>
    </dgm:pt>
    <dgm:pt modelId="{981428D2-4993-4DEA-8BD2-14D4F7C95B21}" type="parTrans" cxnId="{BA6A7BE3-7B24-4F28-869A-8EF51363E5C7}">
      <dgm:prSet/>
      <dgm:spPr/>
      <dgm:t>
        <a:bodyPr/>
        <a:lstStyle/>
        <a:p>
          <a:endParaRPr lang="zh-CN" altLang="en-US"/>
        </a:p>
      </dgm:t>
    </dgm:pt>
    <dgm:pt modelId="{FA085D98-A987-4881-8440-A6F17227AE15}" type="sibTrans" cxnId="{BA6A7BE3-7B24-4F28-869A-8EF51363E5C7}">
      <dgm:prSet/>
      <dgm:spPr/>
      <dgm:t>
        <a:bodyPr/>
        <a:lstStyle/>
        <a:p>
          <a:endParaRPr lang="zh-CN" altLang="en-US"/>
        </a:p>
      </dgm:t>
    </dgm:pt>
    <dgm:pt modelId="{649D398A-2E9E-49E3-A6AC-F174B1F4CAE2}">
      <dgm:prSet>
        <dgm:style>
          <a:lnRef idx="3">
            <a:schemeClr val="lt1"/>
          </a:lnRef>
          <a:fillRef idx="1">
            <a:schemeClr val="dk1"/>
          </a:fillRef>
          <a:effectRef idx="1">
            <a:schemeClr val="dk1"/>
          </a:effectRef>
          <a:fontRef idx="minor">
            <a:schemeClr val="lt1"/>
          </a:fontRef>
        </dgm:style>
      </dgm:prSet>
      <dgm:spPr>
        <a:solidFill>
          <a:srgbClr val="C00000"/>
        </a:solidFill>
      </dgm:spPr>
      <dgm:t>
        <a:bodyPr/>
        <a:lstStyle/>
        <a:p>
          <a:pPr rtl="0"/>
          <a:r>
            <a:rPr lang="zh-CN" b="1" dirty="0"/>
            <a:t>源端</a:t>
          </a:r>
          <a:r>
            <a:rPr lang="zh-CN" altLang="en-US" b="1" dirty="0"/>
            <a:t>第三层</a:t>
          </a:r>
          <a:r>
            <a:rPr lang="en-US" b="1" dirty="0"/>
            <a:t>DDoS</a:t>
          </a:r>
          <a:r>
            <a:rPr lang="zh-CN" altLang="en-US" b="1" dirty="0"/>
            <a:t>防护</a:t>
          </a:r>
          <a:endParaRPr lang="zh-CN" b="1" dirty="0"/>
        </a:p>
      </dgm:t>
    </dgm:pt>
    <dgm:pt modelId="{D1719ACF-A054-4BC8-B166-A45BBF5A117C}" type="parTrans" cxnId="{D3CF55D8-D921-4326-9A06-B9671215F4A2}">
      <dgm:prSet/>
      <dgm:spPr/>
      <dgm:t>
        <a:bodyPr/>
        <a:lstStyle/>
        <a:p>
          <a:endParaRPr lang="zh-CN" altLang="en-US"/>
        </a:p>
      </dgm:t>
    </dgm:pt>
    <dgm:pt modelId="{EF8B06A0-B28B-49A4-AD26-3BA522D3E79D}" type="sibTrans" cxnId="{D3CF55D8-D921-4326-9A06-B9671215F4A2}">
      <dgm:prSet/>
      <dgm:spPr/>
      <dgm:t>
        <a:bodyPr/>
        <a:lstStyle/>
        <a:p>
          <a:endParaRPr lang="zh-CN" altLang="en-US"/>
        </a:p>
      </dgm:t>
    </dgm:pt>
    <dgm:pt modelId="{D3764DEB-6283-4697-8664-1169F8F613CA}">
      <dgm:prSet/>
      <dgm:spPr/>
      <dgm:t>
        <a:bodyPr/>
        <a:lstStyle/>
        <a:p>
          <a:r>
            <a:rPr lang="zh-CN" altLang="en-US" dirty="0"/>
            <a:t>守住自家门口，在</a:t>
          </a:r>
          <a:r>
            <a:rPr lang="zh-CN" dirty="0"/>
            <a:t>本地</a:t>
          </a:r>
          <a:r>
            <a:rPr lang="zh-CN" altLang="en-US" dirty="0"/>
            <a:t>网络</a:t>
          </a:r>
          <a:r>
            <a:rPr lang="zh-CN" dirty="0"/>
            <a:t>边界上</a:t>
          </a:r>
          <a:r>
            <a:rPr lang="zh-CN" altLang="en-US" dirty="0"/>
            <a:t>部署抗</a:t>
          </a:r>
          <a:r>
            <a:rPr lang="en-US" altLang="zh-CN" dirty="0"/>
            <a:t>DDoS</a:t>
          </a:r>
          <a:r>
            <a:rPr lang="zh-CN" altLang="en-US" dirty="0"/>
            <a:t>设备</a:t>
          </a:r>
          <a:r>
            <a:rPr lang="zh-CN" dirty="0"/>
            <a:t>，在出口带宽未堵</a:t>
          </a:r>
          <a:r>
            <a:rPr lang="zh-CN" altLang="en-US" dirty="0"/>
            <a:t>塞的情况下</a:t>
          </a:r>
          <a:r>
            <a:rPr lang="zh-CN" dirty="0"/>
            <a:t>，尽可能处理掉</a:t>
          </a:r>
          <a:r>
            <a:rPr lang="zh-CN" altLang="en-US" dirty="0"/>
            <a:t>非带宽占用型的</a:t>
          </a:r>
          <a:r>
            <a:rPr lang="en-US" altLang="zh-CN" dirty="0"/>
            <a:t>DDoS</a:t>
          </a:r>
          <a:r>
            <a:rPr lang="zh-CN" dirty="0"/>
            <a:t>攻击：如</a:t>
          </a:r>
          <a:r>
            <a:rPr lang="en-US" altLang="zh-CN" dirty="0"/>
            <a:t>SYN</a:t>
          </a:r>
          <a:r>
            <a:rPr lang="zh-CN" altLang="en-US" dirty="0"/>
            <a:t> </a:t>
          </a:r>
          <a:r>
            <a:rPr lang="en-US" altLang="zh-CN" dirty="0"/>
            <a:t>Flood</a:t>
          </a:r>
          <a:r>
            <a:rPr lang="zh-CN" altLang="en-US" dirty="0"/>
            <a:t>、</a:t>
          </a:r>
          <a:r>
            <a:rPr lang="en-US" dirty="0"/>
            <a:t>HTTP GET</a:t>
          </a:r>
          <a:r>
            <a:rPr lang="zh-CN" dirty="0"/>
            <a:t>、</a:t>
          </a:r>
          <a:r>
            <a:rPr lang="en-US" dirty="0"/>
            <a:t>DNS</a:t>
          </a:r>
          <a:r>
            <a:rPr lang="zh-CN" dirty="0"/>
            <a:t>攻击、慢速攻击</a:t>
          </a:r>
          <a:r>
            <a:rPr lang="zh-CN" altLang="en-US" dirty="0"/>
            <a:t>等</a:t>
          </a:r>
        </a:p>
      </dgm:t>
    </dgm:pt>
    <dgm:pt modelId="{AEF11F94-68A4-4451-A0C1-99B479306CDD}" type="parTrans" cxnId="{CAEB12F5-2155-475E-9381-1E1269D1484A}">
      <dgm:prSet/>
      <dgm:spPr/>
      <dgm:t>
        <a:bodyPr/>
        <a:lstStyle/>
        <a:p>
          <a:endParaRPr lang="zh-CN" altLang="en-US"/>
        </a:p>
      </dgm:t>
    </dgm:pt>
    <dgm:pt modelId="{AA8FF2AB-F24D-483E-88A6-ED1C35DAF8A3}" type="sibTrans" cxnId="{CAEB12F5-2155-475E-9381-1E1269D1484A}">
      <dgm:prSet/>
      <dgm:spPr/>
      <dgm:t>
        <a:bodyPr/>
        <a:lstStyle/>
        <a:p>
          <a:endParaRPr lang="zh-CN" altLang="en-US"/>
        </a:p>
      </dgm:t>
    </dgm:pt>
    <dgm:pt modelId="{4D092D5A-0281-4735-9BA0-AF73780A7888}">
      <dgm:prSet custT="1"/>
      <dgm:spPr/>
      <dgm:t>
        <a:bodyPr/>
        <a:lstStyle/>
        <a:p>
          <a:r>
            <a:rPr lang="zh-CN" sz="2100" dirty="0"/>
            <a:t>当</a:t>
          </a:r>
          <a:r>
            <a:rPr lang="zh-CN" altLang="en-US" sz="2100" dirty="0"/>
            <a:t>攻击流量超过本地出口带宽和</a:t>
          </a:r>
          <a:r>
            <a:rPr lang="en-US" altLang="zh-CN" sz="2100" dirty="0"/>
            <a:t>DDoS</a:t>
          </a:r>
          <a:r>
            <a:rPr lang="zh-CN" altLang="en-US" sz="2100" dirty="0"/>
            <a:t>防护设备处理能力是，采用上游运营商或</a:t>
          </a:r>
          <a:r>
            <a:rPr lang="en-US" altLang="zh-CN" sz="2100" dirty="0"/>
            <a:t>MSSP</a:t>
          </a:r>
          <a:r>
            <a:rPr lang="zh-CN" altLang="en-US" sz="2100" dirty="0"/>
            <a:t>（</a:t>
          </a:r>
          <a:r>
            <a:rPr lang="zh-CN" altLang="en-US" sz="1800" b="1" i="0" dirty="0">
              <a:solidFill>
                <a:srgbClr val="0070C0"/>
              </a:solidFill>
            </a:rPr>
            <a:t>安全托管服务提供商</a:t>
          </a:r>
          <a:r>
            <a:rPr lang="zh-CN" altLang="en-US" sz="1800" b="0" i="0" dirty="0"/>
            <a:t>）</a:t>
          </a:r>
          <a:r>
            <a:rPr lang="zh-CN" altLang="en-US" sz="2100" dirty="0"/>
            <a:t>提供的云端清洗服务</a:t>
          </a:r>
        </a:p>
      </dgm:t>
    </dgm:pt>
    <dgm:pt modelId="{4E2E693B-D9A8-404B-8310-6E1E4AAD0A0C}" type="parTrans" cxnId="{BD1F0106-38FF-4CE7-89FB-D3F0520D921A}">
      <dgm:prSet/>
      <dgm:spPr/>
      <dgm:t>
        <a:bodyPr/>
        <a:lstStyle/>
        <a:p>
          <a:endParaRPr lang="zh-CN" altLang="en-US"/>
        </a:p>
      </dgm:t>
    </dgm:pt>
    <dgm:pt modelId="{A7F69D21-338C-4921-983E-63D45430FBC7}" type="sibTrans" cxnId="{BD1F0106-38FF-4CE7-89FB-D3F0520D921A}">
      <dgm:prSet/>
      <dgm:spPr/>
      <dgm:t>
        <a:bodyPr/>
        <a:lstStyle/>
        <a:p>
          <a:endParaRPr lang="zh-CN" altLang="en-US"/>
        </a:p>
      </dgm:t>
    </dgm:pt>
    <dgm:pt modelId="{2038AED3-6CFD-4A98-BAC9-A298F21BA49E}">
      <dgm:prSet/>
      <dgm:spPr/>
      <dgm:t>
        <a:bodyPr/>
        <a:lstStyle/>
        <a:p>
          <a:r>
            <a:rPr lang="zh-CN" altLang="en-US" dirty="0"/>
            <a:t>如果攻击的强度连上游运营商和</a:t>
          </a:r>
          <a:r>
            <a:rPr lang="en-US" altLang="zh-CN" dirty="0"/>
            <a:t>MSSP</a:t>
          </a:r>
          <a:r>
            <a:rPr lang="zh-CN" altLang="en-US" dirty="0"/>
            <a:t>也无法承受，必须考虑横向多方合作，在各自的控制范围内抑制本网发出的攻击流量</a:t>
          </a:r>
        </a:p>
      </dgm:t>
    </dgm:pt>
    <dgm:pt modelId="{AF839230-BC2A-4B04-AF33-8E0CC3BD60A3}" type="parTrans" cxnId="{10A24594-3067-4087-B8E8-EECBE5B86D29}">
      <dgm:prSet/>
      <dgm:spPr/>
      <dgm:t>
        <a:bodyPr/>
        <a:lstStyle/>
        <a:p>
          <a:endParaRPr lang="zh-CN" altLang="en-US"/>
        </a:p>
      </dgm:t>
    </dgm:pt>
    <dgm:pt modelId="{D87DF0AC-89CB-40A1-AAEC-6C19B6255640}" type="sibTrans" cxnId="{10A24594-3067-4087-B8E8-EECBE5B86D29}">
      <dgm:prSet/>
      <dgm:spPr/>
      <dgm:t>
        <a:bodyPr/>
        <a:lstStyle/>
        <a:p>
          <a:endParaRPr lang="zh-CN" altLang="en-US"/>
        </a:p>
      </dgm:t>
    </dgm:pt>
    <dgm:pt modelId="{2CED7099-1AA4-4C72-9DF4-E0C8D2FDB350}" type="pres">
      <dgm:prSet presAssocID="{CF5F7877-3D7B-425D-B911-B35D8A0B2200}" presName="linear" presStyleCnt="0">
        <dgm:presLayoutVars>
          <dgm:dir/>
          <dgm:animLvl val="lvl"/>
          <dgm:resizeHandles val="exact"/>
        </dgm:presLayoutVars>
      </dgm:prSet>
      <dgm:spPr/>
    </dgm:pt>
    <dgm:pt modelId="{AF931EE8-F204-4964-B645-3BBA943023D7}" type="pres">
      <dgm:prSet presAssocID="{BD8F0C67-EC4F-414D-8A55-B6F11CC9F8AA}" presName="parentLin" presStyleCnt="0"/>
      <dgm:spPr/>
    </dgm:pt>
    <dgm:pt modelId="{F656893A-7B35-4594-850B-AAFFD488DE0E}" type="pres">
      <dgm:prSet presAssocID="{BD8F0C67-EC4F-414D-8A55-B6F11CC9F8AA}" presName="parentLeftMargin" presStyleLbl="node1" presStyleIdx="0" presStyleCnt="3"/>
      <dgm:spPr/>
    </dgm:pt>
    <dgm:pt modelId="{B5C2D2E0-FB95-427C-B1D3-D02074F54BA0}" type="pres">
      <dgm:prSet presAssocID="{BD8F0C67-EC4F-414D-8A55-B6F11CC9F8AA}" presName="parentText" presStyleLbl="node1" presStyleIdx="0" presStyleCnt="3">
        <dgm:presLayoutVars>
          <dgm:chMax val="0"/>
          <dgm:bulletEnabled val="1"/>
        </dgm:presLayoutVars>
      </dgm:prSet>
      <dgm:spPr/>
    </dgm:pt>
    <dgm:pt modelId="{A8585FD4-9AF3-4FA0-BD77-B7660845D2DE}" type="pres">
      <dgm:prSet presAssocID="{BD8F0C67-EC4F-414D-8A55-B6F11CC9F8AA}" presName="negativeSpace" presStyleCnt="0"/>
      <dgm:spPr/>
    </dgm:pt>
    <dgm:pt modelId="{6BB11C3D-CCE5-4D6B-A1DE-3D8F4BA432DE}" type="pres">
      <dgm:prSet presAssocID="{BD8F0C67-EC4F-414D-8A55-B6F11CC9F8AA}" presName="childText" presStyleLbl="conFgAcc1" presStyleIdx="0" presStyleCnt="3">
        <dgm:presLayoutVars>
          <dgm:bulletEnabled val="1"/>
        </dgm:presLayoutVars>
      </dgm:prSet>
      <dgm:spPr/>
    </dgm:pt>
    <dgm:pt modelId="{AEF3C2E1-756C-490D-966D-1A604E20A3A8}" type="pres">
      <dgm:prSet presAssocID="{07E68555-E2A3-4B6F-A503-D33798FACDFC}" presName="spaceBetweenRectangles" presStyleCnt="0"/>
      <dgm:spPr/>
    </dgm:pt>
    <dgm:pt modelId="{A886C264-F563-41D4-A710-F4ADB09AECCD}" type="pres">
      <dgm:prSet presAssocID="{A6AFA504-DE89-4117-ABFB-BB86218413C2}" presName="parentLin" presStyleCnt="0"/>
      <dgm:spPr/>
    </dgm:pt>
    <dgm:pt modelId="{20AB71F2-66E0-4EF0-8613-2246D9C5A58E}" type="pres">
      <dgm:prSet presAssocID="{A6AFA504-DE89-4117-ABFB-BB86218413C2}" presName="parentLeftMargin" presStyleLbl="node1" presStyleIdx="0" presStyleCnt="3"/>
      <dgm:spPr/>
    </dgm:pt>
    <dgm:pt modelId="{3BA68D2B-379A-4E78-87DA-919A68B06B9B}" type="pres">
      <dgm:prSet presAssocID="{A6AFA504-DE89-4117-ABFB-BB86218413C2}" presName="parentText" presStyleLbl="node1" presStyleIdx="1" presStyleCnt="3">
        <dgm:presLayoutVars>
          <dgm:chMax val="0"/>
          <dgm:bulletEnabled val="1"/>
        </dgm:presLayoutVars>
      </dgm:prSet>
      <dgm:spPr/>
    </dgm:pt>
    <dgm:pt modelId="{7DD90566-F82A-4EA2-8BE2-052FD1B30DFE}" type="pres">
      <dgm:prSet presAssocID="{A6AFA504-DE89-4117-ABFB-BB86218413C2}" presName="negativeSpace" presStyleCnt="0"/>
      <dgm:spPr/>
    </dgm:pt>
    <dgm:pt modelId="{8F5A828A-7158-4D38-ACB9-81E7E33CA2F3}" type="pres">
      <dgm:prSet presAssocID="{A6AFA504-DE89-4117-ABFB-BB86218413C2}" presName="childText" presStyleLbl="conFgAcc1" presStyleIdx="1" presStyleCnt="3">
        <dgm:presLayoutVars>
          <dgm:bulletEnabled val="1"/>
        </dgm:presLayoutVars>
      </dgm:prSet>
      <dgm:spPr/>
    </dgm:pt>
    <dgm:pt modelId="{001B1C8D-AFC6-4A23-8F84-EA71FD14FEF3}" type="pres">
      <dgm:prSet presAssocID="{FA085D98-A987-4881-8440-A6F17227AE15}" presName="spaceBetweenRectangles" presStyleCnt="0"/>
      <dgm:spPr/>
    </dgm:pt>
    <dgm:pt modelId="{272F841B-9922-440F-98F4-44F9A3315831}" type="pres">
      <dgm:prSet presAssocID="{649D398A-2E9E-49E3-A6AC-F174B1F4CAE2}" presName="parentLin" presStyleCnt="0"/>
      <dgm:spPr/>
    </dgm:pt>
    <dgm:pt modelId="{E1308913-A7C3-4448-8437-DF41648F44FA}" type="pres">
      <dgm:prSet presAssocID="{649D398A-2E9E-49E3-A6AC-F174B1F4CAE2}" presName="parentLeftMargin" presStyleLbl="node1" presStyleIdx="1" presStyleCnt="3"/>
      <dgm:spPr/>
    </dgm:pt>
    <dgm:pt modelId="{DD8F1D9B-B7B6-4B23-96B3-A1CA551F134A}" type="pres">
      <dgm:prSet presAssocID="{649D398A-2E9E-49E3-A6AC-F174B1F4CAE2}" presName="parentText" presStyleLbl="node1" presStyleIdx="2" presStyleCnt="3">
        <dgm:presLayoutVars>
          <dgm:chMax val="0"/>
          <dgm:bulletEnabled val="1"/>
        </dgm:presLayoutVars>
      </dgm:prSet>
      <dgm:spPr/>
    </dgm:pt>
    <dgm:pt modelId="{D9899565-B88F-48F4-A959-1E72B6E4D819}" type="pres">
      <dgm:prSet presAssocID="{649D398A-2E9E-49E3-A6AC-F174B1F4CAE2}" presName="negativeSpace" presStyleCnt="0"/>
      <dgm:spPr/>
    </dgm:pt>
    <dgm:pt modelId="{EEEA078C-122B-4A28-AF87-4973D5D510E0}" type="pres">
      <dgm:prSet presAssocID="{649D398A-2E9E-49E3-A6AC-F174B1F4CAE2}" presName="childText" presStyleLbl="conFgAcc1" presStyleIdx="2" presStyleCnt="3">
        <dgm:presLayoutVars>
          <dgm:bulletEnabled val="1"/>
        </dgm:presLayoutVars>
      </dgm:prSet>
      <dgm:spPr/>
    </dgm:pt>
  </dgm:ptLst>
  <dgm:cxnLst>
    <dgm:cxn modelId="{BD1F0106-38FF-4CE7-89FB-D3F0520D921A}" srcId="{A6AFA504-DE89-4117-ABFB-BB86218413C2}" destId="{4D092D5A-0281-4735-9BA0-AF73780A7888}" srcOrd="0" destOrd="0" parTransId="{4E2E693B-D9A8-404B-8310-6E1E4AAD0A0C}" sibTransId="{A7F69D21-338C-4921-983E-63D45430FBC7}"/>
    <dgm:cxn modelId="{1B9B1B1E-0C94-4C66-A39A-60A49B5F9DDF}" type="presOf" srcId="{BD8F0C67-EC4F-414D-8A55-B6F11CC9F8AA}" destId="{B5C2D2E0-FB95-427C-B1D3-D02074F54BA0}" srcOrd="1" destOrd="0" presId="urn:microsoft.com/office/officeart/2005/8/layout/list1"/>
    <dgm:cxn modelId="{EA53DA22-346B-43D7-B446-E5B7C65FF8E0}" type="presOf" srcId="{649D398A-2E9E-49E3-A6AC-F174B1F4CAE2}" destId="{E1308913-A7C3-4448-8437-DF41648F44FA}" srcOrd="0" destOrd="0" presId="urn:microsoft.com/office/officeart/2005/8/layout/list1"/>
    <dgm:cxn modelId="{F06B1038-CF52-4645-984C-790099334BDF}" srcId="{CF5F7877-3D7B-425D-B911-B35D8A0B2200}" destId="{BD8F0C67-EC4F-414D-8A55-B6F11CC9F8AA}" srcOrd="0" destOrd="0" parTransId="{22EFE075-A3AA-4908-BBEA-3792FE8BF4E2}" sibTransId="{07E68555-E2A3-4B6F-A503-D33798FACDFC}"/>
    <dgm:cxn modelId="{D063FE5F-CC9F-4DB1-8454-AAE6CD227FE7}" type="presOf" srcId="{A6AFA504-DE89-4117-ABFB-BB86218413C2}" destId="{20AB71F2-66E0-4EF0-8613-2246D9C5A58E}" srcOrd="0" destOrd="0" presId="urn:microsoft.com/office/officeart/2005/8/layout/list1"/>
    <dgm:cxn modelId="{B80DA343-B8FF-4E1F-9737-892DD0CE6327}" type="presOf" srcId="{649D398A-2E9E-49E3-A6AC-F174B1F4CAE2}" destId="{DD8F1D9B-B7B6-4B23-96B3-A1CA551F134A}" srcOrd="1" destOrd="0" presId="urn:microsoft.com/office/officeart/2005/8/layout/list1"/>
    <dgm:cxn modelId="{2536C848-D45D-46AA-90F7-661DABA6ED66}" type="presOf" srcId="{CF5F7877-3D7B-425D-B911-B35D8A0B2200}" destId="{2CED7099-1AA4-4C72-9DF4-E0C8D2FDB350}" srcOrd="0" destOrd="0" presId="urn:microsoft.com/office/officeart/2005/8/layout/list1"/>
    <dgm:cxn modelId="{FE3C5F75-818A-446B-AC16-6F17BB92E4D0}" type="presOf" srcId="{4D092D5A-0281-4735-9BA0-AF73780A7888}" destId="{8F5A828A-7158-4D38-ACB9-81E7E33CA2F3}" srcOrd="0" destOrd="0" presId="urn:microsoft.com/office/officeart/2005/8/layout/list1"/>
    <dgm:cxn modelId="{24A0347E-FFD2-4DCB-84A6-AC21F75F1AD4}" type="presOf" srcId="{A6AFA504-DE89-4117-ABFB-BB86218413C2}" destId="{3BA68D2B-379A-4E78-87DA-919A68B06B9B}" srcOrd="1" destOrd="0" presId="urn:microsoft.com/office/officeart/2005/8/layout/list1"/>
    <dgm:cxn modelId="{10A24594-3067-4087-B8E8-EECBE5B86D29}" srcId="{649D398A-2E9E-49E3-A6AC-F174B1F4CAE2}" destId="{2038AED3-6CFD-4A98-BAC9-A298F21BA49E}" srcOrd="0" destOrd="0" parTransId="{AF839230-BC2A-4B04-AF33-8E0CC3BD60A3}" sibTransId="{D87DF0AC-89CB-40A1-AAEC-6C19B6255640}"/>
    <dgm:cxn modelId="{2A1624AA-6714-4718-B708-6BB4BDFCB319}" type="presOf" srcId="{BD8F0C67-EC4F-414D-8A55-B6F11CC9F8AA}" destId="{F656893A-7B35-4594-850B-AAFFD488DE0E}" srcOrd="0" destOrd="0" presId="urn:microsoft.com/office/officeart/2005/8/layout/list1"/>
    <dgm:cxn modelId="{E0FAFACC-118F-4C33-B165-1A499FFBEB1D}" type="presOf" srcId="{2038AED3-6CFD-4A98-BAC9-A298F21BA49E}" destId="{EEEA078C-122B-4A28-AF87-4973D5D510E0}" srcOrd="0" destOrd="0" presId="urn:microsoft.com/office/officeart/2005/8/layout/list1"/>
    <dgm:cxn modelId="{D3CF55D8-D921-4326-9A06-B9671215F4A2}" srcId="{CF5F7877-3D7B-425D-B911-B35D8A0B2200}" destId="{649D398A-2E9E-49E3-A6AC-F174B1F4CAE2}" srcOrd="2" destOrd="0" parTransId="{D1719ACF-A054-4BC8-B166-A45BBF5A117C}" sibTransId="{EF8B06A0-B28B-49A4-AD26-3BA522D3E79D}"/>
    <dgm:cxn modelId="{BA6A7BE3-7B24-4F28-869A-8EF51363E5C7}" srcId="{CF5F7877-3D7B-425D-B911-B35D8A0B2200}" destId="{A6AFA504-DE89-4117-ABFB-BB86218413C2}" srcOrd="1" destOrd="0" parTransId="{981428D2-4993-4DEA-8BD2-14D4F7C95B21}" sibTransId="{FA085D98-A987-4881-8440-A6F17227AE15}"/>
    <dgm:cxn modelId="{CAEB12F5-2155-475E-9381-1E1269D1484A}" srcId="{BD8F0C67-EC4F-414D-8A55-B6F11CC9F8AA}" destId="{D3764DEB-6283-4697-8664-1169F8F613CA}" srcOrd="0" destOrd="0" parTransId="{AEF11F94-68A4-4451-A0C1-99B479306CDD}" sibTransId="{AA8FF2AB-F24D-483E-88A6-ED1C35DAF8A3}"/>
    <dgm:cxn modelId="{340323FA-60D2-4D3D-ADDC-7A611F1CBD1F}" type="presOf" srcId="{D3764DEB-6283-4697-8664-1169F8F613CA}" destId="{6BB11C3D-CCE5-4D6B-A1DE-3D8F4BA432DE}" srcOrd="0" destOrd="0" presId="urn:microsoft.com/office/officeart/2005/8/layout/list1"/>
    <dgm:cxn modelId="{F0C3BE23-0304-42D8-A736-60C6EE919470}" type="presParOf" srcId="{2CED7099-1AA4-4C72-9DF4-E0C8D2FDB350}" destId="{AF931EE8-F204-4964-B645-3BBA943023D7}" srcOrd="0" destOrd="0" presId="urn:microsoft.com/office/officeart/2005/8/layout/list1"/>
    <dgm:cxn modelId="{F76A5C53-D8F1-42E1-B4DB-72CAF6375DDA}" type="presParOf" srcId="{AF931EE8-F204-4964-B645-3BBA943023D7}" destId="{F656893A-7B35-4594-850B-AAFFD488DE0E}" srcOrd="0" destOrd="0" presId="urn:microsoft.com/office/officeart/2005/8/layout/list1"/>
    <dgm:cxn modelId="{5751B89F-CB9D-4F63-BD7E-680B0C0DDA5D}" type="presParOf" srcId="{AF931EE8-F204-4964-B645-3BBA943023D7}" destId="{B5C2D2E0-FB95-427C-B1D3-D02074F54BA0}" srcOrd="1" destOrd="0" presId="urn:microsoft.com/office/officeart/2005/8/layout/list1"/>
    <dgm:cxn modelId="{15EC37B8-101C-4914-BDC9-A82EB1F0DF45}" type="presParOf" srcId="{2CED7099-1AA4-4C72-9DF4-E0C8D2FDB350}" destId="{A8585FD4-9AF3-4FA0-BD77-B7660845D2DE}" srcOrd="1" destOrd="0" presId="urn:microsoft.com/office/officeart/2005/8/layout/list1"/>
    <dgm:cxn modelId="{C3188E4C-0142-4A38-BE95-99237252BCDC}" type="presParOf" srcId="{2CED7099-1AA4-4C72-9DF4-E0C8D2FDB350}" destId="{6BB11C3D-CCE5-4D6B-A1DE-3D8F4BA432DE}" srcOrd="2" destOrd="0" presId="urn:microsoft.com/office/officeart/2005/8/layout/list1"/>
    <dgm:cxn modelId="{23E15EBA-9367-4CA5-85C8-B8CD65674E30}" type="presParOf" srcId="{2CED7099-1AA4-4C72-9DF4-E0C8D2FDB350}" destId="{AEF3C2E1-756C-490D-966D-1A604E20A3A8}" srcOrd="3" destOrd="0" presId="urn:microsoft.com/office/officeart/2005/8/layout/list1"/>
    <dgm:cxn modelId="{3A2D595B-12FB-4281-AFC0-426867E1572D}" type="presParOf" srcId="{2CED7099-1AA4-4C72-9DF4-E0C8D2FDB350}" destId="{A886C264-F563-41D4-A710-F4ADB09AECCD}" srcOrd="4" destOrd="0" presId="urn:microsoft.com/office/officeart/2005/8/layout/list1"/>
    <dgm:cxn modelId="{4CB6C1BA-7967-4FEE-8B0A-3B6139F3A48E}" type="presParOf" srcId="{A886C264-F563-41D4-A710-F4ADB09AECCD}" destId="{20AB71F2-66E0-4EF0-8613-2246D9C5A58E}" srcOrd="0" destOrd="0" presId="urn:microsoft.com/office/officeart/2005/8/layout/list1"/>
    <dgm:cxn modelId="{7DFC4DD1-C03C-405C-8430-3C47E8A9BBDC}" type="presParOf" srcId="{A886C264-F563-41D4-A710-F4ADB09AECCD}" destId="{3BA68D2B-379A-4E78-87DA-919A68B06B9B}" srcOrd="1" destOrd="0" presId="urn:microsoft.com/office/officeart/2005/8/layout/list1"/>
    <dgm:cxn modelId="{C487F560-A81A-46E8-9BD2-AA70C4736B64}" type="presParOf" srcId="{2CED7099-1AA4-4C72-9DF4-E0C8D2FDB350}" destId="{7DD90566-F82A-4EA2-8BE2-052FD1B30DFE}" srcOrd="5" destOrd="0" presId="urn:microsoft.com/office/officeart/2005/8/layout/list1"/>
    <dgm:cxn modelId="{4F0632CE-16E2-40BC-B4C4-DBE0F560BF1A}" type="presParOf" srcId="{2CED7099-1AA4-4C72-9DF4-E0C8D2FDB350}" destId="{8F5A828A-7158-4D38-ACB9-81E7E33CA2F3}" srcOrd="6" destOrd="0" presId="urn:microsoft.com/office/officeart/2005/8/layout/list1"/>
    <dgm:cxn modelId="{4D98B7DA-2D13-492B-937D-D99BF8BB032B}" type="presParOf" srcId="{2CED7099-1AA4-4C72-9DF4-E0C8D2FDB350}" destId="{001B1C8D-AFC6-4A23-8F84-EA71FD14FEF3}" srcOrd="7" destOrd="0" presId="urn:microsoft.com/office/officeart/2005/8/layout/list1"/>
    <dgm:cxn modelId="{6777FFA1-E38A-4BC5-9130-0193FE9E3762}" type="presParOf" srcId="{2CED7099-1AA4-4C72-9DF4-E0C8D2FDB350}" destId="{272F841B-9922-440F-98F4-44F9A3315831}" srcOrd="8" destOrd="0" presId="urn:microsoft.com/office/officeart/2005/8/layout/list1"/>
    <dgm:cxn modelId="{7BBD9E3C-57A7-4671-A893-93677A56DD9D}" type="presParOf" srcId="{272F841B-9922-440F-98F4-44F9A3315831}" destId="{E1308913-A7C3-4448-8437-DF41648F44FA}" srcOrd="0" destOrd="0" presId="urn:microsoft.com/office/officeart/2005/8/layout/list1"/>
    <dgm:cxn modelId="{2E8B09C0-C132-4ABD-8245-9E84F7F3ECD2}" type="presParOf" srcId="{272F841B-9922-440F-98F4-44F9A3315831}" destId="{DD8F1D9B-B7B6-4B23-96B3-A1CA551F134A}" srcOrd="1" destOrd="0" presId="urn:microsoft.com/office/officeart/2005/8/layout/list1"/>
    <dgm:cxn modelId="{78775DC2-D877-42D5-A0E2-CE386266BE7A}" type="presParOf" srcId="{2CED7099-1AA4-4C72-9DF4-E0C8D2FDB350}" destId="{D9899565-B88F-48F4-A959-1E72B6E4D819}" srcOrd="9" destOrd="0" presId="urn:microsoft.com/office/officeart/2005/8/layout/list1"/>
    <dgm:cxn modelId="{E675D482-F153-48E6-A5A3-B18D3001DF15}" type="presParOf" srcId="{2CED7099-1AA4-4C72-9DF4-E0C8D2FDB350}" destId="{EEEA078C-122B-4A28-AF87-4973D5D510E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C5952-88C6-4218-A6D7-EE82BE1FF459}">
      <dsp:nvSpPr>
        <dsp:cNvPr id="0" name=""/>
        <dsp:cNvSpPr/>
      </dsp:nvSpPr>
      <dsp:spPr>
        <a:xfrm>
          <a:off x="0" y="623743"/>
          <a:ext cx="8840453"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117" tIns="333248" rIns="686117"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dirty="0"/>
            <a:t>定期扫描现有的网络主节点及主机，清查可能存在的安全漏洞和不规范的安全配置，对新出现的漏洞及时进行清理，对于需要加强安全配置的参数进行加固</a:t>
          </a:r>
          <a:endParaRPr lang="zh-CN" altLang="en-US" sz="1600" kern="1200" dirty="0"/>
        </a:p>
      </dsp:txBody>
      <dsp:txXfrm>
        <a:off x="0" y="623743"/>
        <a:ext cx="8840453" cy="932400"/>
      </dsp:txXfrm>
    </dsp:sp>
    <dsp:sp modelId="{901E8B1F-8E59-46D3-AC33-20494D03DBE2}">
      <dsp:nvSpPr>
        <dsp:cNvPr id="0" name=""/>
        <dsp:cNvSpPr/>
      </dsp:nvSpPr>
      <dsp:spPr>
        <a:xfrm>
          <a:off x="442022" y="387583"/>
          <a:ext cx="6188317" cy="472320"/>
        </a:xfrm>
        <a:prstGeom prst="roundRect">
          <a:avLst/>
        </a:prstGeom>
        <a:solidFill>
          <a:srgbClr val="00B0F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233904" tIns="0" rIns="233904" bIns="0" numCol="1" spcCol="1270" anchor="ctr" anchorCtr="0">
          <a:noAutofit/>
        </a:bodyPr>
        <a:lstStyle/>
        <a:p>
          <a:pPr marL="0" lvl="0" indent="0" algn="l" defTabSz="711200" rtl="0">
            <a:lnSpc>
              <a:spcPct val="90000"/>
            </a:lnSpc>
            <a:spcBef>
              <a:spcPct val="0"/>
            </a:spcBef>
            <a:spcAft>
              <a:spcPct val="35000"/>
            </a:spcAft>
            <a:buNone/>
          </a:pPr>
          <a:r>
            <a:rPr lang="zh-CN" sz="1600" b="1" kern="1200" dirty="0"/>
            <a:t>定期扫描和加固自身业务设备</a:t>
          </a:r>
          <a:endParaRPr lang="en-US" sz="1600" b="1" kern="1200" dirty="0"/>
        </a:p>
      </dsp:txBody>
      <dsp:txXfrm>
        <a:off x="465079" y="410640"/>
        <a:ext cx="6142203" cy="426206"/>
      </dsp:txXfrm>
    </dsp:sp>
    <dsp:sp modelId="{7016AA06-C456-4104-BE41-DCAF9BCB16F7}">
      <dsp:nvSpPr>
        <dsp:cNvPr id="0" name=""/>
        <dsp:cNvSpPr/>
      </dsp:nvSpPr>
      <dsp:spPr>
        <a:xfrm>
          <a:off x="0" y="1878703"/>
          <a:ext cx="8840453"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117" tIns="333248" rIns="686117"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dirty="0"/>
            <a:t>建立多节点负载均衡，配备多线路高带宽，配备强大</a:t>
          </a:r>
          <a:r>
            <a:rPr lang="zh-CN" altLang="en-US" sz="1600" kern="1200" dirty="0"/>
            <a:t>的</a:t>
          </a:r>
          <a:r>
            <a:rPr lang="zh-CN" sz="1600" kern="1200" dirty="0"/>
            <a:t>运算能力，借此</a:t>
          </a:r>
          <a:r>
            <a:rPr lang="en-US" sz="1600" kern="1200" dirty="0"/>
            <a:t>“</a:t>
          </a:r>
          <a:r>
            <a:rPr lang="zh-CN" sz="1600" kern="1200" dirty="0"/>
            <a:t>吸收</a:t>
          </a:r>
          <a:r>
            <a:rPr lang="en-US" sz="1600" kern="1200" dirty="0"/>
            <a:t>”DDoS</a:t>
          </a:r>
          <a:r>
            <a:rPr lang="zh-CN" sz="1600" kern="1200" dirty="0"/>
            <a:t>攻击</a:t>
          </a:r>
          <a:endParaRPr lang="zh-CN" altLang="en-US" sz="1600" kern="1200" dirty="0"/>
        </a:p>
      </dsp:txBody>
      <dsp:txXfrm>
        <a:off x="0" y="1878703"/>
        <a:ext cx="8840453" cy="932400"/>
      </dsp:txXfrm>
    </dsp:sp>
    <dsp:sp modelId="{59BBDB30-3D04-49E3-BEBF-BF52727AA668}">
      <dsp:nvSpPr>
        <dsp:cNvPr id="0" name=""/>
        <dsp:cNvSpPr/>
      </dsp:nvSpPr>
      <dsp:spPr>
        <a:xfrm>
          <a:off x="442022" y="1642543"/>
          <a:ext cx="6188317" cy="472320"/>
        </a:xfrm>
        <a:prstGeom prst="roundRect">
          <a:avLst/>
        </a:prstGeom>
        <a:solidFill>
          <a:srgbClr val="00B0F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233904" tIns="0" rIns="233904" bIns="0" numCol="1" spcCol="1270" anchor="ctr" anchorCtr="0">
          <a:noAutofit/>
        </a:bodyPr>
        <a:lstStyle/>
        <a:p>
          <a:pPr marL="0" lvl="0" indent="0" algn="l" defTabSz="711200" rtl="0">
            <a:lnSpc>
              <a:spcPct val="90000"/>
            </a:lnSpc>
            <a:spcBef>
              <a:spcPct val="0"/>
            </a:spcBef>
            <a:spcAft>
              <a:spcPct val="35000"/>
            </a:spcAft>
            <a:buNone/>
          </a:pPr>
          <a:r>
            <a:rPr lang="zh-CN" sz="1600" b="1" kern="1200" dirty="0"/>
            <a:t>确保资源冗余，提升耐打能力</a:t>
          </a:r>
          <a:endParaRPr lang="en-US" sz="1600" b="1" kern="1200" dirty="0"/>
        </a:p>
      </dsp:txBody>
      <dsp:txXfrm>
        <a:off x="465079" y="1665600"/>
        <a:ext cx="6142203" cy="426206"/>
      </dsp:txXfrm>
    </dsp:sp>
    <dsp:sp modelId="{8336E672-056C-4A76-BE67-0D5AEEEB4554}">
      <dsp:nvSpPr>
        <dsp:cNvPr id="0" name=""/>
        <dsp:cNvSpPr/>
      </dsp:nvSpPr>
      <dsp:spPr>
        <a:xfrm>
          <a:off x="0" y="3133663"/>
          <a:ext cx="8840453" cy="1184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117" tIns="333248" rIns="686117"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关停</a:t>
          </a:r>
          <a:r>
            <a:rPr lang="zh-CN" sz="1600" kern="1200" dirty="0"/>
            <a:t>不必要的服务和端口，实现服务最小化，例如</a:t>
          </a:r>
          <a:r>
            <a:rPr lang="en-US" sz="1600" kern="1200" dirty="0"/>
            <a:t>WWW</a:t>
          </a:r>
          <a:r>
            <a:rPr lang="zh-CN" sz="1600" kern="1200" dirty="0"/>
            <a:t>服务器只开放</a:t>
          </a:r>
          <a:r>
            <a:rPr lang="en-US" sz="1600" kern="1200" dirty="0"/>
            <a:t>80</a:t>
          </a:r>
          <a:r>
            <a:rPr lang="zh-CN" sz="1600" kern="1200" dirty="0"/>
            <a:t>而将其</a:t>
          </a:r>
          <a:r>
            <a:rPr lang="zh-CN" altLang="en-US" sz="1600" kern="1200" dirty="0"/>
            <a:t>它</a:t>
          </a:r>
          <a:r>
            <a:rPr lang="zh-CN" sz="1600" kern="1200" dirty="0"/>
            <a:t>所有端口关闭或在防火墙上做阻止策略。可大大减少被与服务不相关的攻击所影响的概率</a:t>
          </a:r>
          <a:endParaRPr lang="zh-CN" altLang="en-US" sz="1600" kern="1200" dirty="0"/>
        </a:p>
      </dsp:txBody>
      <dsp:txXfrm>
        <a:off x="0" y="3133663"/>
        <a:ext cx="8840453" cy="1184400"/>
      </dsp:txXfrm>
    </dsp:sp>
    <dsp:sp modelId="{C723A815-9138-4048-9191-29D7159C4FE9}">
      <dsp:nvSpPr>
        <dsp:cNvPr id="0" name=""/>
        <dsp:cNvSpPr/>
      </dsp:nvSpPr>
      <dsp:spPr>
        <a:xfrm>
          <a:off x="442022" y="2897503"/>
          <a:ext cx="6188317" cy="472320"/>
        </a:xfrm>
        <a:prstGeom prst="roundRect">
          <a:avLst/>
        </a:prstGeom>
        <a:solidFill>
          <a:srgbClr val="0070C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233904" tIns="0" rIns="233904" bIns="0" numCol="1" spcCol="1270" anchor="ctr" anchorCtr="0">
          <a:noAutofit/>
        </a:bodyPr>
        <a:lstStyle/>
        <a:p>
          <a:pPr marL="0" lvl="0" indent="0" algn="l" defTabSz="711200" rtl="0">
            <a:lnSpc>
              <a:spcPct val="90000"/>
            </a:lnSpc>
            <a:spcBef>
              <a:spcPct val="0"/>
            </a:spcBef>
            <a:spcAft>
              <a:spcPct val="35000"/>
            </a:spcAft>
            <a:buNone/>
          </a:pPr>
          <a:r>
            <a:rPr lang="zh-CN" sz="1600" b="1" kern="1200" dirty="0"/>
            <a:t>服务最小化，关停不必要的服务和端口</a:t>
          </a:r>
          <a:endParaRPr lang="en-US" sz="1600" b="1" kern="1200" dirty="0"/>
        </a:p>
      </dsp:txBody>
      <dsp:txXfrm>
        <a:off x="465079" y="2920560"/>
        <a:ext cx="6142203" cy="426206"/>
      </dsp:txXfrm>
    </dsp:sp>
    <dsp:sp modelId="{65F27E97-4739-4761-829C-9C6B67E9CA67}">
      <dsp:nvSpPr>
        <dsp:cNvPr id="0" name=""/>
        <dsp:cNvSpPr/>
      </dsp:nvSpPr>
      <dsp:spPr>
        <a:xfrm>
          <a:off x="0" y="4640624"/>
          <a:ext cx="8840453"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117" tIns="333248" rIns="686117"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t>三分产品技术，七分设计服务，除了防护产品本身的功能、性能、稳定性，易用性等方面，还需要考虑防护产品厂家的技术实力，服务和支持能力，应急经验等</a:t>
          </a:r>
        </a:p>
      </dsp:txBody>
      <dsp:txXfrm>
        <a:off x="0" y="4640624"/>
        <a:ext cx="8840453" cy="932400"/>
      </dsp:txXfrm>
    </dsp:sp>
    <dsp:sp modelId="{71BA235B-36AE-446E-A6B6-E8856DFB4EDE}">
      <dsp:nvSpPr>
        <dsp:cNvPr id="0" name=""/>
        <dsp:cNvSpPr/>
      </dsp:nvSpPr>
      <dsp:spPr>
        <a:xfrm>
          <a:off x="442022" y="4404464"/>
          <a:ext cx="6188317" cy="472320"/>
        </a:xfrm>
        <a:prstGeom prst="roundRect">
          <a:avLst/>
        </a:prstGeom>
        <a:solidFill>
          <a:srgbClr val="00206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233904" tIns="0" rIns="233904" bIns="0" numCol="1" spcCol="1270" anchor="ctr" anchorCtr="0">
          <a:noAutofit/>
        </a:bodyPr>
        <a:lstStyle/>
        <a:p>
          <a:pPr marL="0" lvl="0" indent="0" algn="l" defTabSz="711200" rtl="0">
            <a:lnSpc>
              <a:spcPct val="90000"/>
            </a:lnSpc>
            <a:spcBef>
              <a:spcPct val="0"/>
            </a:spcBef>
            <a:spcAft>
              <a:spcPct val="35000"/>
            </a:spcAft>
            <a:buNone/>
          </a:pPr>
          <a:r>
            <a:rPr lang="zh-CN" altLang="en-US" sz="1600" b="1" kern="1200" dirty="0"/>
            <a:t>选择专业的产品和服务</a:t>
          </a:r>
          <a:endParaRPr lang="en-US" sz="1600" b="1" kern="1200" dirty="0"/>
        </a:p>
      </dsp:txBody>
      <dsp:txXfrm>
        <a:off x="465079" y="4427521"/>
        <a:ext cx="6142203"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11C3D-CCE5-4D6B-A1DE-3D8F4BA432DE}">
      <dsp:nvSpPr>
        <dsp:cNvPr id="0" name=""/>
        <dsp:cNvSpPr/>
      </dsp:nvSpPr>
      <dsp:spPr>
        <a:xfrm>
          <a:off x="0" y="545511"/>
          <a:ext cx="8840453" cy="15545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117" tIns="437388" rIns="686117"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守住自家门口，在</a:t>
          </a:r>
          <a:r>
            <a:rPr lang="zh-CN" sz="2100" kern="1200" dirty="0"/>
            <a:t>本地</a:t>
          </a:r>
          <a:r>
            <a:rPr lang="zh-CN" altLang="en-US" sz="2100" kern="1200" dirty="0"/>
            <a:t>网络</a:t>
          </a:r>
          <a:r>
            <a:rPr lang="zh-CN" sz="2100" kern="1200" dirty="0"/>
            <a:t>边界上</a:t>
          </a:r>
          <a:r>
            <a:rPr lang="zh-CN" altLang="en-US" sz="2100" kern="1200" dirty="0"/>
            <a:t>部署抗</a:t>
          </a:r>
          <a:r>
            <a:rPr lang="en-US" altLang="zh-CN" sz="2100" kern="1200" dirty="0"/>
            <a:t>DDoS</a:t>
          </a:r>
          <a:r>
            <a:rPr lang="zh-CN" altLang="en-US" sz="2100" kern="1200" dirty="0"/>
            <a:t>设备</a:t>
          </a:r>
          <a:r>
            <a:rPr lang="zh-CN" sz="2100" kern="1200" dirty="0"/>
            <a:t>，在出口带宽未堵</a:t>
          </a:r>
          <a:r>
            <a:rPr lang="zh-CN" altLang="en-US" sz="2100" kern="1200" dirty="0"/>
            <a:t>塞的情况下</a:t>
          </a:r>
          <a:r>
            <a:rPr lang="zh-CN" sz="2100" kern="1200" dirty="0"/>
            <a:t>，尽可能处理掉</a:t>
          </a:r>
          <a:r>
            <a:rPr lang="zh-CN" altLang="en-US" sz="2100" kern="1200" dirty="0"/>
            <a:t>非带宽占用型的</a:t>
          </a:r>
          <a:r>
            <a:rPr lang="en-US" altLang="zh-CN" sz="2100" kern="1200" dirty="0"/>
            <a:t>DDoS</a:t>
          </a:r>
          <a:r>
            <a:rPr lang="zh-CN" sz="2100" kern="1200" dirty="0"/>
            <a:t>攻击：如</a:t>
          </a:r>
          <a:r>
            <a:rPr lang="en-US" altLang="zh-CN" sz="2100" kern="1200" dirty="0"/>
            <a:t>SYN</a:t>
          </a:r>
          <a:r>
            <a:rPr lang="zh-CN" altLang="en-US" sz="2100" kern="1200" dirty="0"/>
            <a:t> </a:t>
          </a:r>
          <a:r>
            <a:rPr lang="en-US" altLang="zh-CN" sz="2100" kern="1200" dirty="0"/>
            <a:t>Flood</a:t>
          </a:r>
          <a:r>
            <a:rPr lang="zh-CN" altLang="en-US" sz="2100" kern="1200" dirty="0"/>
            <a:t>、</a:t>
          </a:r>
          <a:r>
            <a:rPr lang="en-US" sz="2100" kern="1200" dirty="0"/>
            <a:t>HTTP GET</a:t>
          </a:r>
          <a:r>
            <a:rPr lang="zh-CN" sz="2100" kern="1200" dirty="0"/>
            <a:t>、</a:t>
          </a:r>
          <a:r>
            <a:rPr lang="en-US" sz="2100" kern="1200" dirty="0"/>
            <a:t>DNS</a:t>
          </a:r>
          <a:r>
            <a:rPr lang="zh-CN" sz="2100" kern="1200" dirty="0"/>
            <a:t>攻击、慢速攻击</a:t>
          </a:r>
          <a:r>
            <a:rPr lang="zh-CN" altLang="en-US" sz="2100" kern="1200" dirty="0"/>
            <a:t>等</a:t>
          </a:r>
        </a:p>
      </dsp:txBody>
      <dsp:txXfrm>
        <a:off x="0" y="545511"/>
        <a:ext cx="8840453" cy="1554525"/>
      </dsp:txXfrm>
    </dsp:sp>
    <dsp:sp modelId="{B5C2D2E0-FB95-427C-B1D3-D02074F54BA0}">
      <dsp:nvSpPr>
        <dsp:cNvPr id="0" name=""/>
        <dsp:cNvSpPr/>
      </dsp:nvSpPr>
      <dsp:spPr>
        <a:xfrm>
          <a:off x="442022" y="235551"/>
          <a:ext cx="6188317" cy="619920"/>
        </a:xfrm>
        <a:prstGeom prst="roundRect">
          <a:avLst/>
        </a:prstGeom>
        <a:solidFill>
          <a:srgbClr val="00206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233904" tIns="0" rIns="233904" bIns="0" numCol="1" spcCol="1270" anchor="ctr" anchorCtr="0">
          <a:noAutofit/>
        </a:bodyPr>
        <a:lstStyle/>
        <a:p>
          <a:pPr marL="0" lvl="0" indent="0" algn="l" defTabSz="933450" rtl="0">
            <a:lnSpc>
              <a:spcPct val="90000"/>
            </a:lnSpc>
            <a:spcBef>
              <a:spcPct val="0"/>
            </a:spcBef>
            <a:spcAft>
              <a:spcPct val="35000"/>
            </a:spcAft>
            <a:buNone/>
          </a:pPr>
          <a:r>
            <a:rPr lang="zh-CN" sz="2100" b="1" kern="1200" dirty="0"/>
            <a:t>本地</a:t>
          </a:r>
          <a:r>
            <a:rPr lang="zh-CN" altLang="en-US" sz="2100" b="1" kern="1200" dirty="0"/>
            <a:t>第</a:t>
          </a:r>
          <a:r>
            <a:rPr lang="zh-CN" sz="2100" b="1" kern="1200" dirty="0"/>
            <a:t>一</a:t>
          </a:r>
          <a:r>
            <a:rPr lang="zh-CN" altLang="en-US" sz="2100" b="1" kern="1200" dirty="0"/>
            <a:t>层</a:t>
          </a:r>
          <a:r>
            <a:rPr lang="en-US" sz="2100" b="1" kern="1200" dirty="0"/>
            <a:t>DDoS</a:t>
          </a:r>
          <a:r>
            <a:rPr lang="zh-CN" altLang="en-US" sz="2100" b="1" kern="1200" dirty="0"/>
            <a:t>防护</a:t>
          </a:r>
          <a:endParaRPr lang="zh-CN" sz="2100" b="1" kern="1200" dirty="0"/>
        </a:p>
      </dsp:txBody>
      <dsp:txXfrm>
        <a:off x="472284" y="265813"/>
        <a:ext cx="6127793" cy="559396"/>
      </dsp:txXfrm>
    </dsp:sp>
    <dsp:sp modelId="{8F5A828A-7158-4D38-ACB9-81E7E33CA2F3}">
      <dsp:nvSpPr>
        <dsp:cNvPr id="0" name=""/>
        <dsp:cNvSpPr/>
      </dsp:nvSpPr>
      <dsp:spPr>
        <a:xfrm>
          <a:off x="0" y="2523396"/>
          <a:ext cx="8840453" cy="15545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117" tIns="437388" rIns="686117" bIns="149352" numCol="1" spcCol="1270" anchor="t" anchorCtr="0">
          <a:noAutofit/>
        </a:bodyPr>
        <a:lstStyle/>
        <a:p>
          <a:pPr marL="228600" lvl="1" indent="-228600" algn="l" defTabSz="933450">
            <a:lnSpc>
              <a:spcPct val="90000"/>
            </a:lnSpc>
            <a:spcBef>
              <a:spcPct val="0"/>
            </a:spcBef>
            <a:spcAft>
              <a:spcPct val="15000"/>
            </a:spcAft>
            <a:buChar char="•"/>
          </a:pPr>
          <a:r>
            <a:rPr lang="zh-CN" sz="2100" kern="1200" dirty="0"/>
            <a:t>当</a:t>
          </a:r>
          <a:r>
            <a:rPr lang="zh-CN" altLang="en-US" sz="2100" kern="1200" dirty="0"/>
            <a:t>攻击流量超过本地出口带宽和</a:t>
          </a:r>
          <a:r>
            <a:rPr lang="en-US" altLang="zh-CN" sz="2100" kern="1200" dirty="0"/>
            <a:t>DDoS</a:t>
          </a:r>
          <a:r>
            <a:rPr lang="zh-CN" altLang="en-US" sz="2100" kern="1200" dirty="0"/>
            <a:t>防护设备处理能力是，采用上游运营商或</a:t>
          </a:r>
          <a:r>
            <a:rPr lang="en-US" altLang="zh-CN" sz="2100" kern="1200" dirty="0"/>
            <a:t>MSSP</a:t>
          </a:r>
          <a:r>
            <a:rPr lang="zh-CN" altLang="en-US" sz="2100" kern="1200" dirty="0"/>
            <a:t>（</a:t>
          </a:r>
          <a:r>
            <a:rPr lang="zh-CN" altLang="en-US" sz="1800" b="1" i="0" kern="1200" dirty="0">
              <a:solidFill>
                <a:srgbClr val="0070C0"/>
              </a:solidFill>
            </a:rPr>
            <a:t>安全托管服务提供商</a:t>
          </a:r>
          <a:r>
            <a:rPr lang="zh-CN" altLang="en-US" sz="1800" b="0" i="0" kern="1200" dirty="0"/>
            <a:t>）</a:t>
          </a:r>
          <a:r>
            <a:rPr lang="zh-CN" altLang="en-US" sz="2100" kern="1200" dirty="0"/>
            <a:t>提供的云端清洗服务</a:t>
          </a:r>
        </a:p>
      </dsp:txBody>
      <dsp:txXfrm>
        <a:off x="0" y="2523396"/>
        <a:ext cx="8840453" cy="1554525"/>
      </dsp:txXfrm>
    </dsp:sp>
    <dsp:sp modelId="{3BA68D2B-379A-4E78-87DA-919A68B06B9B}">
      <dsp:nvSpPr>
        <dsp:cNvPr id="0" name=""/>
        <dsp:cNvSpPr/>
      </dsp:nvSpPr>
      <dsp:spPr>
        <a:xfrm>
          <a:off x="442022" y="2213436"/>
          <a:ext cx="6188317" cy="619920"/>
        </a:xfrm>
        <a:prstGeom prst="roundRect">
          <a:avLst/>
        </a:prstGeom>
        <a:solidFill>
          <a:srgbClr val="7030A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233904" tIns="0" rIns="233904" bIns="0" numCol="1" spcCol="1270" anchor="ctr" anchorCtr="0">
          <a:noAutofit/>
        </a:bodyPr>
        <a:lstStyle/>
        <a:p>
          <a:pPr marL="0" lvl="0" indent="0" algn="l" defTabSz="933450" rtl="0">
            <a:lnSpc>
              <a:spcPct val="90000"/>
            </a:lnSpc>
            <a:spcBef>
              <a:spcPct val="0"/>
            </a:spcBef>
            <a:spcAft>
              <a:spcPct val="35000"/>
            </a:spcAft>
            <a:buNone/>
          </a:pPr>
          <a:r>
            <a:rPr lang="zh-CN" sz="2100" b="1" kern="1200" dirty="0"/>
            <a:t>云端</a:t>
          </a:r>
          <a:r>
            <a:rPr lang="zh-CN" altLang="en-US" sz="2100" b="1" kern="1200" dirty="0"/>
            <a:t>第</a:t>
          </a:r>
          <a:r>
            <a:rPr lang="zh-CN" sz="2100" b="1" kern="1200" dirty="0"/>
            <a:t>二</a:t>
          </a:r>
          <a:r>
            <a:rPr lang="zh-CN" altLang="en-US" sz="2100" b="1" kern="1200" dirty="0"/>
            <a:t>层</a:t>
          </a:r>
          <a:r>
            <a:rPr lang="en-US" sz="2100" b="1" kern="1200" dirty="0"/>
            <a:t>DDoS</a:t>
          </a:r>
          <a:r>
            <a:rPr lang="zh-CN" altLang="en-US" sz="2100" b="1" kern="1200" dirty="0"/>
            <a:t>防护</a:t>
          </a:r>
          <a:endParaRPr lang="zh-CN" sz="2100" b="1" kern="1200" dirty="0"/>
        </a:p>
      </dsp:txBody>
      <dsp:txXfrm>
        <a:off x="472284" y="2243698"/>
        <a:ext cx="6127793" cy="559396"/>
      </dsp:txXfrm>
    </dsp:sp>
    <dsp:sp modelId="{EEEA078C-122B-4A28-AF87-4973D5D510E0}">
      <dsp:nvSpPr>
        <dsp:cNvPr id="0" name=""/>
        <dsp:cNvSpPr/>
      </dsp:nvSpPr>
      <dsp:spPr>
        <a:xfrm>
          <a:off x="0" y="4501281"/>
          <a:ext cx="8840453" cy="12237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117" tIns="437388" rIns="686117"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如果攻击的强度连上游运营商和</a:t>
          </a:r>
          <a:r>
            <a:rPr lang="en-US" altLang="zh-CN" sz="2100" kern="1200" dirty="0"/>
            <a:t>MSSP</a:t>
          </a:r>
          <a:r>
            <a:rPr lang="zh-CN" altLang="en-US" sz="2100" kern="1200" dirty="0"/>
            <a:t>也无法承受，必须考虑横向多方合作，在各自的控制范围内抑制本网发出的攻击流量</a:t>
          </a:r>
        </a:p>
      </dsp:txBody>
      <dsp:txXfrm>
        <a:off x="0" y="4501281"/>
        <a:ext cx="8840453" cy="1223775"/>
      </dsp:txXfrm>
    </dsp:sp>
    <dsp:sp modelId="{DD8F1D9B-B7B6-4B23-96B3-A1CA551F134A}">
      <dsp:nvSpPr>
        <dsp:cNvPr id="0" name=""/>
        <dsp:cNvSpPr/>
      </dsp:nvSpPr>
      <dsp:spPr>
        <a:xfrm>
          <a:off x="442022" y="4191321"/>
          <a:ext cx="6188317" cy="619920"/>
        </a:xfrm>
        <a:prstGeom prst="roundRect">
          <a:avLst/>
        </a:prstGeom>
        <a:solidFill>
          <a:srgbClr val="C0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233904" tIns="0" rIns="233904" bIns="0" numCol="1" spcCol="1270" anchor="ctr" anchorCtr="0">
          <a:noAutofit/>
        </a:bodyPr>
        <a:lstStyle/>
        <a:p>
          <a:pPr marL="0" lvl="0" indent="0" algn="l" defTabSz="933450" rtl="0">
            <a:lnSpc>
              <a:spcPct val="90000"/>
            </a:lnSpc>
            <a:spcBef>
              <a:spcPct val="0"/>
            </a:spcBef>
            <a:spcAft>
              <a:spcPct val="35000"/>
            </a:spcAft>
            <a:buNone/>
          </a:pPr>
          <a:r>
            <a:rPr lang="zh-CN" sz="2100" b="1" kern="1200" dirty="0"/>
            <a:t>源端</a:t>
          </a:r>
          <a:r>
            <a:rPr lang="zh-CN" altLang="en-US" sz="2100" b="1" kern="1200" dirty="0"/>
            <a:t>第三层</a:t>
          </a:r>
          <a:r>
            <a:rPr lang="en-US" sz="2100" b="1" kern="1200" dirty="0"/>
            <a:t>DDoS</a:t>
          </a:r>
          <a:r>
            <a:rPr lang="zh-CN" altLang="en-US" sz="2100" b="1" kern="1200" dirty="0"/>
            <a:t>防护</a:t>
          </a:r>
          <a:endParaRPr lang="zh-CN" sz="2100" b="1" kern="1200" dirty="0"/>
        </a:p>
      </dsp:txBody>
      <dsp:txXfrm>
        <a:off x="472284" y="4221583"/>
        <a:ext cx="6127793"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ltLang="zh-CN"/>
          </a:p>
        </p:txBody>
      </p:sp>
      <p:sp>
        <p:nvSpPr>
          <p:cNvPr id="52227"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CN"/>
          </a:p>
        </p:txBody>
      </p:sp>
      <p:sp>
        <p:nvSpPr>
          <p:cNvPr id="768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2230"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zh-CN"/>
          </a:p>
        </p:txBody>
      </p:sp>
      <p:sp>
        <p:nvSpPr>
          <p:cNvPr id="52231"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7B46101F-4D4D-4C4E-8C85-4A9249634E33}" type="slidenum">
              <a:rPr lang="en-US" altLang="zh-CN"/>
              <a:pPr>
                <a:defRPr/>
              </a:pPr>
              <a:t>‹#›</a:t>
            </a:fld>
            <a:endParaRPr lang="en-US" altLang="zh-CN"/>
          </a:p>
        </p:txBody>
      </p:sp>
    </p:spTree>
    <p:extLst>
      <p:ext uri="{BB962C8B-B14F-4D97-AF65-F5344CB8AC3E}">
        <p14:creationId xmlns:p14="http://schemas.microsoft.com/office/powerpoint/2010/main" val="29852119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07137F69-E1A2-4C06-88B2-DF67AB3826A0}" type="slidenum">
              <a:rPr lang="en-US" altLang="zh-CN" smtClean="0"/>
              <a:pPr eaLnBrk="1" hangingPunct="1">
                <a:spcBef>
                  <a:spcPct val="0"/>
                </a:spcBef>
              </a:pPr>
              <a:t>11</a:t>
            </a:fld>
            <a:endParaRPr lang="en-US" altLang="zh-CN"/>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28A5DB-9968-48A2-87AE-601F3ED8153E}" type="slidenum">
              <a:rPr lang="en-US" altLang="zh-CN" smtClean="0"/>
              <a:pPr/>
              <a:t>46</a:t>
            </a:fld>
            <a:endParaRPr lang="en-US" altLang="zh-CN"/>
          </a:p>
        </p:txBody>
      </p:sp>
    </p:spTree>
    <p:extLst>
      <p:ext uri="{BB962C8B-B14F-4D97-AF65-F5344CB8AC3E}">
        <p14:creationId xmlns:p14="http://schemas.microsoft.com/office/powerpoint/2010/main" val="2856294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id="{08BD90A5-F95A-49FC-B41D-7D5871D82C68}"/>
              </a:ext>
            </a:extLst>
          </p:cNvPr>
          <p:cNvSpPr>
            <a:spLocks noGrp="1" noRot="1" noChangeAspect="1" noTextEdit="1"/>
          </p:cNvSpPr>
          <p:nvPr>
            <p:ph type="sldImg"/>
          </p:nvPr>
        </p:nvSpPr>
        <p:spPr/>
      </p:sp>
      <p:sp>
        <p:nvSpPr>
          <p:cNvPr id="90115" name="备注占位符 2">
            <a:extLst>
              <a:ext uri="{FF2B5EF4-FFF2-40B4-BE49-F238E27FC236}">
                <a16:creationId xmlns:a16="http://schemas.microsoft.com/office/drawing/2014/main" id="{586BE385-ACBA-493E-B456-BCEA205B1B0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116" name="灯片编号占位符 3">
            <a:extLst>
              <a:ext uri="{FF2B5EF4-FFF2-40B4-BE49-F238E27FC236}">
                <a16:creationId xmlns:a16="http://schemas.microsoft.com/office/drawing/2014/main" id="{B93A0868-B6C2-4724-8247-E6D0680B89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808E0E18-7714-41AA-A405-37025C1BF8ED}" type="slidenum">
              <a:rPr lang="zh-CN" altLang="en-US"/>
              <a:pPr eaLnBrk="1" hangingPunct="1"/>
              <a:t>47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D0AEE848-B763-452C-A1B1-EDD774E63DC2}"/>
              </a:ext>
            </a:extLst>
          </p:cNvPr>
          <p:cNvSpPr>
            <a:spLocks noGrp="1" noRot="1" noChangeAspect="1" noTextEdit="1"/>
          </p:cNvSpPr>
          <p:nvPr>
            <p:ph type="sldImg"/>
          </p:nvPr>
        </p:nvSpPr>
        <p:spPr/>
      </p:sp>
      <p:sp>
        <p:nvSpPr>
          <p:cNvPr id="91139" name="备注占位符 2">
            <a:extLst>
              <a:ext uri="{FF2B5EF4-FFF2-40B4-BE49-F238E27FC236}">
                <a16:creationId xmlns:a16="http://schemas.microsoft.com/office/drawing/2014/main" id="{D59177A4-10F0-4EDC-BECD-8A223E263C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1140" name="灯片编号占位符 3">
            <a:extLst>
              <a:ext uri="{FF2B5EF4-FFF2-40B4-BE49-F238E27FC236}">
                <a16:creationId xmlns:a16="http://schemas.microsoft.com/office/drawing/2014/main" id="{A56E5526-D2D0-486F-A1DD-7C3859D37F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4C8AD85-2C1B-4A4C-98E7-6527045202F4}" type="slidenum">
              <a:rPr lang="zh-CN" altLang="en-US"/>
              <a:pPr eaLnBrk="1" hangingPunct="1"/>
              <a:t>48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rgbClr val="FFFFFF"/>
        </a:solidFill>
        <a:effectLst/>
      </p:bgPr>
    </p:bg>
    <p:spTree>
      <p:nvGrpSpPr>
        <p:cNvPr id="1" name=""/>
        <p:cNvGrpSpPr/>
        <p:nvPr/>
      </p:nvGrpSpPr>
      <p:grpSpPr>
        <a:xfrm>
          <a:off x="0" y="0"/>
          <a:ext cx="0" cy="0"/>
          <a:chOff x="0" y="0"/>
          <a:chExt cx="0" cy="0"/>
        </a:xfrm>
      </p:grpSpPr>
      <p:pic>
        <p:nvPicPr>
          <p:cNvPr id="4" name="Picture 2"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1905000" y="4681538"/>
            <a:ext cx="1970088"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0" y="3205163"/>
            <a:ext cx="2990850"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rtplus_nature_naturalcity38_e"/>
          <p:cNvPicPr>
            <a:picLocks noChangeAspect="1" noChangeArrowheads="1"/>
          </p:cNvPicPr>
          <p:nvPr/>
        </p:nvPicPr>
        <p:blipFill>
          <a:blip r:embed="rId3">
            <a:extLst>
              <a:ext uri="{28A0092B-C50C-407E-A947-70E740481C1C}">
                <a14:useLocalDpi xmlns:a14="http://schemas.microsoft.com/office/drawing/2010/main" val="0"/>
              </a:ext>
            </a:extLst>
          </a:blip>
          <a:srcRect b="11525"/>
          <a:stretch>
            <a:fillRect/>
          </a:stretch>
        </p:blipFill>
        <p:spPr bwMode="auto">
          <a:xfrm>
            <a:off x="0" y="4114800"/>
            <a:ext cx="9144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0" y="0"/>
            <a:ext cx="9144000" cy="3200400"/>
            <a:chOff x="0" y="0"/>
            <a:chExt cx="5760" cy="2016"/>
          </a:xfrm>
        </p:grpSpPr>
        <p:pic>
          <p:nvPicPr>
            <p:cNvPr id="8" name="Picture 6"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60"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0"/>
              <a:ext cx="858"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4" descr="water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914400"/>
            <a:ext cx="866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Rectangle 9"/>
          <p:cNvSpPr>
            <a:spLocks noGrp="1" noChangeArrowheads="1"/>
          </p:cNvSpPr>
          <p:nvPr>
            <p:ph type="subTitle" idx="1"/>
          </p:nvPr>
        </p:nvSpPr>
        <p:spPr>
          <a:xfrm>
            <a:off x="1066800" y="3581400"/>
            <a:ext cx="7010400" cy="381000"/>
          </a:xfrm>
        </p:spPr>
        <p:txBody>
          <a:bodyPr/>
          <a:lstStyle>
            <a:lvl1pPr marL="0" indent="0" algn="ctr">
              <a:buFont typeface="Wingdings" pitchFamily="2" charset="2"/>
              <a:buNone/>
              <a:defRPr sz="2000" b="0">
                <a:solidFill>
                  <a:schemeClr val="accent6">
                    <a:lumMod val="75000"/>
                  </a:schemeClr>
                </a:solidFill>
              </a:defRPr>
            </a:lvl1pPr>
          </a:lstStyle>
          <a:p>
            <a:pPr lvl="0"/>
            <a:r>
              <a:rPr lang="zh-CN" altLang="en-US" noProof="0" dirty="0"/>
              <a:t>单击此处编辑母版副标题样式</a:t>
            </a:r>
            <a:endParaRPr lang="en-US" altLang="zh-CN" noProof="0" dirty="0"/>
          </a:p>
        </p:txBody>
      </p:sp>
      <p:sp>
        <p:nvSpPr>
          <p:cNvPr id="7180" name="Rectangle 12"/>
          <p:cNvSpPr>
            <a:spLocks noGrp="1" noChangeArrowheads="1"/>
          </p:cNvSpPr>
          <p:nvPr>
            <p:ph type="ctrTitle"/>
          </p:nvPr>
        </p:nvSpPr>
        <p:spPr>
          <a:xfrm>
            <a:off x="1066800" y="2514600"/>
            <a:ext cx="7010400" cy="685800"/>
          </a:xfrm>
          <a:effectLst/>
        </p:spPr>
        <p:txBody>
          <a:bodyPr/>
          <a:lstStyle>
            <a:lvl1pPr algn="ctr">
              <a:defRPr sz="4900">
                <a:solidFill>
                  <a:schemeClr val="accent1"/>
                </a:solidFill>
                <a:latin typeface="Arial" pitchFamily="34" charset="0"/>
              </a:defRPr>
            </a:lvl1pPr>
          </a:lstStyle>
          <a:p>
            <a:pPr lvl="0"/>
            <a:r>
              <a:rPr lang="zh-CN" altLang="en-US" noProof="0" dirty="0"/>
              <a:t>单击此处编辑母版标题样式</a:t>
            </a:r>
            <a:endParaRPr lang="en-US" altLang="zh-CN" noProof="0" dirty="0"/>
          </a:p>
        </p:txBody>
      </p:sp>
      <p:sp>
        <p:nvSpPr>
          <p:cNvPr id="11" name="Rectangle 8"/>
          <p:cNvSpPr>
            <a:spLocks noGrp="1" noChangeArrowheads="1"/>
          </p:cNvSpPr>
          <p:nvPr>
            <p:ph type="ftr" sz="quarter" idx="10"/>
          </p:nvPr>
        </p:nvSpPr>
        <p:spPr>
          <a:xfrm>
            <a:off x="76200" y="6477000"/>
            <a:ext cx="2895600" cy="304800"/>
          </a:xfrm>
        </p:spPr>
        <p:txBody>
          <a:bodyPr/>
          <a:lstStyle>
            <a:lvl1pPr algn="l">
              <a:defRPr sz="1700">
                <a:solidFill>
                  <a:srgbClr val="000000"/>
                </a:solidFill>
              </a:defRPr>
            </a:lvl1pPr>
          </a:lstStyle>
          <a:p>
            <a:pPr>
              <a:defRPr/>
            </a:pPr>
            <a:endParaRPr lang="en-US" altLang="zh-CN"/>
          </a:p>
        </p:txBody>
      </p:sp>
      <p:sp>
        <p:nvSpPr>
          <p:cNvPr id="12" name="Rectangle 10"/>
          <p:cNvSpPr>
            <a:spLocks noGrp="1" noChangeArrowheads="1"/>
          </p:cNvSpPr>
          <p:nvPr>
            <p:ph type="dt" sz="quarter" idx="11"/>
          </p:nvPr>
        </p:nvSpPr>
        <p:spPr bwMode="auto">
          <a:xfrm>
            <a:off x="6324600" y="6477000"/>
            <a:ext cx="2133600" cy="244475"/>
          </a:xfrm>
        </p:spPr>
        <p:txBody>
          <a:bodyPr/>
          <a:lstStyle>
            <a:lvl1pPr algn="ctr">
              <a:defRPr sz="1400" b="0">
                <a:solidFill>
                  <a:schemeClr val="tx1"/>
                </a:solidFill>
                <a:latin typeface="Arial" pitchFamily="34" charset="0"/>
              </a:defRPr>
            </a:lvl1pPr>
          </a:lstStyle>
          <a:p>
            <a:pPr>
              <a:defRPr/>
            </a:pPr>
            <a:fld id="{A8894266-4008-403C-850F-562967227B70}" type="datetime1">
              <a:rPr lang="zh-CN" altLang="en-US"/>
              <a:pPr>
                <a:defRPr/>
              </a:pPr>
              <a:t>2024/3/18</a:t>
            </a:fld>
            <a:endParaRPr lang="en-US" altLang="zh-CN"/>
          </a:p>
        </p:txBody>
      </p:sp>
      <p:sp>
        <p:nvSpPr>
          <p:cNvPr id="13" name="Rectangle 11"/>
          <p:cNvSpPr>
            <a:spLocks noGrp="1" noChangeArrowheads="1"/>
          </p:cNvSpPr>
          <p:nvPr>
            <p:ph type="sldNum" sz="quarter" idx="12"/>
          </p:nvPr>
        </p:nvSpPr>
        <p:spPr bwMode="auto">
          <a:xfrm>
            <a:off x="8534400" y="6477000"/>
            <a:ext cx="457200" cy="244475"/>
          </a:xfrm>
        </p:spPr>
        <p:txBody>
          <a:bodyPr/>
          <a:lstStyle>
            <a:lvl1pPr algn="ctr">
              <a:defRPr sz="1400">
                <a:latin typeface="Arial" pitchFamily="34" charset="0"/>
              </a:defRPr>
            </a:lvl1pPr>
          </a:lstStyle>
          <a:p>
            <a:pPr>
              <a:defRPr/>
            </a:pPr>
            <a:fld id="{2830C727-0AA5-4934-BE9C-A8AD19FC2A7F}" type="slidenum">
              <a:rPr lang="en-US" altLang="zh-CN"/>
              <a:pPr>
                <a:defRPr/>
              </a:pPr>
              <a:t>‹#›</a:t>
            </a:fld>
            <a:endParaRPr lang="en-US" altLang="zh-CN"/>
          </a:p>
        </p:txBody>
      </p:sp>
    </p:spTree>
    <p:extLst>
      <p:ext uri="{BB962C8B-B14F-4D97-AF65-F5344CB8AC3E}">
        <p14:creationId xmlns:p14="http://schemas.microsoft.com/office/powerpoint/2010/main" val="36479614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700"/>
                                        <p:tgtEl>
                                          <p:spTgt spid="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A44CAEF7-CC52-4167-BB90-6AA5B24DEF07}" type="datetime1">
              <a:rPr lang="zh-CN" altLang="en-US"/>
              <a:pPr>
                <a:defRPr/>
              </a:pPr>
              <a:t>2024/3/18</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974CF58F-5FD9-4E0F-ADC0-52795D891F6E}"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9210557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1300" y="350838"/>
            <a:ext cx="2095500" cy="59737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350838"/>
            <a:ext cx="6134100" cy="59737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B7397BE3-F523-40FC-89F8-B340E9268CCD}" type="datetime1">
              <a:rPr lang="zh-CN" altLang="en-US"/>
              <a:pPr>
                <a:defRPr/>
              </a:pPr>
              <a:t>2024/3/18</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D5CC3704-8AE1-4AE4-AA9B-A3A1CF1FDC8C}"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03977497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7239000" cy="563562"/>
          </a:xfrm>
        </p:spPr>
        <p:txBody>
          <a:bodyPr/>
          <a:lstStyle/>
          <a:p>
            <a:r>
              <a:rPr lang="zh-CN" altLang="en-US"/>
              <a:t>单击此处编辑母版标题样式</a:t>
            </a:r>
          </a:p>
        </p:txBody>
      </p:sp>
      <p:sp>
        <p:nvSpPr>
          <p:cNvPr id="3" name="表格占位符 2"/>
          <p:cNvSpPr>
            <a:spLocks noGrp="1"/>
          </p:cNvSpPr>
          <p:nvPr>
            <p:ph type="tbl" idx="1"/>
          </p:nvPr>
        </p:nvSpPr>
        <p:spPr>
          <a:xfrm>
            <a:off x="304800" y="1219200"/>
            <a:ext cx="8382000" cy="5105400"/>
          </a:xfrm>
        </p:spPr>
        <p:txBody>
          <a:bodyPr/>
          <a:lstStyle/>
          <a:p>
            <a:pPr lvl="0"/>
            <a:r>
              <a:rPr lang="zh-CN" altLang="en-US" noProof="0"/>
              <a:t>单击图标添加表格</a:t>
            </a:r>
          </a:p>
        </p:txBody>
      </p:sp>
      <p:sp>
        <p:nvSpPr>
          <p:cNvPr id="4" name="Rectangle 8"/>
          <p:cNvSpPr>
            <a:spLocks noGrp="1" noChangeArrowheads="1"/>
          </p:cNvSpPr>
          <p:nvPr>
            <p:ph type="dt" sz="half" idx="10"/>
          </p:nvPr>
        </p:nvSpPr>
        <p:spPr>
          <a:ln/>
        </p:spPr>
        <p:txBody>
          <a:bodyPr/>
          <a:lstStyle>
            <a:lvl1pPr>
              <a:defRPr/>
            </a:lvl1pPr>
          </a:lstStyle>
          <a:p>
            <a:pPr>
              <a:defRPr/>
            </a:pPr>
            <a:fld id="{146EA153-878A-47D4-85C4-BB5F1666FE82}" type="datetime1">
              <a:rPr lang="zh-CN" altLang="en-US"/>
              <a:pPr>
                <a:defRPr/>
              </a:pPr>
              <a:t>2024/3/18</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C14FFE60-C15A-4441-99DC-D5D65CC4B002}"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66645098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4800" y="350838"/>
            <a:ext cx="8382000" cy="59737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8"/>
          <p:cNvSpPr>
            <a:spLocks noGrp="1" noChangeArrowheads="1"/>
          </p:cNvSpPr>
          <p:nvPr>
            <p:ph type="dt" sz="half" idx="10"/>
          </p:nvPr>
        </p:nvSpPr>
        <p:spPr>
          <a:ln/>
        </p:spPr>
        <p:txBody>
          <a:bodyPr/>
          <a:lstStyle>
            <a:lvl1pPr>
              <a:defRPr/>
            </a:lvl1pPr>
          </a:lstStyle>
          <a:p>
            <a:pPr>
              <a:defRPr/>
            </a:pPr>
            <a:fld id="{948A1F30-627A-46A3-87A1-573403E6750B}" type="datetime1">
              <a:rPr lang="zh-CN" altLang="en-US"/>
              <a:pPr>
                <a:defRPr/>
              </a:pPr>
              <a:t>2024/3/18</a:t>
            </a:fld>
            <a:endParaRPr lang="en-US" altLang="zh-CN"/>
          </a:p>
        </p:txBody>
      </p:sp>
      <p:sp>
        <p:nvSpPr>
          <p:cNvPr id="4" name="Rectangle 10"/>
          <p:cNvSpPr>
            <a:spLocks noGrp="1" noChangeArrowheads="1"/>
          </p:cNvSpPr>
          <p:nvPr>
            <p:ph type="sldNum" sz="quarter" idx="11"/>
          </p:nvPr>
        </p:nvSpPr>
        <p:spPr>
          <a:ln/>
        </p:spPr>
        <p:txBody>
          <a:bodyPr/>
          <a:lstStyle>
            <a:lvl1pPr>
              <a:defRPr/>
            </a:lvl1pPr>
          </a:lstStyle>
          <a:p>
            <a:pPr>
              <a:defRPr/>
            </a:pPr>
            <a:fld id="{09A889FC-A764-4807-A0E9-C325EAD11BD2}" type="slidenum">
              <a:rPr lang="en-US" altLang="zh-CN"/>
              <a:pPr>
                <a:defRPr/>
              </a:pPr>
              <a:t>‹#›</a:t>
            </a:fld>
            <a:endParaRPr lang="en-US" altLang="zh-CN"/>
          </a:p>
        </p:txBody>
      </p:sp>
      <p:sp>
        <p:nvSpPr>
          <p:cNvPr id="5"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1756493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C5E28BBE-E9F5-4121-9CDF-66EB1D56F189}" type="datetime1">
              <a:rPr lang="zh-CN" altLang="en-US"/>
              <a:pPr>
                <a:defRPr/>
              </a:pPr>
              <a:t>2024/3/18</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B40D172A-192C-4500-82AE-DEB2D58A4015}"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11132922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18EF99D4-8E2D-4A38-B18F-93EE8A7904D5}" type="datetime1">
              <a:rPr lang="zh-CN" altLang="en-US"/>
              <a:pPr>
                <a:defRPr/>
              </a:pPr>
              <a:t>2024/3/18</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02876C24-27CC-4095-ADE5-F653FB97A6F2}"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383547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2192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0" y="12192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fld id="{DF3D82B0-8F37-484D-8582-C35185906522}" type="datetime1">
              <a:rPr lang="zh-CN" altLang="en-US"/>
              <a:pPr>
                <a:defRPr/>
              </a:pPr>
              <a:t>2024/3/18</a:t>
            </a:fld>
            <a:endParaRPr lang="en-US" altLang="zh-CN"/>
          </a:p>
        </p:txBody>
      </p:sp>
      <p:sp>
        <p:nvSpPr>
          <p:cNvPr id="6" name="灯片编号占位符 5"/>
          <p:cNvSpPr>
            <a:spLocks noGrp="1"/>
          </p:cNvSpPr>
          <p:nvPr>
            <p:ph type="sldNum" sz="quarter" idx="11"/>
          </p:nvPr>
        </p:nvSpPr>
        <p:spPr/>
        <p:txBody>
          <a:bodyPr/>
          <a:lstStyle>
            <a:lvl1pPr>
              <a:defRPr/>
            </a:lvl1pPr>
          </a:lstStyle>
          <a:p>
            <a:pPr>
              <a:defRPr/>
            </a:pPr>
            <a:fld id="{7BB2C664-FD7D-447A-8AAE-D7C2B8299BC8}" type="slidenum">
              <a:rPr lang="en-US" altLang="zh-CN"/>
              <a:pPr>
                <a:defRPr/>
              </a:pPr>
              <a:t>‹#›</a:t>
            </a:fld>
            <a:endParaRPr lang="en-US" altLang="zh-CN"/>
          </a:p>
        </p:txBody>
      </p:sp>
    </p:spTree>
    <p:extLst>
      <p:ext uri="{BB962C8B-B14F-4D97-AF65-F5344CB8AC3E}">
        <p14:creationId xmlns:p14="http://schemas.microsoft.com/office/powerpoint/2010/main" val="372340361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B1BD95B5-1D49-4E21-A8BB-0E874B7B815C}" type="datetime1">
              <a:rPr lang="zh-CN" altLang="en-US"/>
              <a:pPr>
                <a:defRPr/>
              </a:pPr>
              <a:t>2024/3/18</a:t>
            </a:fld>
            <a:endParaRPr lang="en-US" altLang="zh-CN"/>
          </a:p>
        </p:txBody>
      </p:sp>
      <p:sp>
        <p:nvSpPr>
          <p:cNvPr id="8" name="Rectangle 10"/>
          <p:cNvSpPr>
            <a:spLocks noGrp="1" noChangeArrowheads="1"/>
          </p:cNvSpPr>
          <p:nvPr>
            <p:ph type="sldNum" sz="quarter" idx="11"/>
          </p:nvPr>
        </p:nvSpPr>
        <p:spPr>
          <a:ln/>
        </p:spPr>
        <p:txBody>
          <a:bodyPr/>
          <a:lstStyle>
            <a:lvl1pPr>
              <a:defRPr/>
            </a:lvl1pPr>
          </a:lstStyle>
          <a:p>
            <a:pPr>
              <a:defRPr/>
            </a:pPr>
            <a:fld id="{4CF1305B-723D-4194-9D42-BC3E71DFFA9B}" type="slidenum">
              <a:rPr lang="en-US" altLang="zh-CN"/>
              <a:pPr>
                <a:defRPr/>
              </a:pPr>
              <a:t>‹#›</a:t>
            </a:fld>
            <a:endParaRPr lang="en-US" altLang="zh-CN"/>
          </a:p>
        </p:txBody>
      </p:sp>
      <p:sp>
        <p:nvSpPr>
          <p:cNvPr id="9"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56648553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15ED0716-592B-45BD-AA9F-3954A2E37FDA}" type="datetime1">
              <a:rPr lang="zh-CN" altLang="en-US"/>
              <a:pPr>
                <a:defRPr/>
              </a:pPr>
              <a:t>2024/3/18</a:t>
            </a:fld>
            <a:endParaRPr lang="en-US" altLang="zh-CN"/>
          </a:p>
        </p:txBody>
      </p:sp>
      <p:sp>
        <p:nvSpPr>
          <p:cNvPr id="4" name="Rectangle 10"/>
          <p:cNvSpPr>
            <a:spLocks noGrp="1" noChangeArrowheads="1"/>
          </p:cNvSpPr>
          <p:nvPr>
            <p:ph type="sldNum" sz="quarter" idx="11"/>
          </p:nvPr>
        </p:nvSpPr>
        <p:spPr>
          <a:ln/>
        </p:spPr>
        <p:txBody>
          <a:bodyPr/>
          <a:lstStyle>
            <a:lvl1pPr>
              <a:defRPr/>
            </a:lvl1pPr>
          </a:lstStyle>
          <a:p>
            <a:pPr>
              <a:defRPr/>
            </a:pPr>
            <a:fld id="{C04517D9-17CC-4EAB-8F01-EFE00D75CF43}" type="slidenum">
              <a:rPr lang="en-US" altLang="zh-CN"/>
              <a:pPr>
                <a:defRPr/>
              </a:pPr>
              <a:t>‹#›</a:t>
            </a:fld>
            <a:endParaRPr lang="en-US" altLang="zh-CN"/>
          </a:p>
        </p:txBody>
      </p:sp>
      <p:sp>
        <p:nvSpPr>
          <p:cNvPr id="5"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772723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94A8D7CB-977D-4BDD-9DE9-5350259A0FF1}" type="datetime1">
              <a:rPr lang="zh-CN" altLang="en-US"/>
              <a:pPr>
                <a:defRPr/>
              </a:pPr>
              <a:t>2024/3/18</a:t>
            </a:fld>
            <a:endParaRPr lang="en-US" altLang="zh-CN"/>
          </a:p>
        </p:txBody>
      </p:sp>
      <p:sp>
        <p:nvSpPr>
          <p:cNvPr id="3" name="Rectangle 10"/>
          <p:cNvSpPr>
            <a:spLocks noGrp="1" noChangeArrowheads="1"/>
          </p:cNvSpPr>
          <p:nvPr>
            <p:ph type="sldNum" sz="quarter" idx="11"/>
          </p:nvPr>
        </p:nvSpPr>
        <p:spPr>
          <a:ln/>
        </p:spPr>
        <p:txBody>
          <a:bodyPr/>
          <a:lstStyle>
            <a:lvl1pPr>
              <a:defRPr/>
            </a:lvl1pPr>
          </a:lstStyle>
          <a:p>
            <a:pPr>
              <a:defRPr/>
            </a:pPr>
            <a:fld id="{94BA1A30-8674-4BF1-81B8-946D75B38D84}" type="slidenum">
              <a:rPr lang="en-US" altLang="zh-CN"/>
              <a:pPr>
                <a:defRPr/>
              </a:pPr>
              <a:t>‹#›</a:t>
            </a:fld>
            <a:endParaRPr lang="en-US" altLang="zh-CN"/>
          </a:p>
        </p:txBody>
      </p:sp>
      <p:sp>
        <p:nvSpPr>
          <p:cNvPr id="4"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9040175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1521E798-3CA1-4C6B-B04A-A77BF117EDB1}" type="datetime1">
              <a:rPr lang="zh-CN" altLang="en-US"/>
              <a:pPr>
                <a:defRPr/>
              </a:pPr>
              <a:t>2024/3/18</a:t>
            </a:fld>
            <a:endParaRPr lang="en-US" altLang="zh-CN"/>
          </a:p>
        </p:txBody>
      </p:sp>
      <p:sp>
        <p:nvSpPr>
          <p:cNvPr id="6" name="Rectangle 10"/>
          <p:cNvSpPr>
            <a:spLocks noGrp="1" noChangeArrowheads="1"/>
          </p:cNvSpPr>
          <p:nvPr>
            <p:ph type="sldNum" sz="quarter" idx="11"/>
          </p:nvPr>
        </p:nvSpPr>
        <p:spPr>
          <a:ln/>
        </p:spPr>
        <p:txBody>
          <a:bodyPr/>
          <a:lstStyle>
            <a:lvl1pPr>
              <a:defRPr/>
            </a:lvl1pPr>
          </a:lstStyle>
          <a:p>
            <a:pPr>
              <a:defRPr/>
            </a:pPr>
            <a:fld id="{19BA50BE-4592-4B65-BDE2-DC82FF03A235}" type="slidenum">
              <a:rPr lang="en-US" altLang="zh-CN"/>
              <a:pPr>
                <a:defRPr/>
              </a:pPr>
              <a:t>‹#›</a:t>
            </a:fld>
            <a:endParaRPr lang="en-US" altLang="zh-CN"/>
          </a:p>
        </p:txBody>
      </p:sp>
      <p:sp>
        <p:nvSpPr>
          <p:cNvPr id="7"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59699396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0A01B69A-E780-46F7-ACF6-9867FC07C242}" type="datetime1">
              <a:rPr lang="zh-CN" altLang="en-US"/>
              <a:pPr>
                <a:defRPr/>
              </a:pPr>
              <a:t>2024/3/18</a:t>
            </a:fld>
            <a:endParaRPr lang="en-US" altLang="zh-CN"/>
          </a:p>
        </p:txBody>
      </p:sp>
      <p:sp>
        <p:nvSpPr>
          <p:cNvPr id="6" name="Rectangle 10"/>
          <p:cNvSpPr>
            <a:spLocks noGrp="1" noChangeArrowheads="1"/>
          </p:cNvSpPr>
          <p:nvPr>
            <p:ph type="sldNum" sz="quarter" idx="11"/>
          </p:nvPr>
        </p:nvSpPr>
        <p:spPr>
          <a:ln/>
        </p:spPr>
        <p:txBody>
          <a:bodyPr/>
          <a:lstStyle>
            <a:lvl1pPr>
              <a:defRPr/>
            </a:lvl1pPr>
          </a:lstStyle>
          <a:p>
            <a:pPr>
              <a:defRPr/>
            </a:pPr>
            <a:fld id="{3BD6BA8E-DEF1-4C99-81BE-D93057BDA57F}" type="slidenum">
              <a:rPr lang="en-US" altLang="zh-CN"/>
              <a:pPr>
                <a:defRPr/>
              </a:pPr>
              <a:t>‹#›</a:t>
            </a:fld>
            <a:endParaRPr lang="en-US" altLang="zh-CN"/>
          </a:p>
        </p:txBody>
      </p:sp>
      <p:sp>
        <p:nvSpPr>
          <p:cNvPr id="7"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0128217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1943100"/>
            <a:chOff x="0" y="0"/>
            <a:chExt cx="5760" cy="1224"/>
          </a:xfrm>
        </p:grpSpPr>
        <p:pic>
          <p:nvPicPr>
            <p:cNvPr id="1035" name="Picture 3" descr="4_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5760"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4" descr="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94" y="0"/>
              <a:ext cx="66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5" descr="1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930090">
              <a:off x="48" y="96"/>
              <a:ext cx="54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0" name="Rectangle 6"/>
          <p:cNvSpPr>
            <a:spLocks noChangeArrowheads="1"/>
          </p:cNvSpPr>
          <p:nvPr/>
        </p:nvSpPr>
        <p:spPr bwMode="gray">
          <a:xfrm>
            <a:off x="0" y="6553200"/>
            <a:ext cx="9144000" cy="304800"/>
          </a:xfrm>
          <a:prstGeom prst="rect">
            <a:avLst/>
          </a:prstGeom>
          <a:gradFill rotWithShape="1">
            <a:gsLst>
              <a:gs pos="0">
                <a:schemeClr val="hlink"/>
              </a:gs>
              <a:gs pos="100000">
                <a:schemeClr val="hlink">
                  <a:gamma/>
                  <a:shade val="69804"/>
                  <a:invGamma/>
                </a:schemeClr>
              </a:gs>
            </a:gsLst>
            <a:lin ang="0" scaled="1"/>
          </a:gradFill>
          <a:ln>
            <a:noFill/>
          </a:ln>
          <a:effectLst/>
        </p:spPr>
        <p:txBody>
          <a:bodyPr wrap="none" anchor="ctr"/>
          <a:lstStyle/>
          <a:p>
            <a:pPr>
              <a:defRPr/>
            </a:pPr>
            <a:endParaRPr lang="zh-CN" altLang="en-US">
              <a:latin typeface="Arial" pitchFamily="34" charset="0"/>
            </a:endParaRPr>
          </a:p>
        </p:txBody>
      </p:sp>
      <p:pic>
        <p:nvPicPr>
          <p:cNvPr id="1028" name="Picture 7" descr="artplus_nature_naturalcity38_g"/>
          <p:cNvPicPr>
            <a:picLocks noChangeAspect="1" noChangeArrowheads="1"/>
          </p:cNvPicPr>
          <p:nvPr/>
        </p:nvPicPr>
        <p:blipFill>
          <a:blip r:embed="rId18">
            <a:lum bright="12000" contrast="12000"/>
            <a:extLst>
              <a:ext uri="{28A0092B-C50C-407E-A947-70E740481C1C}">
                <a14:useLocalDpi xmlns:a14="http://schemas.microsoft.com/office/drawing/2010/main" val="0"/>
              </a:ext>
            </a:extLst>
          </a:blip>
          <a:srcRect r="31580"/>
          <a:stretch>
            <a:fillRect/>
          </a:stretch>
        </p:blipFill>
        <p:spPr bwMode="auto">
          <a:xfrm>
            <a:off x="7543800" y="5322888"/>
            <a:ext cx="160020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8"/>
          <p:cNvSpPr>
            <a:spLocks noGrp="1" noChangeArrowheads="1"/>
          </p:cNvSpPr>
          <p:nvPr>
            <p:ph type="dt" sz="half" idx="2"/>
          </p:nvPr>
        </p:nvSpPr>
        <p:spPr bwMode="gray">
          <a:xfrm>
            <a:off x="4114800" y="6537325"/>
            <a:ext cx="21336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000" b="1">
                <a:solidFill>
                  <a:schemeClr val="bg1"/>
                </a:solidFill>
                <a:latin typeface="Verdana" pitchFamily="34" charset="0"/>
                <a:ea typeface="宋体" pitchFamily="2" charset="-122"/>
              </a:defRPr>
            </a:lvl1pPr>
          </a:lstStyle>
          <a:p>
            <a:pPr>
              <a:defRPr/>
            </a:pPr>
            <a:fld id="{B2BE24C8-B2F4-4D39-B09C-2ABA7A9E4930}" type="datetime1">
              <a:rPr lang="zh-CN" altLang="en-US"/>
              <a:pPr>
                <a:defRPr/>
              </a:pPr>
              <a:t>2024/3/18</a:t>
            </a:fld>
            <a:endParaRPr lang="en-US" altLang="zh-CN"/>
          </a:p>
        </p:txBody>
      </p:sp>
      <p:sp>
        <p:nvSpPr>
          <p:cNvPr id="1030" name="Rectangle 9"/>
          <p:cNvSpPr>
            <a:spLocks noGrp="1" noChangeArrowheads="1"/>
          </p:cNvSpPr>
          <p:nvPr>
            <p:ph type="body" idx="1"/>
          </p:nvPr>
        </p:nvSpPr>
        <p:spPr bwMode="gray">
          <a:xfrm>
            <a:off x="304800" y="1219200"/>
            <a:ext cx="8382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6154" name="Rectangle 10"/>
          <p:cNvSpPr>
            <a:spLocks noGrp="1" noChangeArrowheads="1"/>
          </p:cNvSpPr>
          <p:nvPr>
            <p:ph type="sldNum" sz="quarter" idx="4"/>
          </p:nvPr>
        </p:nvSpPr>
        <p:spPr bwMode="gray">
          <a:xfrm>
            <a:off x="304800" y="6537325"/>
            <a:ext cx="5334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000">
                <a:solidFill>
                  <a:schemeClr val="bg1"/>
                </a:solidFill>
                <a:latin typeface="Verdana" pitchFamily="34" charset="0"/>
                <a:ea typeface="宋体" pitchFamily="2" charset="-122"/>
              </a:defRPr>
            </a:lvl1pPr>
          </a:lstStyle>
          <a:p>
            <a:pPr>
              <a:defRPr/>
            </a:pPr>
            <a:fld id="{F10585B1-038F-4691-8E1F-2DF20B5AFE81}" type="slidenum">
              <a:rPr lang="en-US" altLang="zh-CN"/>
              <a:pPr>
                <a:defRPr/>
              </a:pPr>
              <a:t>‹#›</a:t>
            </a:fld>
            <a:endParaRPr lang="en-US" altLang="zh-CN"/>
          </a:p>
        </p:txBody>
      </p:sp>
      <p:sp>
        <p:nvSpPr>
          <p:cNvPr id="1032" name="Line 11"/>
          <p:cNvSpPr>
            <a:spLocks noChangeShapeType="1"/>
          </p:cNvSpPr>
          <p:nvPr/>
        </p:nvSpPr>
        <p:spPr bwMode="white">
          <a:xfrm>
            <a:off x="9525" y="5967413"/>
            <a:ext cx="641350"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 name="Rectangle 12"/>
          <p:cNvSpPr>
            <a:spLocks noGrp="1" noChangeArrowheads="1"/>
          </p:cNvSpPr>
          <p:nvPr>
            <p:ph type="title"/>
          </p:nvPr>
        </p:nvSpPr>
        <p:spPr bwMode="gray">
          <a:xfrm>
            <a:off x="838200" y="350838"/>
            <a:ext cx="7239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6157" name="Rectangle 13"/>
          <p:cNvSpPr>
            <a:spLocks noGrp="1" noChangeArrowheads="1"/>
          </p:cNvSpPr>
          <p:nvPr>
            <p:ph type="ftr" sz="quarter" idx="3"/>
          </p:nvPr>
        </p:nvSpPr>
        <p:spPr bwMode="gray">
          <a:xfrm>
            <a:off x="914400" y="6537325"/>
            <a:ext cx="28956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solidFill>
                  <a:schemeClr val="bg1"/>
                </a:solidFill>
                <a:latin typeface="Arial" pitchFamily="34" charset="0"/>
                <a:ea typeface="宋体" pitchFamily="2"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763" r:id="rId1"/>
    <p:sldLayoutId id="2147483752" r:id="rId2"/>
    <p:sldLayoutId id="2147483753" r:id="rId3"/>
    <p:sldLayoutId id="2147483764"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49" charset="-122"/>
          <a:ea typeface="黑体" pitchFamily="49" charset="-122"/>
        </a:defRPr>
      </a:lvl2pPr>
      <a:lvl3pPr algn="l" rtl="0" eaLnBrk="0" fontAlgn="base" hangingPunct="0">
        <a:spcBef>
          <a:spcPct val="0"/>
        </a:spcBef>
        <a:spcAft>
          <a:spcPct val="0"/>
        </a:spcAft>
        <a:defRPr sz="3600" b="1">
          <a:solidFill>
            <a:srgbClr val="000000"/>
          </a:solidFill>
          <a:latin typeface="黑体" pitchFamily="49" charset="-122"/>
          <a:ea typeface="黑体" pitchFamily="49" charset="-122"/>
        </a:defRPr>
      </a:lvl3pPr>
      <a:lvl4pPr algn="l" rtl="0" eaLnBrk="0" fontAlgn="base" hangingPunct="0">
        <a:spcBef>
          <a:spcPct val="0"/>
        </a:spcBef>
        <a:spcAft>
          <a:spcPct val="0"/>
        </a:spcAft>
        <a:defRPr sz="3600" b="1">
          <a:solidFill>
            <a:srgbClr val="000000"/>
          </a:solidFill>
          <a:latin typeface="黑体" pitchFamily="49" charset="-122"/>
          <a:ea typeface="黑体" pitchFamily="49" charset="-122"/>
        </a:defRPr>
      </a:lvl4pPr>
      <a:lvl5pPr algn="l" rtl="0" eaLnBrk="0" fontAlgn="base" hangingPunct="0">
        <a:spcBef>
          <a:spcPct val="0"/>
        </a:spcBef>
        <a:spcAft>
          <a:spcPct val="0"/>
        </a:spcAft>
        <a:defRPr sz="3600" b="1">
          <a:solidFill>
            <a:srgbClr val="000000"/>
          </a:solidFill>
          <a:latin typeface="黑体" pitchFamily="49" charset="-122"/>
          <a:ea typeface="黑体" pitchFamily="49" charset="-122"/>
        </a:defRPr>
      </a:lvl5pPr>
      <a:lvl6pPr marL="457200" algn="l" rtl="0" eaLnBrk="1" fontAlgn="base" hangingPunct="1">
        <a:spcBef>
          <a:spcPct val="0"/>
        </a:spcBef>
        <a:spcAft>
          <a:spcPct val="0"/>
        </a:spcAft>
        <a:defRPr sz="3600" b="1">
          <a:solidFill>
            <a:srgbClr val="000000"/>
          </a:solidFill>
          <a:latin typeface="黑体" pitchFamily="49" charset="-122"/>
          <a:ea typeface="黑体" pitchFamily="49" charset="-122"/>
        </a:defRPr>
      </a:lvl6pPr>
      <a:lvl7pPr marL="914400" algn="l" rtl="0" eaLnBrk="1" fontAlgn="base" hangingPunct="1">
        <a:spcBef>
          <a:spcPct val="0"/>
        </a:spcBef>
        <a:spcAft>
          <a:spcPct val="0"/>
        </a:spcAft>
        <a:defRPr sz="3600" b="1">
          <a:solidFill>
            <a:srgbClr val="000000"/>
          </a:solidFill>
          <a:latin typeface="黑体" pitchFamily="49" charset="-122"/>
          <a:ea typeface="黑体" pitchFamily="49" charset="-122"/>
        </a:defRPr>
      </a:lvl7pPr>
      <a:lvl8pPr marL="1371600" algn="l" rtl="0" eaLnBrk="1" fontAlgn="base" hangingPunct="1">
        <a:spcBef>
          <a:spcPct val="0"/>
        </a:spcBef>
        <a:spcAft>
          <a:spcPct val="0"/>
        </a:spcAft>
        <a:defRPr sz="3600" b="1">
          <a:solidFill>
            <a:srgbClr val="000000"/>
          </a:solidFill>
          <a:latin typeface="黑体" pitchFamily="49" charset="-122"/>
          <a:ea typeface="黑体" pitchFamily="49" charset="-122"/>
        </a:defRPr>
      </a:lvl8pPr>
      <a:lvl9pPr marL="1828800" algn="l" rtl="0" eaLnBrk="1" fontAlgn="base" hangingPunct="1">
        <a:spcBef>
          <a:spcPct val="0"/>
        </a:spcBef>
        <a:spcAft>
          <a:spcPct val="0"/>
        </a:spcAft>
        <a:defRPr sz="3600" b="1">
          <a:solidFill>
            <a:srgbClr val="000000"/>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6.xml"/><Relationship Id="rId7" Type="http://schemas.openxmlformats.org/officeDocument/2006/relationships/slide" Target="slide58.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18.xml"/><Relationship Id="rId10" Type="http://schemas.openxmlformats.org/officeDocument/2006/relationships/slide" Target="slide62.xml"/><Relationship Id="rId4" Type="http://schemas.openxmlformats.org/officeDocument/2006/relationships/slide" Target="slide8.xml"/><Relationship Id="rId9" Type="http://schemas.openxmlformats.org/officeDocument/2006/relationships/slide" Target="slide60.xml"/></Relationships>
</file>

<file path=ppt/slides/_rels/slide20.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slide" Target="slide23.xml"/><Relationship Id="rId7" Type="http://schemas.openxmlformats.org/officeDocument/2006/relationships/slide" Target="slide28.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24.xml"/><Relationship Id="rId9"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3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1.wmf"/><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1.wmf"/><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3.wmf"/><Relationship Id="rId4" Type="http://schemas.openxmlformats.org/officeDocument/2006/relationships/image" Target="../media/image32.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4.e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35.webp"/><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slide" Target="slide2.xml"/><Relationship Id="rId4" Type="http://schemas.openxmlformats.org/officeDocument/2006/relationships/image" Target="../media/image41.emf"/></Relationships>
</file>

<file path=ppt/slides/_rels/slide5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pPr eaLnBrk="1" hangingPunct="1">
              <a:defRPr/>
            </a:pPr>
            <a:r>
              <a:rPr lang="zh-CN" altLang="en-US" b="1"/>
              <a:t>南京邮电大学网络空间安全</a:t>
            </a:r>
            <a:r>
              <a:rPr lang="zh-CN" altLang="en-US" b="1" dirty="0"/>
              <a:t>系</a:t>
            </a:r>
          </a:p>
          <a:p>
            <a:pPr eaLnBrk="1" hangingPunct="1">
              <a:defRPr/>
            </a:pPr>
            <a:r>
              <a:rPr lang="en-US" altLang="zh-CN" b="1" dirty="0"/>
              <a:t>《</a:t>
            </a:r>
            <a:r>
              <a:rPr lang="zh-CN" altLang="en-US" b="1" dirty="0"/>
              <a:t>网络信息安全</a:t>
            </a:r>
            <a:r>
              <a:rPr lang="en-US" altLang="zh-CN" b="1" dirty="0"/>
              <a:t>》</a:t>
            </a:r>
            <a:r>
              <a:rPr lang="zh-CN" altLang="en-US" b="1" dirty="0"/>
              <a:t>课程组</a:t>
            </a:r>
          </a:p>
        </p:txBody>
      </p:sp>
      <p:sp>
        <p:nvSpPr>
          <p:cNvPr id="4099" name="日期占位符 3"/>
          <p:cNvSpPr>
            <a:spLocks noGrp="1"/>
          </p:cNvSpPr>
          <p:nvPr>
            <p:ph type="dt"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F9452AF-F1DD-42CD-8585-79D9789C88F5}" type="datetime1">
              <a:rPr lang="zh-CN" altLang="en-US" sz="1400" b="0" smtClean="0">
                <a:latin typeface="Arial" charset="0"/>
                <a:ea typeface="宋体" pitchFamily="2" charset="-122"/>
              </a:rPr>
              <a:pPr eaLnBrk="1" hangingPunct="1">
                <a:spcBef>
                  <a:spcPct val="0"/>
                </a:spcBef>
                <a:buClrTx/>
                <a:buFontTx/>
                <a:buNone/>
              </a:pPr>
              <a:t>2024/3/18</a:t>
            </a:fld>
            <a:endParaRPr lang="en-US" altLang="zh-CN" sz="1400" b="0">
              <a:latin typeface="Arial" charset="0"/>
              <a:ea typeface="宋体" pitchFamily="2" charset="-122"/>
            </a:endParaRPr>
          </a:p>
        </p:txBody>
      </p:sp>
      <p:sp>
        <p:nvSpPr>
          <p:cNvPr id="410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75CDFA40-C3D0-4B35-A842-C177FC3337D4}" type="slidenum">
              <a:rPr lang="en-US" altLang="zh-CN" sz="1400" b="0" smtClean="0">
                <a:solidFill>
                  <a:schemeClr val="bg1"/>
                </a:solidFill>
                <a:latin typeface="Arial" charset="0"/>
                <a:ea typeface="宋体" pitchFamily="2" charset="-122"/>
              </a:rPr>
              <a:pPr eaLnBrk="1" hangingPunct="1">
                <a:spcBef>
                  <a:spcPct val="0"/>
                </a:spcBef>
                <a:buClrTx/>
                <a:buFontTx/>
                <a:buNone/>
              </a:pPr>
              <a:t>1</a:t>
            </a:fld>
            <a:endParaRPr lang="en-US" altLang="zh-CN" sz="1400" b="0">
              <a:solidFill>
                <a:schemeClr val="bg1"/>
              </a:solidFill>
              <a:latin typeface="Arial" charset="0"/>
              <a:ea typeface="宋体" pitchFamily="2" charset="-122"/>
            </a:endParaRPr>
          </a:p>
        </p:txBody>
      </p:sp>
      <p:sp>
        <p:nvSpPr>
          <p:cNvPr id="4101" name="Rectangle 2"/>
          <p:cNvSpPr>
            <a:spLocks noGrp="1" noChangeArrowheads="1"/>
          </p:cNvSpPr>
          <p:nvPr>
            <p:ph type="ctrTitle"/>
          </p:nvPr>
        </p:nvSpPr>
        <p:spPr>
          <a:effectLst>
            <a:outerShdw dist="28398" dir="1593903" algn="ctr" rotWithShape="0">
              <a:schemeClr val="bg1">
                <a:alpha val="50000"/>
              </a:schemeClr>
            </a:outerShdw>
          </a:effectLst>
        </p:spPr>
        <p:txBody>
          <a:bodyPr/>
          <a:lstStyle/>
          <a:p>
            <a:pPr eaLnBrk="1" hangingPunct="1"/>
            <a:r>
              <a:rPr lang="zh-CN" altLang="en-US" sz="4500">
                <a:latin typeface="黑体" pitchFamily="49" charset="-122"/>
              </a:rPr>
              <a:t>第</a:t>
            </a:r>
            <a:r>
              <a:rPr lang="en-US" altLang="zh-CN" sz="4500">
                <a:latin typeface="黑体" pitchFamily="49" charset="-122"/>
              </a:rPr>
              <a:t>2</a:t>
            </a:r>
            <a:r>
              <a:rPr lang="zh-CN" altLang="en-US" sz="4500">
                <a:latin typeface="黑体" pitchFamily="49" charset="-122"/>
              </a:rPr>
              <a:t>章  网络安全威胁</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304E0F-F132-46BF-820C-67685DD57403}"/>
              </a:ext>
            </a:extLst>
          </p:cNvPr>
          <p:cNvSpPr>
            <a:spLocks noGrp="1"/>
          </p:cNvSpPr>
          <p:nvPr>
            <p:ph type="title"/>
          </p:nvPr>
        </p:nvSpPr>
        <p:spPr/>
        <p:txBody>
          <a:bodyPr/>
          <a:lstStyle/>
          <a:p>
            <a:pPr eaLnBrk="1" hangingPunct="1"/>
            <a:r>
              <a:rPr lang="zh-CN" altLang="en-US" dirty="0">
                <a:latin typeface="Times New Roman" pitchFamily="18" charset="0"/>
              </a:rPr>
              <a:t>常见的端口扫描技术</a:t>
            </a:r>
          </a:p>
        </p:txBody>
      </p:sp>
      <p:sp>
        <p:nvSpPr>
          <p:cNvPr id="4" name="日期占位符 3">
            <a:extLst>
              <a:ext uri="{FF2B5EF4-FFF2-40B4-BE49-F238E27FC236}">
                <a16:creationId xmlns:a16="http://schemas.microsoft.com/office/drawing/2014/main" id="{C918B420-9966-44A4-A7E6-354D9CB6C70D}"/>
              </a:ext>
            </a:extLst>
          </p:cNvPr>
          <p:cNvSpPr>
            <a:spLocks noGrp="1"/>
          </p:cNvSpPr>
          <p:nvPr>
            <p:ph type="dt" sz="half" idx="10"/>
          </p:nvPr>
        </p:nvSpPr>
        <p:spPr/>
        <p:txBody>
          <a:bodyPr/>
          <a:lstStyle/>
          <a:p>
            <a:pPr>
              <a:defRPr/>
            </a:pPr>
            <a:fld id="{C5E28BBE-E9F5-4121-9CDF-66EB1D56F189}" type="datetime1">
              <a:rPr lang="zh-CN" altLang="en-US" smtClean="0"/>
              <a:pPr>
                <a:defRPr/>
              </a:pPr>
              <a:t>2024/3/18</a:t>
            </a:fld>
            <a:endParaRPr lang="en-US" altLang="zh-CN"/>
          </a:p>
        </p:txBody>
      </p:sp>
      <p:sp>
        <p:nvSpPr>
          <p:cNvPr id="5" name="灯片编号占位符 4">
            <a:extLst>
              <a:ext uri="{FF2B5EF4-FFF2-40B4-BE49-F238E27FC236}">
                <a16:creationId xmlns:a16="http://schemas.microsoft.com/office/drawing/2014/main" id="{89A165F6-9415-4E42-9FA8-5C1846B08858}"/>
              </a:ext>
            </a:extLst>
          </p:cNvPr>
          <p:cNvSpPr>
            <a:spLocks noGrp="1"/>
          </p:cNvSpPr>
          <p:nvPr>
            <p:ph type="sldNum" sz="quarter" idx="11"/>
          </p:nvPr>
        </p:nvSpPr>
        <p:spPr/>
        <p:txBody>
          <a:bodyPr/>
          <a:lstStyle/>
          <a:p>
            <a:pPr>
              <a:defRPr/>
            </a:pPr>
            <a:fld id="{B40D172A-192C-4500-82AE-DEB2D58A4015}" type="slidenum">
              <a:rPr lang="en-US" altLang="zh-CN" smtClean="0"/>
              <a:pPr>
                <a:defRPr/>
              </a:pPr>
              <a:t>10</a:t>
            </a:fld>
            <a:endParaRPr lang="en-US" altLang="zh-CN"/>
          </a:p>
        </p:txBody>
      </p:sp>
      <p:pic>
        <p:nvPicPr>
          <p:cNvPr id="7" name="图片 6">
            <a:extLst>
              <a:ext uri="{FF2B5EF4-FFF2-40B4-BE49-F238E27FC236}">
                <a16:creationId xmlns:a16="http://schemas.microsoft.com/office/drawing/2014/main" id="{A8A9F2E9-B2EC-4DA4-8245-0348A211B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60" y="1298949"/>
            <a:ext cx="4255938" cy="4749050"/>
          </a:xfrm>
          <a:prstGeom prst="rect">
            <a:avLst/>
          </a:prstGeom>
        </p:spPr>
      </p:pic>
      <p:sp>
        <p:nvSpPr>
          <p:cNvPr id="8" name="内容占位符 7">
            <a:extLst>
              <a:ext uri="{FF2B5EF4-FFF2-40B4-BE49-F238E27FC236}">
                <a16:creationId xmlns:a16="http://schemas.microsoft.com/office/drawing/2014/main" id="{3E34C501-0E2D-4A67-8565-5E2BD822CD41}"/>
              </a:ext>
            </a:extLst>
          </p:cNvPr>
          <p:cNvSpPr>
            <a:spLocks noGrp="1"/>
          </p:cNvSpPr>
          <p:nvPr>
            <p:ph idx="1"/>
          </p:nvPr>
        </p:nvSpPr>
        <p:spPr>
          <a:xfrm>
            <a:off x="26786" y="1403726"/>
            <a:ext cx="8382000" cy="2651125"/>
          </a:xfrm>
        </p:spPr>
        <p:txBody>
          <a:bodyPr/>
          <a:lstStyle/>
          <a:p>
            <a:endParaRPr lang="zh-CN" altLang="en-US" dirty="0"/>
          </a:p>
        </p:txBody>
      </p:sp>
      <p:pic>
        <p:nvPicPr>
          <p:cNvPr id="9" name="图片 8">
            <a:extLst>
              <a:ext uri="{FF2B5EF4-FFF2-40B4-BE49-F238E27FC236}">
                <a16:creationId xmlns:a16="http://schemas.microsoft.com/office/drawing/2014/main" id="{3F32302C-63BE-4621-A6FA-006CA978CD7B}"/>
              </a:ext>
            </a:extLst>
          </p:cNvPr>
          <p:cNvPicPr>
            <a:picLocks noChangeAspect="1"/>
          </p:cNvPicPr>
          <p:nvPr/>
        </p:nvPicPr>
        <p:blipFill>
          <a:blip r:embed="rId3"/>
          <a:stretch>
            <a:fillRect/>
          </a:stretch>
        </p:blipFill>
        <p:spPr>
          <a:xfrm>
            <a:off x="167912" y="1298948"/>
            <a:ext cx="8652560" cy="4706993"/>
          </a:xfrm>
          <a:prstGeom prst="rect">
            <a:avLst/>
          </a:prstGeom>
        </p:spPr>
      </p:pic>
    </p:spTree>
    <p:extLst>
      <p:ext uri="{BB962C8B-B14F-4D97-AF65-F5344CB8AC3E}">
        <p14:creationId xmlns:p14="http://schemas.microsoft.com/office/powerpoint/2010/main" val="14746721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23850" y="260350"/>
            <a:ext cx="8620125" cy="795338"/>
          </a:xfrm>
        </p:spPr>
        <p:txBody>
          <a:bodyPr/>
          <a:lstStyle/>
          <a:p>
            <a:pPr eaLnBrk="1" hangingPunct="1"/>
            <a:r>
              <a:rPr lang="en-US" altLang="zh-CN" dirty="0">
                <a:solidFill>
                  <a:schemeClr val="tx1"/>
                </a:solidFill>
                <a:latin typeface="Times New Roman" pitchFamily="18" charset="0"/>
              </a:rPr>
              <a:t>TCP</a:t>
            </a:r>
            <a:r>
              <a:rPr lang="zh-CN" altLang="en-US" dirty="0">
                <a:solidFill>
                  <a:schemeClr val="tx1"/>
                </a:solidFill>
                <a:latin typeface="Times New Roman" pitchFamily="18" charset="0"/>
              </a:rPr>
              <a:t>三次握手缺陷</a:t>
            </a:r>
          </a:p>
        </p:txBody>
      </p:sp>
      <p:sp>
        <p:nvSpPr>
          <p:cNvPr id="12291" name="Rectangle 3"/>
          <p:cNvSpPr>
            <a:spLocks noGrp="1" noChangeArrowheads="1"/>
          </p:cNvSpPr>
          <p:nvPr>
            <p:ph idx="1"/>
          </p:nvPr>
        </p:nvSpPr>
        <p:spPr>
          <a:xfrm>
            <a:off x="955154" y="3658918"/>
            <a:ext cx="6947942" cy="1713235"/>
          </a:xfrm>
        </p:spPr>
        <p:txBody>
          <a:bodyPr/>
          <a:lstStyle/>
          <a:p>
            <a:pPr eaLnBrk="1" hangingPunct="1">
              <a:lnSpc>
                <a:spcPct val="90000"/>
              </a:lnSpc>
              <a:buFontTx/>
              <a:buNone/>
            </a:pPr>
            <a:r>
              <a:rPr lang="en-US" altLang="zh-CN" dirty="0">
                <a:latin typeface="Arial" charset="0"/>
                <a:cs typeface="Tahoma" pitchFamily="34" charset="0"/>
              </a:rPr>
              <a:t>•</a:t>
            </a:r>
            <a:r>
              <a:rPr lang="en-US" altLang="zh-CN" dirty="0">
                <a:latin typeface="Times New Roman" pitchFamily="18" charset="0"/>
                <a:cs typeface="Tahoma" pitchFamily="34" charset="0"/>
              </a:rPr>
              <a:t> </a:t>
            </a:r>
            <a:r>
              <a:rPr lang="zh-CN" altLang="en-US" sz="2000" dirty="0">
                <a:solidFill>
                  <a:schemeClr val="accent2"/>
                </a:solidFill>
                <a:latin typeface="Times New Roman" pitchFamily="18" charset="0"/>
                <a:cs typeface="Tahoma" pitchFamily="34" charset="0"/>
              </a:rPr>
              <a:t>源端口</a:t>
            </a:r>
            <a:r>
              <a:rPr lang="en-US" altLang="zh-CN" sz="2000" dirty="0">
                <a:latin typeface="Times New Roman" pitchFamily="18" charset="0"/>
              </a:rPr>
              <a:t>(&gt;1024</a:t>
            </a:r>
            <a:r>
              <a:rPr lang="zh-CN" altLang="en-US" sz="2000" dirty="0">
                <a:latin typeface="Times New Roman" pitchFamily="18" charset="0"/>
              </a:rPr>
              <a:t>高端口</a:t>
            </a:r>
            <a:r>
              <a:rPr lang="en-US" altLang="zh-CN" sz="2000" dirty="0">
                <a:latin typeface="Times New Roman" pitchFamily="18" charset="0"/>
              </a:rPr>
              <a:t>)</a:t>
            </a:r>
            <a:r>
              <a:rPr lang="en-US" altLang="zh-CN" sz="2000" dirty="0">
                <a:latin typeface="Times New Roman" pitchFamily="18" charset="0"/>
                <a:cs typeface="Tahoma" pitchFamily="34" charset="0"/>
              </a:rPr>
              <a:t>          </a:t>
            </a:r>
            <a:r>
              <a:rPr lang="zh-CN" altLang="en-US" sz="2000" dirty="0">
                <a:latin typeface="Times New Roman" pitchFamily="18" charset="0"/>
                <a:cs typeface="Tahoma" pitchFamily="34" charset="0"/>
              </a:rPr>
              <a:t>　</a:t>
            </a:r>
            <a:r>
              <a:rPr lang="en-US" altLang="zh-CN" sz="2000" dirty="0">
                <a:latin typeface="Arial" charset="0"/>
                <a:cs typeface="Tahoma" pitchFamily="34" charset="0"/>
              </a:rPr>
              <a:t>•</a:t>
            </a:r>
            <a:r>
              <a:rPr lang="en-US" altLang="zh-CN" sz="2000" dirty="0">
                <a:latin typeface="Times New Roman" pitchFamily="18" charset="0"/>
                <a:cs typeface="Tahoma" pitchFamily="34" charset="0"/>
              </a:rPr>
              <a:t> </a:t>
            </a:r>
            <a:r>
              <a:rPr lang="zh-CN" altLang="en-US" sz="2000" dirty="0">
                <a:solidFill>
                  <a:schemeClr val="accent2"/>
                </a:solidFill>
                <a:latin typeface="Times New Roman" pitchFamily="18" charset="0"/>
                <a:cs typeface="Tahoma" pitchFamily="34" charset="0"/>
              </a:rPr>
              <a:t>目的端口</a:t>
            </a:r>
            <a:r>
              <a:rPr lang="en-US" altLang="zh-CN" sz="2000" dirty="0">
                <a:latin typeface="Times New Roman" pitchFamily="18" charset="0"/>
              </a:rPr>
              <a:t>(&lt;1024</a:t>
            </a:r>
            <a:r>
              <a:rPr lang="zh-CN" altLang="en-US" sz="2000" dirty="0">
                <a:latin typeface="Times New Roman" pitchFamily="18" charset="0"/>
              </a:rPr>
              <a:t>熟知</a:t>
            </a:r>
            <a:endParaRPr lang="zh-CN" altLang="en-US" sz="2000" dirty="0">
              <a:latin typeface="Times New Roman" pitchFamily="18" charset="0"/>
              <a:cs typeface="Tahoma" pitchFamily="34" charset="0"/>
            </a:endParaRPr>
          </a:p>
          <a:p>
            <a:pPr eaLnBrk="1" hangingPunct="1">
              <a:lnSpc>
                <a:spcPct val="90000"/>
              </a:lnSpc>
              <a:buFontTx/>
              <a:buNone/>
            </a:pPr>
            <a:r>
              <a:rPr lang="en-US" altLang="zh-CN" sz="2000" dirty="0">
                <a:latin typeface="Arial" charset="0"/>
                <a:cs typeface="Tahoma" pitchFamily="34" charset="0"/>
              </a:rPr>
              <a:t>•</a:t>
            </a:r>
            <a:r>
              <a:rPr lang="en-US" altLang="zh-CN" sz="2000" dirty="0">
                <a:latin typeface="Times New Roman" pitchFamily="18" charset="0"/>
                <a:cs typeface="Tahoma" pitchFamily="34" charset="0"/>
              </a:rPr>
              <a:t> </a:t>
            </a:r>
            <a:r>
              <a:rPr lang="zh-CN" altLang="en-US" sz="2000" dirty="0">
                <a:solidFill>
                  <a:schemeClr val="accent2"/>
                </a:solidFill>
                <a:latin typeface="Times New Roman" pitchFamily="18" charset="0"/>
              </a:rPr>
              <a:t>源</a:t>
            </a:r>
            <a:r>
              <a:rPr lang="en-US" altLang="zh-CN" sz="2000" dirty="0">
                <a:solidFill>
                  <a:schemeClr val="accent2"/>
                </a:solidFill>
                <a:latin typeface="Times New Roman" pitchFamily="18" charset="0"/>
              </a:rPr>
              <a:t>IP</a:t>
            </a:r>
            <a:r>
              <a:rPr lang="zh-CN" altLang="en-US" sz="2000" dirty="0">
                <a:solidFill>
                  <a:schemeClr val="accent2"/>
                </a:solidFill>
                <a:latin typeface="Times New Roman" pitchFamily="18" charset="0"/>
              </a:rPr>
              <a:t>地址</a:t>
            </a:r>
            <a:r>
              <a:rPr lang="en-US" altLang="zh-CN" sz="2000" dirty="0">
                <a:latin typeface="Times New Roman" pitchFamily="18" charset="0"/>
              </a:rPr>
              <a:t>(</a:t>
            </a:r>
            <a:r>
              <a:rPr lang="zh-CN" altLang="en-US" sz="2000" dirty="0">
                <a:latin typeface="Times New Roman" pitchFamily="18" charset="0"/>
              </a:rPr>
              <a:t>寻址只关心                   端口，表明</a:t>
            </a:r>
            <a:r>
              <a:rPr lang="en-US" altLang="zh-CN" sz="2000" dirty="0">
                <a:latin typeface="Times New Roman" pitchFamily="18" charset="0"/>
              </a:rPr>
              <a:t>Server</a:t>
            </a:r>
            <a:r>
              <a:rPr lang="zh-CN" altLang="en-US" sz="2000" dirty="0">
                <a:latin typeface="Times New Roman" pitchFamily="18" charset="0"/>
              </a:rPr>
              <a:t>上</a:t>
            </a:r>
          </a:p>
          <a:p>
            <a:pPr eaLnBrk="1" hangingPunct="1">
              <a:lnSpc>
                <a:spcPct val="90000"/>
              </a:lnSpc>
              <a:buFontTx/>
              <a:buNone/>
            </a:pPr>
            <a:r>
              <a:rPr lang="zh-CN" altLang="en-US" sz="2000" dirty="0">
                <a:latin typeface="Times New Roman" pitchFamily="18" charset="0"/>
              </a:rPr>
              <a:t>   目的</a:t>
            </a:r>
            <a:r>
              <a:rPr lang="en-US" altLang="zh-CN" sz="2000" dirty="0">
                <a:latin typeface="Times New Roman" pitchFamily="18" charset="0"/>
              </a:rPr>
              <a:t>IP</a:t>
            </a:r>
            <a:r>
              <a:rPr lang="zh-CN" altLang="en-US" sz="2000" dirty="0">
                <a:latin typeface="Times New Roman" pitchFamily="18" charset="0"/>
              </a:rPr>
              <a:t>，不认证源</a:t>
            </a:r>
            <a:r>
              <a:rPr lang="en-US" altLang="zh-CN" sz="2000" dirty="0">
                <a:latin typeface="Times New Roman" pitchFamily="18" charset="0"/>
              </a:rPr>
              <a:t>IP</a:t>
            </a:r>
            <a:r>
              <a:rPr lang="zh-CN" altLang="en-US" sz="2000" dirty="0">
                <a:latin typeface="Times New Roman" pitchFamily="18" charset="0"/>
              </a:rPr>
              <a:t>地                提供的服务</a:t>
            </a:r>
            <a:r>
              <a:rPr lang="en-US" altLang="zh-CN" sz="2000" dirty="0">
                <a:latin typeface="Times New Roman" pitchFamily="18" charset="0"/>
              </a:rPr>
              <a:t>)</a:t>
            </a:r>
          </a:p>
          <a:p>
            <a:pPr eaLnBrk="1" hangingPunct="1">
              <a:lnSpc>
                <a:spcPct val="90000"/>
              </a:lnSpc>
              <a:buFontTx/>
              <a:buNone/>
            </a:pPr>
            <a:r>
              <a:rPr lang="en-US" altLang="zh-CN" sz="2000" dirty="0">
                <a:latin typeface="Times New Roman" pitchFamily="18" charset="0"/>
              </a:rPr>
              <a:t>   </a:t>
            </a:r>
            <a:r>
              <a:rPr lang="zh-CN" altLang="en-US" sz="2000" dirty="0">
                <a:latin typeface="Times New Roman" pitchFamily="18" charset="0"/>
              </a:rPr>
              <a:t>址，可能是</a:t>
            </a:r>
            <a:r>
              <a:rPr lang="zh-CN" altLang="en-US" sz="2000" dirty="0">
                <a:latin typeface="Arial" charset="0"/>
              </a:rPr>
              <a:t>“</a:t>
            </a:r>
            <a:r>
              <a:rPr lang="zh-CN" altLang="en-US" sz="2000" dirty="0">
                <a:latin typeface="Times New Roman" pitchFamily="18" charset="0"/>
              </a:rPr>
              <a:t>假</a:t>
            </a:r>
            <a:r>
              <a:rPr lang="zh-CN" altLang="en-US" sz="2000" dirty="0">
                <a:latin typeface="Arial" charset="0"/>
              </a:rPr>
              <a:t>”</a:t>
            </a:r>
            <a:r>
              <a:rPr lang="zh-CN" altLang="en-US" sz="2000" dirty="0">
                <a:latin typeface="Times New Roman" pitchFamily="18" charset="0"/>
              </a:rPr>
              <a:t>地址</a:t>
            </a:r>
            <a:r>
              <a:rPr lang="en-US" altLang="zh-CN" sz="2000" dirty="0">
                <a:latin typeface="Times New Roman" pitchFamily="18" charset="0"/>
              </a:rPr>
              <a:t>)         </a:t>
            </a:r>
            <a:r>
              <a:rPr lang="en-US" altLang="zh-CN" sz="2000" dirty="0">
                <a:latin typeface="Arial" charset="0"/>
                <a:cs typeface="Tahoma" pitchFamily="34" charset="0"/>
              </a:rPr>
              <a:t>•</a:t>
            </a:r>
            <a:r>
              <a:rPr lang="en-US" altLang="zh-CN" sz="2000" dirty="0">
                <a:latin typeface="Times New Roman" pitchFamily="18" charset="0"/>
                <a:cs typeface="Tahoma" pitchFamily="34" charset="0"/>
              </a:rPr>
              <a:t> </a:t>
            </a:r>
            <a:r>
              <a:rPr lang="zh-CN" altLang="en-US" sz="2000" dirty="0">
                <a:solidFill>
                  <a:schemeClr val="accent2"/>
                </a:solidFill>
                <a:latin typeface="Times New Roman" pitchFamily="18" charset="0"/>
                <a:cs typeface="Tahoma" pitchFamily="34" charset="0"/>
              </a:rPr>
              <a:t>目的</a:t>
            </a:r>
            <a:r>
              <a:rPr lang="en-US" altLang="zh-CN" sz="2000" dirty="0">
                <a:solidFill>
                  <a:schemeClr val="accent2"/>
                </a:solidFill>
                <a:latin typeface="Times New Roman" pitchFamily="18" charset="0"/>
                <a:cs typeface="Tahoma" pitchFamily="34" charset="0"/>
              </a:rPr>
              <a:t>IP</a:t>
            </a:r>
            <a:r>
              <a:rPr lang="zh-CN" altLang="en-US" sz="2000" dirty="0">
                <a:solidFill>
                  <a:schemeClr val="accent2"/>
                </a:solidFill>
                <a:latin typeface="Times New Roman" pitchFamily="18" charset="0"/>
                <a:cs typeface="Tahoma" pitchFamily="34" charset="0"/>
              </a:rPr>
              <a:t>地址</a:t>
            </a:r>
          </a:p>
          <a:p>
            <a:pPr eaLnBrk="1" hangingPunct="1">
              <a:lnSpc>
                <a:spcPct val="90000"/>
              </a:lnSpc>
              <a:buFontTx/>
              <a:buNone/>
            </a:pPr>
            <a:endParaRPr lang="zh-CN" altLang="en-US" dirty="0"/>
          </a:p>
          <a:p>
            <a:pPr eaLnBrk="1" hangingPunct="1">
              <a:lnSpc>
                <a:spcPct val="90000"/>
              </a:lnSpc>
              <a:buFontTx/>
              <a:buNone/>
            </a:pPr>
            <a:r>
              <a:rPr lang="zh-CN" altLang="en-US" dirty="0">
                <a:solidFill>
                  <a:srgbClr val="FF3300"/>
                </a:solidFill>
                <a:latin typeface="Times New Roman" pitchFamily="18" charset="0"/>
              </a:rPr>
              <a:t>                                       </a:t>
            </a:r>
          </a:p>
        </p:txBody>
      </p:sp>
      <p:sp>
        <p:nvSpPr>
          <p:cNvPr id="1229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39EB93A8-EE56-4833-A6E5-DC0EFF7CDB80}"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1229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9525F2E3-FC76-408E-91DC-1A943DDB3D1E}"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11</a:t>
            </a:fld>
            <a:endParaRPr lang="en-US" altLang="zh-CN" sz="1000" b="0">
              <a:solidFill>
                <a:schemeClr val="bg1"/>
              </a:solidFill>
              <a:latin typeface="Verdana" pitchFamily="34" charset="0"/>
              <a:ea typeface="宋体" pitchFamily="2" charset="-122"/>
            </a:endParaRPr>
          </a:p>
        </p:txBody>
      </p:sp>
      <p:sp>
        <p:nvSpPr>
          <p:cNvPr id="51207" name="Text Box 7"/>
          <p:cNvSpPr txBox="1">
            <a:spLocks noChangeArrowheads="1"/>
          </p:cNvSpPr>
          <p:nvPr/>
        </p:nvSpPr>
        <p:spPr bwMode="auto">
          <a:xfrm>
            <a:off x="4714875" y="5373688"/>
            <a:ext cx="43211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en-US" altLang="zh-CN" sz="2400" dirty="0">
                <a:solidFill>
                  <a:srgbClr val="FF3300"/>
                </a:solidFill>
                <a:latin typeface="Times New Roman" pitchFamily="18" charset="0"/>
                <a:ea typeface="宋体" pitchFamily="2" charset="-122"/>
              </a:rPr>
              <a:t>TCP</a:t>
            </a:r>
            <a:r>
              <a:rPr lang="zh-CN" altLang="en-US" sz="2400" dirty="0">
                <a:solidFill>
                  <a:srgbClr val="FF3300"/>
                </a:solidFill>
                <a:latin typeface="Times New Roman" pitchFamily="18" charset="0"/>
                <a:ea typeface="宋体" pitchFamily="2" charset="-122"/>
              </a:rPr>
              <a:t>标志位的作用：</a:t>
            </a:r>
          </a:p>
          <a:p>
            <a:pPr eaLnBrk="1" hangingPunct="1">
              <a:lnSpc>
                <a:spcPct val="90000"/>
              </a:lnSpc>
              <a:buClrTx/>
              <a:buFontTx/>
              <a:buNone/>
            </a:pPr>
            <a:r>
              <a:rPr lang="en-US" altLang="zh-CN" sz="2400" dirty="0">
                <a:solidFill>
                  <a:srgbClr val="FF3300"/>
                </a:solidFill>
                <a:latin typeface="Times New Roman" pitchFamily="18" charset="0"/>
                <a:ea typeface="宋体" pitchFamily="2" charset="-122"/>
              </a:rPr>
              <a:t>SYN/ACK/RST/FIN/PSH/URG</a:t>
            </a:r>
          </a:p>
        </p:txBody>
      </p:sp>
      <p:sp>
        <p:nvSpPr>
          <p:cNvPr id="12298" name="Text Box 9"/>
          <p:cNvSpPr txBox="1">
            <a:spLocks noChangeArrowheads="1"/>
          </p:cNvSpPr>
          <p:nvPr/>
        </p:nvSpPr>
        <p:spPr bwMode="auto">
          <a:xfrm>
            <a:off x="107950" y="5516563"/>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kumimoji="1" lang="zh-CN" altLang="en-US" sz="2400">
                <a:solidFill>
                  <a:srgbClr val="FF3300"/>
                </a:solidFill>
                <a:latin typeface="Tahoma" pitchFamily="34" charset="0"/>
                <a:ea typeface="宋体" pitchFamily="2" charset="-122"/>
              </a:rPr>
              <a:t>假</a:t>
            </a:r>
          </a:p>
        </p:txBody>
      </p:sp>
      <p:sp>
        <p:nvSpPr>
          <p:cNvPr id="51210" name="Text Box 10"/>
          <p:cNvSpPr txBox="1">
            <a:spLocks noChangeArrowheads="1"/>
          </p:cNvSpPr>
          <p:nvPr/>
        </p:nvSpPr>
        <p:spPr bwMode="auto">
          <a:xfrm>
            <a:off x="107950" y="5378450"/>
            <a:ext cx="432117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en-US" altLang="zh-CN" sz="2400" dirty="0">
                <a:solidFill>
                  <a:srgbClr val="FF3300"/>
                </a:solidFill>
                <a:latin typeface="Arial" charset="0"/>
                <a:ea typeface="宋体" pitchFamily="2" charset="-122"/>
              </a:rPr>
              <a:t>      </a:t>
            </a:r>
            <a:r>
              <a:rPr lang="zh-CN" altLang="en-US" sz="2400" dirty="0">
                <a:solidFill>
                  <a:srgbClr val="FF3300"/>
                </a:solidFill>
                <a:latin typeface="Arial" charset="0"/>
                <a:ea typeface="宋体" pitchFamily="2" charset="-122"/>
              </a:rPr>
              <a:t>假冒（另一主机</a:t>
            </a:r>
            <a:r>
              <a:rPr lang="en-US" altLang="zh-CN" sz="2400" dirty="0">
                <a:solidFill>
                  <a:srgbClr val="FF3300"/>
                </a:solidFill>
                <a:latin typeface="Times New Roman" pitchFamily="18" charset="0"/>
                <a:ea typeface="宋体" pitchFamily="2" charset="-122"/>
              </a:rPr>
              <a:t>IP</a:t>
            </a:r>
            <a:r>
              <a:rPr lang="zh-CN" altLang="en-US" sz="2400" dirty="0">
                <a:solidFill>
                  <a:srgbClr val="FF3300"/>
                </a:solidFill>
                <a:latin typeface="Arial" charset="0"/>
                <a:ea typeface="宋体" pitchFamily="2" charset="-122"/>
              </a:rPr>
              <a:t>地址）</a:t>
            </a:r>
          </a:p>
          <a:p>
            <a:pPr eaLnBrk="1" hangingPunct="1">
              <a:lnSpc>
                <a:spcPct val="90000"/>
              </a:lnSpc>
              <a:buClrTx/>
              <a:buFontTx/>
              <a:buNone/>
            </a:pPr>
            <a:r>
              <a:rPr lang="zh-CN" altLang="en-US" sz="2400" dirty="0">
                <a:solidFill>
                  <a:srgbClr val="FF3300"/>
                </a:solidFill>
                <a:latin typeface="Arial" charset="0"/>
                <a:ea typeface="宋体" pitchFamily="2" charset="-122"/>
              </a:rPr>
              <a:t>      虚假（可路由不可到达）</a:t>
            </a:r>
          </a:p>
        </p:txBody>
      </p:sp>
      <p:sp>
        <p:nvSpPr>
          <p:cNvPr id="12300" name="AutoShape 12"/>
          <p:cNvSpPr>
            <a:spLocks/>
          </p:cNvSpPr>
          <p:nvPr/>
        </p:nvSpPr>
        <p:spPr bwMode="auto">
          <a:xfrm>
            <a:off x="539750" y="5445125"/>
            <a:ext cx="144463" cy="698500"/>
          </a:xfrm>
          <a:prstGeom prst="leftBrace">
            <a:avLst>
              <a:gd name="adj1" fmla="val 40293"/>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pic>
        <p:nvPicPr>
          <p:cNvPr id="3" name="图片 2">
            <a:extLst>
              <a:ext uri="{FF2B5EF4-FFF2-40B4-BE49-F238E27FC236}">
                <a16:creationId xmlns:a16="http://schemas.microsoft.com/office/drawing/2014/main" id="{33DBC134-2A9A-4E93-AEB6-AB06316013E0}"/>
              </a:ext>
            </a:extLst>
          </p:cNvPr>
          <p:cNvPicPr>
            <a:picLocks noChangeAspect="1"/>
          </p:cNvPicPr>
          <p:nvPr/>
        </p:nvPicPr>
        <p:blipFill>
          <a:blip r:embed="rId3"/>
          <a:stretch>
            <a:fillRect/>
          </a:stretch>
        </p:blipFill>
        <p:spPr>
          <a:xfrm>
            <a:off x="2054226" y="943697"/>
            <a:ext cx="4276898" cy="2708924"/>
          </a:xfrm>
          <a:prstGeom prst="rect">
            <a:avLst/>
          </a:prstGeom>
        </p:spPr>
      </p:pic>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a:t>端口扫描的类型</a:t>
            </a:r>
            <a:r>
              <a:rPr lang="zh-CN" altLang="en-US">
                <a:latin typeface="Times New Roman" pitchFamily="18" charset="0"/>
              </a:rPr>
              <a:t>（</a:t>
            </a:r>
            <a:r>
              <a:rPr lang="en-US" altLang="zh-CN">
                <a:latin typeface="Times New Roman" pitchFamily="18" charset="0"/>
              </a:rPr>
              <a:t>1</a:t>
            </a:r>
            <a:r>
              <a:rPr lang="zh-CN" altLang="en-US">
                <a:latin typeface="Times New Roman" pitchFamily="18" charset="0"/>
              </a:rPr>
              <a:t>）</a:t>
            </a:r>
            <a:r>
              <a:rPr lang="zh-CN" altLang="en-US"/>
              <a:t> </a:t>
            </a:r>
          </a:p>
        </p:txBody>
      </p:sp>
      <p:sp>
        <p:nvSpPr>
          <p:cNvPr id="13315"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360A8B5E-851E-491E-8DF2-337D8BEDF318}"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13316"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D82BD060-2640-49F6-A783-4CB99B2DEE79}"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12</a:t>
            </a:fld>
            <a:endParaRPr lang="en-US" altLang="zh-CN" sz="1000" b="0">
              <a:solidFill>
                <a:schemeClr val="bg1"/>
              </a:solidFill>
              <a:latin typeface="Verdana" pitchFamily="34" charset="0"/>
              <a:ea typeface="宋体" pitchFamily="2" charset="-122"/>
            </a:endParaRPr>
          </a:p>
        </p:txBody>
      </p:sp>
      <p:pic>
        <p:nvPicPr>
          <p:cNvPr id="1331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1482725"/>
            <a:ext cx="9001125" cy="45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956DE2C8-4523-44E2-B08C-7994ED215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914400"/>
            <a:ext cx="7524452" cy="3162672"/>
          </a:xfrm>
          <a:prstGeom prst="rect">
            <a:avLst/>
          </a:prstGeom>
        </p:spPr>
      </p:pic>
      <p:pic>
        <p:nvPicPr>
          <p:cNvPr id="3" name="图片 2">
            <a:extLst>
              <a:ext uri="{FF2B5EF4-FFF2-40B4-BE49-F238E27FC236}">
                <a16:creationId xmlns:a16="http://schemas.microsoft.com/office/drawing/2014/main" id="{70F06403-DBCB-429A-8B5E-2669D94F45C9}"/>
              </a:ext>
            </a:extLst>
          </p:cNvPr>
          <p:cNvPicPr>
            <a:picLocks noChangeAspect="1"/>
          </p:cNvPicPr>
          <p:nvPr/>
        </p:nvPicPr>
        <p:blipFill>
          <a:blip r:embed="rId4"/>
          <a:stretch>
            <a:fillRect/>
          </a:stretch>
        </p:blipFill>
        <p:spPr>
          <a:xfrm>
            <a:off x="1385392" y="923149"/>
            <a:ext cx="7239000" cy="310322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80">
                                          <p:stCondLst>
                                            <p:cond delay="0"/>
                                          </p:stCondLst>
                                        </p:cTn>
                                        <p:tgtEl>
                                          <p:spTgt spid="3"/>
                                        </p:tgtEl>
                                      </p:cBhvr>
                                    </p:animEffect>
                                    <p:anim calcmode="lin" valueType="num">
                                      <p:cBhvr>
                                        <p:cTn id="1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gtEl>
                                      </p:cBhvr>
                                      <p:to x="100000" y="60000"/>
                                    </p:animScale>
                                    <p:animScale>
                                      <p:cBhvr>
                                        <p:cTn id="22" dur="166" decel="50000">
                                          <p:stCondLst>
                                            <p:cond delay="676"/>
                                          </p:stCondLst>
                                        </p:cTn>
                                        <p:tgtEl>
                                          <p:spTgt spid="3"/>
                                        </p:tgtEl>
                                      </p:cBhvr>
                                      <p:to x="100000" y="100000"/>
                                    </p:animScale>
                                    <p:animScale>
                                      <p:cBhvr>
                                        <p:cTn id="23" dur="26">
                                          <p:stCondLst>
                                            <p:cond delay="1312"/>
                                          </p:stCondLst>
                                        </p:cTn>
                                        <p:tgtEl>
                                          <p:spTgt spid="3"/>
                                        </p:tgtEl>
                                      </p:cBhvr>
                                      <p:to x="100000" y="80000"/>
                                    </p:animScale>
                                    <p:animScale>
                                      <p:cBhvr>
                                        <p:cTn id="24" dur="166" decel="50000">
                                          <p:stCondLst>
                                            <p:cond delay="1338"/>
                                          </p:stCondLst>
                                        </p:cTn>
                                        <p:tgtEl>
                                          <p:spTgt spid="3"/>
                                        </p:tgtEl>
                                      </p:cBhvr>
                                      <p:to x="100000" y="100000"/>
                                    </p:animScale>
                                    <p:animScale>
                                      <p:cBhvr>
                                        <p:cTn id="25" dur="26">
                                          <p:stCondLst>
                                            <p:cond delay="1642"/>
                                          </p:stCondLst>
                                        </p:cTn>
                                        <p:tgtEl>
                                          <p:spTgt spid="3"/>
                                        </p:tgtEl>
                                      </p:cBhvr>
                                      <p:to x="100000" y="90000"/>
                                    </p:animScale>
                                    <p:animScale>
                                      <p:cBhvr>
                                        <p:cTn id="26" dur="166" decel="50000">
                                          <p:stCondLst>
                                            <p:cond delay="1668"/>
                                          </p:stCondLst>
                                        </p:cTn>
                                        <p:tgtEl>
                                          <p:spTgt spid="3"/>
                                        </p:tgtEl>
                                      </p:cBhvr>
                                      <p:to x="100000" y="100000"/>
                                    </p:animScale>
                                    <p:animScale>
                                      <p:cBhvr>
                                        <p:cTn id="27" dur="26">
                                          <p:stCondLst>
                                            <p:cond delay="1808"/>
                                          </p:stCondLst>
                                        </p:cTn>
                                        <p:tgtEl>
                                          <p:spTgt spid="3"/>
                                        </p:tgtEl>
                                      </p:cBhvr>
                                      <p:to x="100000" y="95000"/>
                                    </p:animScale>
                                    <p:animScale>
                                      <p:cBhvr>
                                        <p:cTn id="28"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a:t>端口扫描的类型</a:t>
            </a:r>
            <a:r>
              <a:rPr lang="zh-CN" altLang="en-US">
                <a:latin typeface="Times New Roman" pitchFamily="18" charset="0"/>
              </a:rPr>
              <a:t>（</a:t>
            </a:r>
            <a:r>
              <a:rPr lang="en-US" altLang="zh-CN">
                <a:latin typeface="Times New Roman" pitchFamily="18" charset="0"/>
              </a:rPr>
              <a:t>2</a:t>
            </a:r>
            <a:r>
              <a:rPr lang="zh-CN" altLang="en-US">
                <a:latin typeface="Times New Roman" pitchFamily="18" charset="0"/>
              </a:rPr>
              <a:t>）</a:t>
            </a:r>
          </a:p>
        </p:txBody>
      </p:sp>
      <p:sp>
        <p:nvSpPr>
          <p:cNvPr id="14339"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938EDC3-273A-4C25-8E83-C6ADC45C2B6C}"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14340"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906B8745-CD21-484A-9365-1D63458CC4DF}"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13</a:t>
            </a:fld>
            <a:endParaRPr lang="en-US" altLang="zh-CN" sz="1000" b="0">
              <a:solidFill>
                <a:schemeClr val="bg1"/>
              </a:solidFill>
              <a:latin typeface="Verdana" pitchFamily="34" charset="0"/>
              <a:ea typeface="宋体" pitchFamily="2" charset="-122"/>
            </a:endParaRPr>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1609725"/>
            <a:ext cx="9001125"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a:t>端口扫描的类型</a:t>
            </a:r>
            <a:r>
              <a:rPr lang="zh-CN" altLang="en-US">
                <a:latin typeface="Times New Roman" pitchFamily="18" charset="0"/>
              </a:rPr>
              <a:t>（</a:t>
            </a:r>
            <a:r>
              <a:rPr lang="en-US" altLang="zh-CN">
                <a:latin typeface="Times New Roman" pitchFamily="18" charset="0"/>
              </a:rPr>
              <a:t>3</a:t>
            </a:r>
            <a:r>
              <a:rPr lang="zh-CN" altLang="en-US">
                <a:latin typeface="Times New Roman" pitchFamily="18" charset="0"/>
              </a:rPr>
              <a:t>）</a:t>
            </a:r>
          </a:p>
        </p:txBody>
      </p:sp>
      <p:sp>
        <p:nvSpPr>
          <p:cNvPr id="15363"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F75296FD-1423-453F-A729-B8265D76D878}"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15364"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DE4D5CA1-57EA-4B4F-904D-6CB5AB76ACB9}"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14</a:t>
            </a:fld>
            <a:endParaRPr lang="en-US" altLang="zh-CN" sz="1000" b="0">
              <a:solidFill>
                <a:schemeClr val="bg1"/>
              </a:solidFill>
              <a:latin typeface="Verdana" pitchFamily="34" charset="0"/>
              <a:ea typeface="宋体" pitchFamily="2" charset="-122"/>
            </a:endParaRPr>
          </a:p>
        </p:txBody>
      </p:sp>
      <p:pic>
        <p:nvPicPr>
          <p:cNvPr id="1536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1697038"/>
            <a:ext cx="9001125" cy="425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7950" y="274638"/>
            <a:ext cx="8928100" cy="1143000"/>
          </a:xfrm>
        </p:spPr>
        <p:txBody>
          <a:bodyPr/>
          <a:lstStyle/>
          <a:p>
            <a:pPr eaLnBrk="1" hangingPunct="1"/>
            <a:r>
              <a:rPr lang="en-US" altLang="zh-CN" dirty="0">
                <a:latin typeface="Times New Roman" pitchFamily="18" charset="0"/>
              </a:rPr>
              <a:t>2.3.3  </a:t>
            </a:r>
            <a:r>
              <a:rPr lang="zh-CN" altLang="en-US" dirty="0">
                <a:latin typeface="Times New Roman" pitchFamily="18" charset="0"/>
              </a:rPr>
              <a:t>操作系统探测</a:t>
            </a:r>
            <a:r>
              <a:rPr lang="zh-CN" altLang="en-US" sz="2800" dirty="0">
                <a:latin typeface="Times New Roman" pitchFamily="18" charset="0"/>
              </a:rPr>
              <a:t>（</a:t>
            </a:r>
            <a:r>
              <a:rPr lang="en-US" altLang="zh-CN" sz="2800" dirty="0">
                <a:latin typeface="Times New Roman" pitchFamily="18" charset="0"/>
              </a:rPr>
              <a:t>Operate System Probing</a:t>
            </a:r>
            <a:r>
              <a:rPr lang="zh-CN" altLang="en-US" sz="2800" dirty="0">
                <a:latin typeface="Times New Roman" pitchFamily="18" charset="0"/>
              </a:rPr>
              <a:t>）</a:t>
            </a:r>
            <a:r>
              <a:rPr lang="zh-CN" altLang="en-US" sz="2800" dirty="0"/>
              <a:t> </a:t>
            </a:r>
          </a:p>
        </p:txBody>
      </p:sp>
      <p:sp>
        <p:nvSpPr>
          <p:cNvPr id="16387" name="Rectangle 3"/>
          <p:cNvSpPr>
            <a:spLocks noGrp="1" noChangeArrowheads="1"/>
          </p:cNvSpPr>
          <p:nvPr>
            <p:ph idx="1"/>
          </p:nvPr>
        </p:nvSpPr>
        <p:spPr/>
        <p:txBody>
          <a:bodyPr/>
          <a:lstStyle/>
          <a:p>
            <a:pPr eaLnBrk="1" hangingPunct="1">
              <a:lnSpc>
                <a:spcPct val="90000"/>
              </a:lnSpc>
              <a:buFont typeface="Wingdings" panose="05000000000000000000" pitchFamily="2" charset="2"/>
              <a:buChar char="n"/>
            </a:pPr>
            <a:r>
              <a:rPr lang="zh-CN" altLang="en-US" sz="2400" b="0" dirty="0">
                <a:latin typeface="宋体" panose="02010600030101010101" pitchFamily="2" charset="-122"/>
                <a:ea typeface="宋体" panose="02010600030101010101" pitchFamily="2" charset="-122"/>
              </a:rPr>
              <a:t>通过各种不同操作系统类型和版本实现机制上的差异，通过特定方法以确定目标主机所安装的</a:t>
            </a:r>
            <a:r>
              <a:rPr lang="zh-CN" altLang="en-US" sz="2400" dirty="0">
                <a:solidFill>
                  <a:srgbClr val="FF0000"/>
                </a:solidFill>
                <a:latin typeface="宋体" panose="02010600030101010101" pitchFamily="2" charset="-122"/>
                <a:ea typeface="宋体" panose="02010600030101010101" pitchFamily="2" charset="-122"/>
              </a:rPr>
              <a:t>操作系统类型和版本</a:t>
            </a:r>
            <a:r>
              <a:rPr lang="zh-CN" altLang="en-US" sz="2400" b="0" dirty="0">
                <a:latin typeface="宋体" panose="02010600030101010101" pitchFamily="2" charset="-122"/>
                <a:ea typeface="宋体" panose="02010600030101010101" pitchFamily="2" charset="-122"/>
              </a:rPr>
              <a:t>的技术手段，明确操作系统类型和版本，是进一步进行安全漏洞发现和渗透攻击的必要前提</a:t>
            </a:r>
            <a:endParaRPr lang="en-US" altLang="zh-CN" sz="2400" b="0" dirty="0">
              <a:latin typeface="宋体" panose="02010600030101010101" pitchFamily="2" charset="-122"/>
              <a:ea typeface="宋体" panose="02010600030101010101" pitchFamily="2" charset="-122"/>
            </a:endParaRPr>
          </a:p>
          <a:p>
            <a:pPr eaLnBrk="1" hangingPunct="1">
              <a:lnSpc>
                <a:spcPct val="90000"/>
              </a:lnSpc>
              <a:buFont typeface="Wingdings" panose="05000000000000000000" pitchFamily="2" charset="2"/>
              <a:buChar char="n"/>
            </a:pPr>
            <a:r>
              <a:rPr lang="zh-CN" altLang="en-US" sz="2400" dirty="0">
                <a:latin typeface="Times New Roman" pitchFamily="18" charset="0"/>
              </a:rPr>
              <a:t>协议栈指纹鉴别（</a:t>
            </a:r>
            <a:r>
              <a:rPr lang="en-US" altLang="zh-CN" sz="2400" dirty="0">
                <a:latin typeface="Times New Roman" pitchFamily="18" charset="0"/>
              </a:rPr>
              <a:t>TCP Stack Fingerprinting</a:t>
            </a:r>
            <a:r>
              <a:rPr lang="zh-CN" altLang="en-US" sz="2400" dirty="0">
                <a:latin typeface="Times New Roman" pitchFamily="18" charset="0"/>
              </a:rPr>
              <a:t>）</a:t>
            </a:r>
            <a:endParaRPr lang="zh-CN" altLang="en-US" sz="2400" dirty="0"/>
          </a:p>
          <a:p>
            <a:pPr eaLnBrk="1" hangingPunct="1">
              <a:lnSpc>
                <a:spcPct val="90000"/>
              </a:lnSpc>
              <a:buFont typeface="Wingdings" panose="05000000000000000000" pitchFamily="2" charset="2"/>
              <a:buChar char="n"/>
            </a:pPr>
            <a:r>
              <a:rPr lang="zh-CN" altLang="en-US" sz="2400" dirty="0">
                <a:latin typeface="Times New Roman" pitchFamily="18" charset="0"/>
              </a:rPr>
              <a:t>各个</a:t>
            </a:r>
            <a:r>
              <a:rPr lang="en-US" altLang="zh-CN" sz="2400" dirty="0">
                <a:latin typeface="Times New Roman" pitchFamily="18" charset="0"/>
              </a:rPr>
              <a:t>OS</a:t>
            </a:r>
            <a:r>
              <a:rPr lang="zh-CN" altLang="en-US" sz="2400" dirty="0">
                <a:latin typeface="Times New Roman" pitchFamily="18" charset="0"/>
              </a:rPr>
              <a:t>实现协议栈细节不同的原因如下：</a:t>
            </a:r>
          </a:p>
          <a:p>
            <a:pPr lvl="1" eaLnBrk="1" hangingPunct="1">
              <a:lnSpc>
                <a:spcPct val="90000"/>
              </a:lnSpc>
              <a:buNone/>
            </a:pP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）对</a:t>
            </a:r>
            <a:r>
              <a:rPr lang="en-US" altLang="zh-CN" sz="2000" dirty="0">
                <a:latin typeface="宋体" panose="02010600030101010101" pitchFamily="2" charset="-122"/>
                <a:ea typeface="宋体" panose="02010600030101010101" pitchFamily="2" charset="-122"/>
              </a:rPr>
              <a:t>RFC</a:t>
            </a:r>
            <a:r>
              <a:rPr lang="zh-CN" altLang="en-US" sz="2000" dirty="0">
                <a:latin typeface="宋体" panose="02010600030101010101" pitchFamily="2" charset="-122"/>
                <a:ea typeface="宋体" panose="02010600030101010101" pitchFamily="2" charset="-122"/>
              </a:rPr>
              <a:t>相关文件理解不同；</a:t>
            </a:r>
          </a:p>
          <a:p>
            <a:pPr lvl="1" eaLnBrk="1" hangingPunct="1">
              <a:lnSpc>
                <a:spcPct val="90000"/>
              </a:lnSpc>
              <a:buNone/>
            </a:pP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TCP/IP</a:t>
            </a:r>
            <a:r>
              <a:rPr lang="zh-CN" altLang="en-US" sz="2000" dirty="0">
                <a:latin typeface="宋体" panose="02010600030101010101" pitchFamily="2" charset="-122"/>
                <a:ea typeface="宋体" panose="02010600030101010101" pitchFamily="2" charset="-122"/>
              </a:rPr>
              <a:t>规范并不被严格执行；</a:t>
            </a:r>
            <a:endParaRPr lang="zh-CN" altLang="en-US" sz="1600" dirty="0">
              <a:latin typeface="宋体" panose="02010600030101010101" pitchFamily="2" charset="-122"/>
              <a:ea typeface="宋体" panose="02010600030101010101" pitchFamily="2" charset="-122"/>
            </a:endParaRPr>
          </a:p>
          <a:p>
            <a:pPr lvl="1" eaLnBrk="1" hangingPunct="1">
              <a:lnSpc>
                <a:spcPct val="90000"/>
              </a:lnSpc>
              <a:buNone/>
            </a:pP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）规范中一些选择性特性只在某些系统使用；</a:t>
            </a:r>
          </a:p>
          <a:p>
            <a:pPr lvl="1" eaLnBrk="1" hangingPunct="1">
              <a:lnSpc>
                <a:spcPct val="90000"/>
              </a:lnSpc>
              <a:buNone/>
            </a:pP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）某些系统私自对</a:t>
            </a:r>
            <a:r>
              <a:rPr lang="en-US" altLang="zh-CN" sz="2000" dirty="0">
                <a:latin typeface="宋体" panose="02010600030101010101" pitchFamily="2" charset="-122"/>
                <a:ea typeface="宋体" panose="02010600030101010101" pitchFamily="2" charset="-122"/>
              </a:rPr>
              <a:t>IP</a:t>
            </a:r>
            <a:r>
              <a:rPr lang="zh-CN" altLang="en-US" sz="2000" dirty="0">
                <a:latin typeface="宋体" panose="02010600030101010101" pitchFamily="2" charset="-122"/>
                <a:ea typeface="宋体" panose="02010600030101010101" pitchFamily="2" charset="-122"/>
              </a:rPr>
              <a:t>协议做了改进。 </a:t>
            </a:r>
            <a:endParaRPr lang="en-US" altLang="zh-CN" sz="2000" dirty="0">
              <a:latin typeface="宋体" panose="02010600030101010101" pitchFamily="2" charset="-122"/>
              <a:ea typeface="宋体" panose="02010600030101010101" pitchFamily="2" charset="-122"/>
            </a:endParaRPr>
          </a:p>
          <a:p>
            <a:pPr marL="342900" lvl="1" indent="-342900" eaLnBrk="1" hangingPunct="1">
              <a:lnSpc>
                <a:spcPct val="90000"/>
              </a:lnSpc>
              <a:buFont typeface="Wingdings" panose="05000000000000000000" pitchFamily="2" charset="2"/>
              <a:buChar char="n"/>
            </a:pPr>
            <a:r>
              <a:rPr lang="zh-CN" altLang="en-US" sz="2400" dirty="0">
                <a:latin typeface="Times New Roman" pitchFamily="18" charset="0"/>
              </a:rPr>
              <a:t>不同操作系统类型和版本的差异性</a:t>
            </a:r>
          </a:p>
          <a:p>
            <a:pPr marL="742950" lvl="2" indent="-342900" eaLnBrk="1" hangingPunct="1">
              <a:lnSpc>
                <a:spcPct val="90000"/>
              </a:lnSpc>
              <a:buFont typeface="Wingdings" panose="05000000000000000000" pitchFamily="2" charset="2"/>
              <a:buChar char="ü"/>
            </a:pPr>
            <a:r>
              <a:rPr lang="zh-CN" altLang="en-US" sz="2000" dirty="0">
                <a:solidFill>
                  <a:srgbClr val="00B0F0"/>
                </a:solidFill>
                <a:latin typeface="Times New Roman" pitchFamily="18" charset="0"/>
              </a:rPr>
              <a:t>协议栈实现差异，协议栈指纹鉴别</a:t>
            </a:r>
          </a:p>
          <a:p>
            <a:pPr marL="742950" lvl="2" indent="-342900" eaLnBrk="1" hangingPunct="1">
              <a:lnSpc>
                <a:spcPct val="90000"/>
              </a:lnSpc>
              <a:buFont typeface="Wingdings" panose="05000000000000000000" pitchFamily="2" charset="2"/>
              <a:buChar char="ü"/>
            </a:pPr>
            <a:r>
              <a:rPr lang="zh-CN" altLang="en-US" sz="2000" dirty="0">
                <a:solidFill>
                  <a:srgbClr val="FF0000"/>
                </a:solidFill>
                <a:latin typeface="Times New Roman" pitchFamily="18" charset="0"/>
              </a:rPr>
              <a:t>开放端口的差异，端口扫描</a:t>
            </a:r>
          </a:p>
          <a:p>
            <a:pPr marL="742950" lvl="2" indent="-342900" eaLnBrk="1" hangingPunct="1">
              <a:lnSpc>
                <a:spcPct val="90000"/>
              </a:lnSpc>
              <a:buFont typeface="Wingdings" panose="05000000000000000000" pitchFamily="2" charset="2"/>
              <a:buChar char="ü"/>
            </a:pPr>
            <a:r>
              <a:rPr lang="zh-CN" altLang="en-US" sz="2000" dirty="0">
                <a:solidFill>
                  <a:srgbClr val="0070C0"/>
                </a:solidFill>
                <a:latin typeface="Times New Roman" pitchFamily="18" charset="0"/>
              </a:rPr>
              <a:t>应用服务的差异，旗标攫取</a:t>
            </a:r>
          </a:p>
        </p:txBody>
      </p:sp>
      <p:sp>
        <p:nvSpPr>
          <p:cNvPr id="1638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9BCD984C-A29D-4900-A203-86E32E7F1E7C}"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1638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C86E9DB7-7380-4319-992C-04E75912B109}"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15</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a:latin typeface="Times New Roman" pitchFamily="18" charset="0"/>
              </a:rPr>
              <a:t>操作系统探测的方法</a:t>
            </a:r>
            <a:r>
              <a:rPr lang="zh-CN" altLang="en-US"/>
              <a:t> </a:t>
            </a:r>
          </a:p>
        </p:txBody>
      </p:sp>
      <p:sp>
        <p:nvSpPr>
          <p:cNvPr id="17411" name="Rectangle 3"/>
          <p:cNvSpPr>
            <a:spLocks noGrp="1" noChangeArrowheads="1"/>
          </p:cNvSpPr>
          <p:nvPr>
            <p:ph idx="1"/>
          </p:nvPr>
        </p:nvSpPr>
        <p:spPr>
          <a:xfrm>
            <a:off x="304800" y="1219200"/>
            <a:ext cx="8382000" cy="2641848"/>
          </a:xfrm>
        </p:spPr>
        <p:txBody>
          <a:bodyPr/>
          <a:lstStyle/>
          <a:p>
            <a:pPr eaLnBrk="1" hangingPunct="1">
              <a:buFontTx/>
              <a:buNone/>
            </a:pPr>
            <a:r>
              <a:rPr lang="en-US" altLang="zh-CN" dirty="0"/>
              <a:t>① </a:t>
            </a:r>
            <a:r>
              <a:rPr lang="zh-CN" altLang="en-US" sz="2400" dirty="0">
                <a:latin typeface="Times New Roman" pitchFamily="18" charset="0"/>
              </a:rPr>
              <a:t>对目标主机发出</a:t>
            </a:r>
            <a:r>
              <a:rPr lang="en-US" altLang="zh-CN" sz="2400" dirty="0">
                <a:latin typeface="Times New Roman" pitchFamily="18" charset="0"/>
              </a:rPr>
              <a:t>OS</a:t>
            </a:r>
            <a:r>
              <a:rPr lang="zh-CN" altLang="en-US" sz="2400" dirty="0">
                <a:latin typeface="Times New Roman" pitchFamily="18" charset="0"/>
              </a:rPr>
              <a:t>探测包，每种</a:t>
            </a:r>
            <a:r>
              <a:rPr lang="en-US" altLang="zh-CN" sz="2400" dirty="0">
                <a:latin typeface="Times New Roman" pitchFamily="18" charset="0"/>
              </a:rPr>
              <a:t>OS</a:t>
            </a:r>
            <a:r>
              <a:rPr lang="zh-CN" altLang="en-US" sz="2400" dirty="0">
                <a:latin typeface="Times New Roman" pitchFamily="18" charset="0"/>
              </a:rPr>
              <a:t>有其独特响应方法，可根据返回的响应包确定目标主机</a:t>
            </a:r>
            <a:r>
              <a:rPr lang="en-US" altLang="zh-CN" sz="2400" dirty="0">
                <a:latin typeface="Times New Roman" pitchFamily="18" charset="0"/>
              </a:rPr>
              <a:t>OS</a:t>
            </a:r>
            <a:r>
              <a:rPr lang="zh-CN" altLang="en-US" sz="2400" dirty="0">
                <a:latin typeface="Times New Roman" pitchFamily="18" charset="0"/>
              </a:rPr>
              <a:t>类型。</a:t>
            </a:r>
          </a:p>
          <a:p>
            <a:pPr eaLnBrk="1" hangingPunct="1">
              <a:buFontTx/>
              <a:buNone/>
            </a:pPr>
            <a:r>
              <a:rPr lang="zh-CN" altLang="en-US" sz="2000" dirty="0">
                <a:latin typeface="Times New Roman" pitchFamily="18" charset="0"/>
              </a:rPr>
              <a:t>    协议栈指纹：</a:t>
            </a:r>
            <a:r>
              <a:rPr lang="en-US" altLang="zh-CN" sz="2000" dirty="0">
                <a:solidFill>
                  <a:srgbClr val="0070C0"/>
                </a:solidFill>
                <a:latin typeface="Times New Roman" pitchFamily="18" charset="0"/>
              </a:rPr>
              <a:t>TTL</a:t>
            </a:r>
            <a:r>
              <a:rPr lang="zh-CN" altLang="en-US" sz="2000" dirty="0">
                <a:solidFill>
                  <a:srgbClr val="0070C0"/>
                </a:solidFill>
                <a:latin typeface="Times New Roman" pitchFamily="18" charset="0"/>
              </a:rPr>
              <a:t>值、</a:t>
            </a:r>
            <a:r>
              <a:rPr lang="en-US" altLang="zh-CN" sz="2000" dirty="0">
                <a:solidFill>
                  <a:srgbClr val="0070C0"/>
                </a:solidFill>
                <a:latin typeface="Times New Roman" pitchFamily="18" charset="0"/>
              </a:rPr>
              <a:t>TCP</a:t>
            </a:r>
            <a:r>
              <a:rPr lang="zh-CN" altLang="en-US" sz="2000" dirty="0">
                <a:solidFill>
                  <a:srgbClr val="0070C0"/>
                </a:solidFill>
                <a:latin typeface="Times New Roman" pitchFamily="18" charset="0"/>
              </a:rPr>
              <a:t>窗口大小、</a:t>
            </a:r>
            <a:r>
              <a:rPr lang="en-US" altLang="zh-CN" sz="2000" dirty="0">
                <a:solidFill>
                  <a:srgbClr val="0070C0"/>
                </a:solidFill>
                <a:latin typeface="Times New Roman" pitchFamily="18" charset="0"/>
              </a:rPr>
              <a:t>DF</a:t>
            </a:r>
            <a:r>
              <a:rPr lang="zh-CN" altLang="en-US" sz="2000" dirty="0">
                <a:solidFill>
                  <a:srgbClr val="0070C0"/>
                </a:solidFill>
                <a:latin typeface="Times New Roman" pitchFamily="18" charset="0"/>
              </a:rPr>
              <a:t>标志、</a:t>
            </a:r>
            <a:r>
              <a:rPr lang="en-US" altLang="zh-CN" sz="2000" dirty="0">
                <a:solidFill>
                  <a:srgbClr val="0070C0"/>
                </a:solidFill>
                <a:latin typeface="Times New Roman" pitchFamily="18" charset="0"/>
              </a:rPr>
              <a:t>TOS</a:t>
            </a:r>
            <a:r>
              <a:rPr lang="zh-CN" altLang="en-US" sz="2000" dirty="0">
                <a:solidFill>
                  <a:srgbClr val="0070C0"/>
                </a:solidFill>
                <a:latin typeface="Times New Roman" pitchFamily="18" charset="0"/>
              </a:rPr>
              <a:t>、</a:t>
            </a:r>
            <a:r>
              <a:rPr lang="en-US" altLang="zh-CN" sz="2000" dirty="0">
                <a:solidFill>
                  <a:srgbClr val="0070C0"/>
                </a:solidFill>
                <a:latin typeface="Times New Roman" pitchFamily="18" charset="0"/>
              </a:rPr>
              <a:t>IP</a:t>
            </a:r>
            <a:r>
              <a:rPr lang="zh-CN" altLang="en-US" sz="2000" dirty="0">
                <a:solidFill>
                  <a:srgbClr val="0070C0"/>
                </a:solidFill>
                <a:latin typeface="Times New Roman" pitchFamily="18" charset="0"/>
              </a:rPr>
              <a:t>碎片、</a:t>
            </a:r>
            <a:r>
              <a:rPr lang="en-US" altLang="zh-CN" sz="2000" dirty="0">
                <a:solidFill>
                  <a:srgbClr val="0070C0"/>
                </a:solidFill>
                <a:latin typeface="Times New Roman" pitchFamily="18" charset="0"/>
              </a:rPr>
              <a:t>ACK</a:t>
            </a:r>
            <a:r>
              <a:rPr lang="zh-CN" altLang="en-US" sz="2000" dirty="0">
                <a:solidFill>
                  <a:srgbClr val="0070C0"/>
                </a:solidFill>
                <a:latin typeface="Times New Roman" pitchFamily="18" charset="0"/>
              </a:rPr>
              <a:t>值、</a:t>
            </a:r>
            <a:r>
              <a:rPr lang="en-US" altLang="zh-CN" sz="2000" dirty="0">
                <a:solidFill>
                  <a:srgbClr val="0070C0"/>
                </a:solidFill>
                <a:latin typeface="Times New Roman" pitchFamily="18" charset="0"/>
              </a:rPr>
              <a:t>TCP</a:t>
            </a:r>
            <a:r>
              <a:rPr lang="zh-CN" altLang="en-US" sz="2000" dirty="0">
                <a:solidFill>
                  <a:srgbClr val="0070C0"/>
                </a:solidFill>
                <a:latin typeface="Times New Roman" pitchFamily="18" charset="0"/>
              </a:rPr>
              <a:t>选项、</a:t>
            </a:r>
            <a:r>
              <a:rPr lang="en-US" altLang="zh-CN" sz="2000" dirty="0">
                <a:solidFill>
                  <a:srgbClr val="0070C0"/>
                </a:solidFill>
                <a:latin typeface="Times New Roman" pitchFamily="18" charset="0"/>
              </a:rPr>
              <a:t> Window Size</a:t>
            </a:r>
            <a:r>
              <a:rPr lang="zh-CN" altLang="en-US" sz="2000" dirty="0">
                <a:solidFill>
                  <a:srgbClr val="0070C0"/>
                </a:solidFill>
                <a:latin typeface="Times New Roman" pitchFamily="18" charset="0"/>
              </a:rPr>
              <a:t>、</a:t>
            </a:r>
            <a:r>
              <a:rPr lang="en-US" altLang="zh-CN" sz="2000" dirty="0">
                <a:solidFill>
                  <a:srgbClr val="0070C0"/>
                </a:solidFill>
                <a:latin typeface="Times New Roman" pitchFamily="18" charset="0"/>
              </a:rPr>
              <a:t>ACK </a:t>
            </a:r>
            <a:r>
              <a:rPr lang="zh-CN" altLang="en-US" sz="2000" dirty="0">
                <a:solidFill>
                  <a:srgbClr val="0070C0"/>
                </a:solidFill>
                <a:latin typeface="Times New Roman" pitchFamily="18" charset="0"/>
              </a:rPr>
              <a:t>序号、</a:t>
            </a:r>
            <a:r>
              <a:rPr lang="en-US" altLang="zh-CN" sz="2000" dirty="0">
                <a:solidFill>
                  <a:srgbClr val="0070C0"/>
                </a:solidFill>
                <a:latin typeface="Times New Roman" pitchFamily="18" charset="0"/>
              </a:rPr>
              <a:t>ISN (</a:t>
            </a:r>
            <a:r>
              <a:rPr lang="zh-CN" altLang="en-US" sz="2000" dirty="0">
                <a:solidFill>
                  <a:srgbClr val="0070C0"/>
                </a:solidFill>
                <a:latin typeface="Times New Roman" pitchFamily="18" charset="0"/>
              </a:rPr>
              <a:t>初始化序列号</a:t>
            </a:r>
            <a:r>
              <a:rPr lang="en-US" altLang="zh-CN" sz="2000" dirty="0">
                <a:solidFill>
                  <a:srgbClr val="0070C0"/>
                </a:solidFill>
                <a:latin typeface="Times New Roman" pitchFamily="18" charset="0"/>
              </a:rPr>
              <a:t>)</a:t>
            </a:r>
            <a:r>
              <a:rPr lang="zh-CN" altLang="en-US" sz="2000" dirty="0">
                <a:solidFill>
                  <a:srgbClr val="0070C0"/>
                </a:solidFill>
                <a:latin typeface="Times New Roman" pitchFamily="18" charset="0"/>
              </a:rPr>
              <a:t>、</a:t>
            </a:r>
            <a:r>
              <a:rPr lang="en-US" altLang="zh-CN" sz="2000" dirty="0">
                <a:solidFill>
                  <a:srgbClr val="0070C0"/>
                </a:solidFill>
                <a:latin typeface="Times New Roman" pitchFamily="18" charset="0"/>
              </a:rPr>
              <a:t>TOS(</a:t>
            </a:r>
            <a:r>
              <a:rPr lang="zh-CN" altLang="en-US" sz="2000" dirty="0">
                <a:solidFill>
                  <a:srgbClr val="0070C0"/>
                </a:solidFill>
                <a:latin typeface="Times New Roman" pitchFamily="18" charset="0"/>
              </a:rPr>
              <a:t>服务类型</a:t>
            </a:r>
            <a:r>
              <a:rPr lang="en-US" altLang="zh-CN" sz="2000" dirty="0">
                <a:solidFill>
                  <a:srgbClr val="0070C0"/>
                </a:solidFill>
                <a:latin typeface="Times New Roman" pitchFamily="18" charset="0"/>
              </a:rPr>
              <a:t>)</a:t>
            </a:r>
            <a:r>
              <a:rPr lang="zh-CN" altLang="en-US" sz="2000" dirty="0">
                <a:latin typeface="Times New Roman" pitchFamily="18" charset="0"/>
              </a:rPr>
              <a:t>等。</a:t>
            </a:r>
          </a:p>
          <a:p>
            <a:pPr eaLnBrk="1" hangingPunct="1">
              <a:buFontTx/>
              <a:buNone/>
            </a:pPr>
            <a:r>
              <a:rPr lang="zh-CN" altLang="en-US" dirty="0"/>
              <a:t>② </a:t>
            </a:r>
            <a:r>
              <a:rPr lang="zh-CN" altLang="en-US" sz="2400" dirty="0">
                <a:latin typeface="Times New Roman" pitchFamily="18" charset="0"/>
              </a:rPr>
              <a:t>利用</a:t>
            </a:r>
            <a:r>
              <a:rPr lang="en-US" altLang="zh-CN" sz="2400" dirty="0">
                <a:latin typeface="Times New Roman" pitchFamily="18" charset="0"/>
              </a:rPr>
              <a:t>Ping</a:t>
            </a:r>
            <a:r>
              <a:rPr lang="zh-CN" altLang="en-US" sz="2400" dirty="0">
                <a:latin typeface="Times New Roman" pitchFamily="18" charset="0"/>
              </a:rPr>
              <a:t>扫描返回的</a:t>
            </a:r>
            <a:r>
              <a:rPr lang="en-US" altLang="zh-CN" sz="2400" dirty="0">
                <a:latin typeface="Times New Roman" pitchFamily="18" charset="0"/>
              </a:rPr>
              <a:t>TTL</a:t>
            </a:r>
            <a:r>
              <a:rPr lang="zh-CN" altLang="en-US" sz="2400" dirty="0">
                <a:latin typeface="Times New Roman" pitchFamily="18" charset="0"/>
              </a:rPr>
              <a:t>值进行简单的</a:t>
            </a:r>
            <a:r>
              <a:rPr lang="en-US" altLang="zh-CN" sz="2400" dirty="0">
                <a:latin typeface="Times New Roman" pitchFamily="18" charset="0"/>
              </a:rPr>
              <a:t>OS</a:t>
            </a:r>
            <a:r>
              <a:rPr lang="zh-CN" altLang="en-US" sz="2400" dirty="0">
                <a:latin typeface="Times New Roman" pitchFamily="18" charset="0"/>
              </a:rPr>
              <a:t>探测 </a:t>
            </a:r>
          </a:p>
        </p:txBody>
      </p:sp>
      <p:sp>
        <p:nvSpPr>
          <p:cNvPr id="1741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875FBC5-5776-48F5-A2DB-3CC071BDDD90}"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1741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D7511FA-2548-406D-8E52-4D1D92B95604}"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16</a:t>
            </a:fld>
            <a:endParaRPr lang="en-US" altLang="zh-CN" sz="1000" b="0">
              <a:solidFill>
                <a:schemeClr val="bg1"/>
              </a:solidFill>
              <a:latin typeface="Verdana" pitchFamily="34" charset="0"/>
              <a:ea typeface="宋体" pitchFamily="2" charset="-122"/>
            </a:endParaRPr>
          </a:p>
        </p:txBody>
      </p:sp>
      <p:pic>
        <p:nvPicPr>
          <p:cNvPr id="5" name="图片 4">
            <a:extLst>
              <a:ext uri="{FF2B5EF4-FFF2-40B4-BE49-F238E27FC236}">
                <a16:creationId xmlns:a16="http://schemas.microsoft.com/office/drawing/2014/main" id="{DBE0F4A0-DFAE-44C9-ADCF-2F9997669D42}"/>
              </a:ext>
            </a:extLst>
          </p:cNvPr>
          <p:cNvPicPr>
            <a:picLocks noChangeAspect="1"/>
          </p:cNvPicPr>
          <p:nvPr/>
        </p:nvPicPr>
        <p:blipFill>
          <a:blip r:embed="rId2"/>
          <a:stretch>
            <a:fillRect/>
          </a:stretch>
        </p:blipFill>
        <p:spPr>
          <a:xfrm>
            <a:off x="333374" y="1071894"/>
            <a:ext cx="8199065" cy="5232331"/>
          </a:xfrm>
          <a:prstGeom prst="rect">
            <a:avLst/>
          </a:prstGeom>
        </p:spPr>
      </p:pic>
      <p:pic>
        <p:nvPicPr>
          <p:cNvPr id="3" name="图片 2">
            <a:extLst>
              <a:ext uri="{FF2B5EF4-FFF2-40B4-BE49-F238E27FC236}">
                <a16:creationId xmlns:a16="http://schemas.microsoft.com/office/drawing/2014/main" id="{5F4E6344-6624-463D-8968-2DB131DF7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246" y="1657536"/>
            <a:ext cx="7332539" cy="4407024"/>
          </a:xfrm>
          <a:prstGeom prst="rect">
            <a:avLst/>
          </a:prstGeom>
        </p:spPr>
      </p:pic>
      <p:pic>
        <p:nvPicPr>
          <p:cNvPr id="7" name="图片 6">
            <a:extLst>
              <a:ext uri="{FF2B5EF4-FFF2-40B4-BE49-F238E27FC236}">
                <a16:creationId xmlns:a16="http://schemas.microsoft.com/office/drawing/2014/main" id="{C45E588D-3988-4A87-A08B-80A56D8A3850}"/>
              </a:ext>
            </a:extLst>
          </p:cNvPr>
          <p:cNvPicPr>
            <a:picLocks noChangeAspect="1"/>
          </p:cNvPicPr>
          <p:nvPr/>
        </p:nvPicPr>
        <p:blipFill>
          <a:blip r:embed="rId4"/>
          <a:stretch>
            <a:fillRect/>
          </a:stretch>
        </p:blipFill>
        <p:spPr>
          <a:xfrm>
            <a:off x="1415082" y="2725002"/>
            <a:ext cx="7489250" cy="333955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randombar(horizontal)">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4799" y="350838"/>
            <a:ext cx="8155633" cy="563562"/>
          </a:xfrm>
        </p:spPr>
        <p:txBody>
          <a:bodyPr/>
          <a:lstStyle/>
          <a:p>
            <a:pPr eaLnBrk="1" hangingPunct="1"/>
            <a:r>
              <a:rPr lang="en-US" altLang="zh-CN" dirty="0">
                <a:latin typeface="Times New Roman" pitchFamily="18" charset="0"/>
              </a:rPr>
              <a:t>2.3.4  </a:t>
            </a:r>
            <a:r>
              <a:rPr lang="zh-CN" altLang="en-US" dirty="0">
                <a:latin typeface="Times New Roman" pitchFamily="18" charset="0"/>
              </a:rPr>
              <a:t>漏洞扫描</a:t>
            </a:r>
            <a:r>
              <a:rPr lang="zh-CN" altLang="en-US" sz="2400" dirty="0">
                <a:latin typeface="Times New Roman" pitchFamily="18" charset="0"/>
              </a:rPr>
              <a:t>（</a:t>
            </a:r>
            <a:r>
              <a:rPr lang="en-US" altLang="zh-CN" sz="2400" dirty="0">
                <a:solidFill>
                  <a:srgbClr val="FF0000"/>
                </a:solidFill>
                <a:latin typeface="Times New Roman" pitchFamily="18" charset="0"/>
              </a:rPr>
              <a:t>Hole</a:t>
            </a:r>
            <a:r>
              <a:rPr lang="en-US" altLang="zh-CN" sz="2400" b="0" dirty="0">
                <a:solidFill>
                  <a:srgbClr val="FF0000"/>
                </a:solidFill>
                <a:latin typeface="Times New Roman" pitchFamily="18" charset="0"/>
              </a:rPr>
              <a:t>/</a:t>
            </a:r>
            <a:r>
              <a:rPr lang="en-US" altLang="zh-CN" sz="2400" dirty="0">
                <a:solidFill>
                  <a:srgbClr val="FF0000"/>
                </a:solidFill>
              </a:rPr>
              <a:t>Vulnerability</a:t>
            </a:r>
            <a:r>
              <a:rPr lang="en-US" altLang="zh-CN" sz="2400" b="0" dirty="0">
                <a:solidFill>
                  <a:srgbClr val="FF0000"/>
                </a:solidFill>
                <a:latin typeface="Times New Roman" pitchFamily="18" charset="0"/>
              </a:rPr>
              <a:t> Scanning</a:t>
            </a:r>
            <a:r>
              <a:rPr lang="zh-CN" altLang="en-US" dirty="0">
                <a:latin typeface="Times New Roman" pitchFamily="18" charset="0"/>
              </a:rPr>
              <a:t>）</a:t>
            </a:r>
            <a:r>
              <a:rPr lang="zh-CN" altLang="en-US" dirty="0"/>
              <a:t> </a:t>
            </a:r>
          </a:p>
        </p:txBody>
      </p:sp>
      <p:sp>
        <p:nvSpPr>
          <p:cNvPr id="18435" name="Rectangle 3"/>
          <p:cNvSpPr>
            <a:spLocks noGrp="1" noChangeArrowheads="1"/>
          </p:cNvSpPr>
          <p:nvPr>
            <p:ph idx="1"/>
          </p:nvPr>
        </p:nvSpPr>
        <p:spPr>
          <a:xfrm>
            <a:off x="304799" y="1219200"/>
            <a:ext cx="8659813" cy="4946104"/>
          </a:xfrm>
        </p:spPr>
        <p:txBody>
          <a:bodyPr/>
          <a:lstStyle/>
          <a:p>
            <a:pPr eaLnBrk="1" hangingPunct="1">
              <a:buFontTx/>
              <a:buNone/>
            </a:pPr>
            <a:r>
              <a:rPr lang="en-US" altLang="zh-CN" dirty="0"/>
              <a:t>① </a:t>
            </a:r>
            <a:r>
              <a:rPr lang="zh-CN" altLang="en-US" dirty="0">
                <a:latin typeface="Times New Roman" pitchFamily="18" charset="0"/>
              </a:rPr>
              <a:t>漏洞（脆弱性，</a:t>
            </a:r>
            <a:r>
              <a:rPr lang="en-US" altLang="zh-CN" dirty="0">
                <a:latin typeface="Times New Roman" pitchFamily="18" charset="0"/>
              </a:rPr>
              <a:t>Vulnerability</a:t>
            </a:r>
            <a:r>
              <a:rPr lang="zh-CN" altLang="en-US" dirty="0">
                <a:latin typeface="Times New Roman" pitchFamily="18" charset="0"/>
              </a:rPr>
              <a:t>）</a:t>
            </a:r>
          </a:p>
          <a:p>
            <a:pPr eaLnBrk="1" hangingPunct="1">
              <a:buFontTx/>
              <a:buNone/>
            </a:pPr>
            <a:r>
              <a:rPr lang="zh-CN" altLang="en-US" dirty="0">
                <a:latin typeface="Times New Roman" pitchFamily="18" charset="0"/>
              </a:rPr>
              <a:t>    </a:t>
            </a:r>
            <a:r>
              <a:rPr lang="zh-CN" altLang="en-US" sz="2400" dirty="0">
                <a:latin typeface="Times New Roman" pitchFamily="18" charset="0"/>
              </a:rPr>
              <a:t>计算机或网络系统具有的某种可能被入侵者恶意利用的特性。</a:t>
            </a:r>
          </a:p>
          <a:p>
            <a:pPr marL="1028700" lvl="1" eaLnBrk="1" hangingPunct="1">
              <a:buFont typeface="Wingdings" panose="05000000000000000000" pitchFamily="2" charset="2"/>
              <a:buChar char="u"/>
            </a:pPr>
            <a:r>
              <a:rPr lang="zh-CN" altLang="en-US" sz="1800" b="0" dirty="0"/>
              <a:t>计算机网络漏洞产生的原因主要是系统或应用程序的不合格编写引起的。</a:t>
            </a:r>
            <a:endParaRPr lang="en-US" altLang="zh-CN" sz="1800" b="0" dirty="0"/>
          </a:p>
          <a:p>
            <a:pPr marL="1028700" lvl="1" eaLnBrk="1" hangingPunct="1">
              <a:buFont typeface="Wingdings" panose="05000000000000000000" pitchFamily="2" charset="2"/>
              <a:buChar char="u"/>
            </a:pPr>
            <a:r>
              <a:rPr lang="zh-CN" altLang="en-US" sz="1800" b="0" dirty="0"/>
              <a:t>网络中的漏洞主要是协议漏洞，设计者在设计协议时默认协议所应用的环境为安全的网络空间，然后仅仅考虑其网络传输效率的问题，基本不考虑或者很少考虑网络环境的安全问题</a:t>
            </a:r>
            <a:endParaRPr lang="zh-CN" altLang="en-US" sz="1800" dirty="0">
              <a:latin typeface="Times New Roman" pitchFamily="18" charset="0"/>
            </a:endParaRPr>
          </a:p>
          <a:p>
            <a:pPr eaLnBrk="1" hangingPunct="1">
              <a:buFontTx/>
              <a:buNone/>
            </a:pPr>
            <a:r>
              <a:rPr lang="zh-CN" altLang="en-US" dirty="0"/>
              <a:t>② </a:t>
            </a:r>
            <a:r>
              <a:rPr lang="zh-CN" altLang="en-US" dirty="0">
                <a:latin typeface="Times New Roman" pitchFamily="18" charset="0"/>
              </a:rPr>
              <a:t>漏洞扫描</a:t>
            </a:r>
          </a:p>
          <a:p>
            <a:pPr eaLnBrk="1" hangingPunct="1">
              <a:buFontTx/>
              <a:buNone/>
            </a:pPr>
            <a:r>
              <a:rPr lang="zh-CN" altLang="en-US" dirty="0">
                <a:latin typeface="Times New Roman" pitchFamily="18" charset="0"/>
              </a:rPr>
              <a:t>    </a:t>
            </a:r>
            <a:r>
              <a:rPr lang="zh-CN" altLang="en-US" sz="2400" b="0" dirty="0">
                <a:latin typeface="Times New Roman" pitchFamily="18" charset="0"/>
              </a:rPr>
              <a:t>针对特定应用和服务（如操作系统、</a:t>
            </a:r>
            <a:r>
              <a:rPr lang="en-US" altLang="zh-CN" sz="2400" b="0" dirty="0">
                <a:latin typeface="Times New Roman" pitchFamily="18" charset="0"/>
              </a:rPr>
              <a:t>Web</a:t>
            </a:r>
            <a:r>
              <a:rPr lang="zh-CN" altLang="en-US" sz="2400" b="0" dirty="0">
                <a:latin typeface="Times New Roman" pitchFamily="18" charset="0"/>
              </a:rPr>
              <a:t>服务器、数据库服务器、防火墙、路由器）查找目标网络漏洞，并抽取有效账号或导出资源名。</a:t>
            </a:r>
            <a:endParaRPr lang="en-US" altLang="zh-CN" sz="2400" b="0" dirty="0">
              <a:latin typeface="Times New Roman" pitchFamily="18" charset="0"/>
            </a:endParaRPr>
          </a:p>
          <a:p>
            <a:pPr eaLnBrk="1" hangingPunct="1">
              <a:buFont typeface="Wingdings" panose="05000000000000000000" pitchFamily="2" charset="2"/>
              <a:buChar char="n"/>
            </a:pPr>
            <a:r>
              <a:rPr lang="zh-CN" altLang="en-US" dirty="0">
                <a:latin typeface="Times New Roman" pitchFamily="18" charset="0"/>
              </a:rPr>
              <a:t>主要工具：</a:t>
            </a:r>
            <a:r>
              <a:rPr lang="en-US" altLang="zh-CN" dirty="0" err="1">
                <a:solidFill>
                  <a:srgbClr val="0070C0"/>
                </a:solidFill>
                <a:latin typeface="Times New Roman" pitchFamily="18" charset="0"/>
              </a:rPr>
              <a:t>Trivy</a:t>
            </a:r>
            <a:r>
              <a:rPr lang="zh-CN" altLang="en-US" dirty="0">
                <a:solidFill>
                  <a:srgbClr val="0070C0"/>
                </a:solidFill>
                <a:latin typeface="Times New Roman" pitchFamily="18" charset="0"/>
              </a:rPr>
              <a:t>、</a:t>
            </a:r>
            <a:r>
              <a:rPr lang="en-US" altLang="zh-CN" dirty="0">
                <a:solidFill>
                  <a:srgbClr val="0070C0"/>
                </a:solidFill>
                <a:latin typeface="Times New Roman" pitchFamily="18" charset="0"/>
              </a:rPr>
              <a:t>OpenVAS</a:t>
            </a:r>
            <a:r>
              <a:rPr lang="zh-CN" altLang="en-US" dirty="0">
                <a:solidFill>
                  <a:srgbClr val="0070C0"/>
                </a:solidFill>
                <a:latin typeface="Times New Roman" pitchFamily="18" charset="0"/>
              </a:rPr>
              <a:t>、</a:t>
            </a:r>
            <a:r>
              <a:rPr lang="en-US" altLang="zh-CN" dirty="0">
                <a:solidFill>
                  <a:srgbClr val="0070C0"/>
                </a:solidFill>
                <a:latin typeface="Times New Roman" pitchFamily="18" charset="0"/>
              </a:rPr>
              <a:t>Clair</a:t>
            </a:r>
            <a:r>
              <a:rPr lang="zh-CN" altLang="en-US" dirty="0">
                <a:solidFill>
                  <a:srgbClr val="0070C0"/>
                </a:solidFill>
                <a:latin typeface="Times New Roman" pitchFamily="18" charset="0"/>
              </a:rPr>
              <a:t>、</a:t>
            </a:r>
            <a:r>
              <a:rPr lang="en-US" altLang="zh-CN" dirty="0" err="1">
                <a:solidFill>
                  <a:srgbClr val="0070C0"/>
                </a:solidFill>
                <a:latin typeface="Times New Roman" pitchFamily="18" charset="0"/>
              </a:rPr>
              <a:t>Anchore</a:t>
            </a:r>
            <a:r>
              <a:rPr lang="zh-CN" altLang="en-US" dirty="0">
                <a:solidFill>
                  <a:srgbClr val="0070C0"/>
                </a:solidFill>
                <a:latin typeface="Times New Roman" pitchFamily="18" charset="0"/>
              </a:rPr>
              <a:t>、</a:t>
            </a:r>
            <a:r>
              <a:rPr lang="en-US" altLang="zh-CN" dirty="0" err="1">
                <a:solidFill>
                  <a:srgbClr val="0070C0"/>
                </a:solidFill>
                <a:latin typeface="Times New Roman" pitchFamily="18" charset="0"/>
              </a:rPr>
              <a:t>Sqlmap</a:t>
            </a:r>
            <a:endParaRPr lang="zh-CN" altLang="en-US" dirty="0">
              <a:solidFill>
                <a:srgbClr val="0070C0"/>
              </a:solidFill>
              <a:latin typeface="Times New Roman" pitchFamily="18" charset="0"/>
            </a:endParaRPr>
          </a:p>
        </p:txBody>
      </p:sp>
      <p:sp>
        <p:nvSpPr>
          <p:cNvPr id="1843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5E8C83F-F0BA-4716-A642-7E4707D36485}"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1843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2A679A0-9492-4126-8C53-6772CB4458FD}"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17</a:t>
            </a:fld>
            <a:endParaRPr lang="en-US" altLang="zh-CN" sz="1000" b="0">
              <a:solidFill>
                <a:schemeClr val="bg1"/>
              </a:solidFill>
              <a:latin typeface="Verdana" pitchFamily="34" charset="0"/>
              <a:ea typeface="宋体" pitchFamily="2" charset="-122"/>
            </a:endParaRPr>
          </a:p>
        </p:txBody>
      </p:sp>
      <p:sp>
        <p:nvSpPr>
          <p:cNvPr id="18438" name="AutoShape 4">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pic>
        <p:nvPicPr>
          <p:cNvPr id="7" name="图片 6">
            <a:extLst>
              <a:ext uri="{FF2B5EF4-FFF2-40B4-BE49-F238E27FC236}">
                <a16:creationId xmlns:a16="http://schemas.microsoft.com/office/drawing/2014/main" id="{9DEC69D0-62D4-4A87-8E50-E69133BF6BAB}"/>
              </a:ext>
            </a:extLst>
          </p:cNvPr>
          <p:cNvPicPr>
            <a:picLocks noChangeAspect="1"/>
          </p:cNvPicPr>
          <p:nvPr/>
        </p:nvPicPr>
        <p:blipFill>
          <a:blip r:embed="rId3"/>
          <a:stretch>
            <a:fillRect/>
          </a:stretch>
        </p:blipFill>
        <p:spPr>
          <a:xfrm>
            <a:off x="401638" y="1296987"/>
            <a:ext cx="8346826" cy="394741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latin typeface="Times New Roman" pitchFamily="18" charset="0"/>
              </a:rPr>
              <a:t>2.4  </a:t>
            </a:r>
            <a:r>
              <a:rPr lang="zh-CN" altLang="en-US" dirty="0">
                <a:latin typeface="Times New Roman" pitchFamily="18" charset="0"/>
              </a:rPr>
              <a:t>嗅探技术（</a:t>
            </a:r>
            <a:r>
              <a:rPr lang="en-US" altLang="zh-CN" dirty="0">
                <a:latin typeface="Times New Roman" pitchFamily="18" charset="0"/>
              </a:rPr>
              <a:t>Sniffing</a:t>
            </a:r>
            <a:r>
              <a:rPr lang="zh-CN" altLang="en-US" dirty="0">
                <a:latin typeface="Times New Roman" pitchFamily="18" charset="0"/>
              </a:rPr>
              <a:t>）</a:t>
            </a:r>
            <a:r>
              <a:rPr lang="zh-CN" altLang="en-US" dirty="0"/>
              <a:t> </a:t>
            </a:r>
          </a:p>
        </p:txBody>
      </p:sp>
      <p:sp>
        <p:nvSpPr>
          <p:cNvPr id="19459" name="Rectangle 3"/>
          <p:cNvSpPr>
            <a:spLocks noGrp="1" noChangeArrowheads="1"/>
          </p:cNvSpPr>
          <p:nvPr>
            <p:ph idx="1"/>
          </p:nvPr>
        </p:nvSpPr>
        <p:spPr>
          <a:xfrm>
            <a:off x="304800" y="1219200"/>
            <a:ext cx="8382000" cy="4730080"/>
          </a:xfrm>
        </p:spPr>
        <p:txBody>
          <a:bodyPr/>
          <a:lstStyle/>
          <a:p>
            <a:pPr eaLnBrk="1" hangingPunct="1">
              <a:buFontTx/>
              <a:buNone/>
            </a:pPr>
            <a:r>
              <a:rPr lang="en-US" altLang="zh-CN" dirty="0"/>
              <a:t>① </a:t>
            </a:r>
            <a:r>
              <a:rPr lang="zh-CN" altLang="en-US" sz="2400" dirty="0"/>
              <a:t>黑客使用：非常隐蔽地攫取网络大量敏感信息，是一种有效的“被动攻击”技术。</a:t>
            </a:r>
          </a:p>
          <a:p>
            <a:pPr eaLnBrk="1" hangingPunct="1">
              <a:buFontTx/>
              <a:buNone/>
            </a:pPr>
            <a:r>
              <a:rPr lang="zh-CN" altLang="en-US" dirty="0"/>
              <a:t>    </a:t>
            </a:r>
            <a:r>
              <a:rPr lang="zh-CN" altLang="en-US" sz="2000" dirty="0">
                <a:solidFill>
                  <a:srgbClr val="0070C0"/>
                </a:solidFill>
              </a:rPr>
              <a:t>与主动攻击技术相比，嗅探行为更易实现、更难被察觉。</a:t>
            </a:r>
          </a:p>
          <a:p>
            <a:pPr eaLnBrk="1" hangingPunct="1">
              <a:buFontTx/>
              <a:buNone/>
            </a:pPr>
            <a:r>
              <a:rPr lang="zh-CN" altLang="en-US" dirty="0"/>
              <a:t>② </a:t>
            </a:r>
            <a:r>
              <a:rPr lang="zh-CN" altLang="en-US" sz="2400" dirty="0"/>
              <a:t>安全管理人员使用：对网络活动进行实时监控，并及时发现各种网络攻击行为。</a:t>
            </a:r>
            <a:endParaRPr lang="en-US" altLang="zh-CN" sz="2400" dirty="0"/>
          </a:p>
          <a:p>
            <a:pPr eaLnBrk="1" hangingPunct="1">
              <a:buFontTx/>
              <a:buNone/>
            </a:pPr>
            <a:r>
              <a:rPr lang="en-US" altLang="zh-CN" sz="2400" dirty="0"/>
              <a:t>Sniffer</a:t>
            </a:r>
            <a:r>
              <a:rPr lang="zh-CN" altLang="en-US" sz="2400" dirty="0"/>
              <a:t>软件主要工作机制：</a:t>
            </a:r>
          </a:p>
          <a:p>
            <a:pPr eaLnBrk="1" hangingPunct="1">
              <a:buFontTx/>
              <a:buNone/>
            </a:pPr>
            <a:r>
              <a:rPr lang="zh-CN" altLang="en-US" sz="2400" dirty="0"/>
              <a:t>（</a:t>
            </a:r>
            <a:r>
              <a:rPr lang="en-US" altLang="zh-CN" sz="2400" dirty="0"/>
              <a:t>1</a:t>
            </a:r>
            <a:r>
              <a:rPr lang="zh-CN" altLang="en-US" sz="2400" dirty="0"/>
              <a:t>）</a:t>
            </a:r>
            <a:r>
              <a:rPr lang="zh-CN" altLang="en-US" sz="2000" dirty="0">
                <a:solidFill>
                  <a:srgbClr val="002060"/>
                </a:solidFill>
              </a:rPr>
              <a:t>驱动驱动程序机制：</a:t>
            </a:r>
          </a:p>
          <a:p>
            <a:pPr eaLnBrk="1" hangingPunct="1">
              <a:buFontTx/>
              <a:buNone/>
            </a:pPr>
            <a:r>
              <a:rPr lang="zh-CN" altLang="en-US" sz="2000" dirty="0"/>
              <a:t>   直接与网卡驱动程序接口的驱动模块，将网卡设为混杂模式，捕获数据包，并从上层接收各种抓包请求</a:t>
            </a:r>
          </a:p>
          <a:p>
            <a:pPr eaLnBrk="1" hangingPunct="1">
              <a:buFontTx/>
              <a:buNone/>
            </a:pPr>
            <a:r>
              <a:rPr lang="zh-CN" altLang="en-US" sz="2000" dirty="0"/>
              <a:t>（</a:t>
            </a:r>
            <a:r>
              <a:rPr lang="en-US" altLang="zh-CN" sz="2000" dirty="0"/>
              <a:t>2</a:t>
            </a:r>
            <a:r>
              <a:rPr lang="zh-CN" altLang="en-US" sz="2000" dirty="0"/>
              <a:t>）</a:t>
            </a:r>
            <a:r>
              <a:rPr lang="zh-CN" altLang="en-US" sz="2000" dirty="0">
                <a:solidFill>
                  <a:srgbClr val="002060"/>
                </a:solidFill>
              </a:rPr>
              <a:t>分组捕获过滤机制：</a:t>
            </a:r>
          </a:p>
          <a:p>
            <a:pPr eaLnBrk="1" hangingPunct="1">
              <a:buFontTx/>
              <a:buNone/>
            </a:pPr>
            <a:r>
              <a:rPr lang="zh-CN" altLang="en-US" sz="2000" dirty="0"/>
              <a:t>   对来自网卡驱动程序的数据帧过滤，符合要求的交给上层</a:t>
            </a:r>
            <a:endParaRPr lang="en-US" altLang="zh-CN" sz="2000" dirty="0"/>
          </a:p>
          <a:p>
            <a:pPr eaLnBrk="1" hangingPunct="1">
              <a:buFontTx/>
              <a:buNone/>
            </a:pPr>
            <a:endParaRPr lang="zh-CN" altLang="en-US" sz="2400" dirty="0"/>
          </a:p>
        </p:txBody>
      </p:sp>
      <p:sp>
        <p:nvSpPr>
          <p:cNvPr id="1946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6C61CF7B-8566-4769-9844-BD4B1F4DF52D}"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1946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61C5DA54-EFA3-42D1-9494-91C72C9DF7DD}"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18</a:t>
            </a:fld>
            <a:endParaRPr lang="en-US" altLang="zh-CN" sz="1000" b="0">
              <a:solidFill>
                <a:schemeClr val="bg1"/>
              </a:solidFill>
              <a:latin typeface="Verdana" pitchFamily="34" charset="0"/>
              <a:ea typeface="宋体" pitchFamily="2" charset="-122"/>
            </a:endParaRPr>
          </a:p>
        </p:txBody>
      </p:sp>
      <p:sp>
        <p:nvSpPr>
          <p:cNvPr id="19462" name="AutoShape 4">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a:latin typeface="Times New Roman" pitchFamily="18" charset="0"/>
              </a:rPr>
              <a:t>嗅探技术的分类</a:t>
            </a:r>
            <a:r>
              <a:rPr lang="zh-CN" altLang="en-US"/>
              <a:t> </a:t>
            </a:r>
          </a:p>
        </p:txBody>
      </p:sp>
      <p:sp>
        <p:nvSpPr>
          <p:cNvPr id="20483" name="Rectangle 3"/>
          <p:cNvSpPr>
            <a:spLocks noGrp="1" noChangeArrowheads="1"/>
          </p:cNvSpPr>
          <p:nvPr>
            <p:ph idx="1"/>
          </p:nvPr>
        </p:nvSpPr>
        <p:spPr>
          <a:xfrm>
            <a:off x="304799" y="1219200"/>
            <a:ext cx="8659813" cy="5287962"/>
          </a:xfrm>
        </p:spPr>
        <p:txBody>
          <a:bodyPr/>
          <a:lstStyle/>
          <a:p>
            <a:pPr eaLnBrk="1" hangingPunct="1">
              <a:buFontTx/>
              <a:buNone/>
            </a:pPr>
            <a:r>
              <a:rPr lang="en-US" altLang="zh-CN" dirty="0">
                <a:latin typeface="Times New Roman" pitchFamily="18" charset="0"/>
              </a:rPr>
              <a:t>    </a:t>
            </a:r>
            <a:r>
              <a:rPr lang="zh-CN" altLang="en-US" dirty="0">
                <a:latin typeface="Times New Roman" pitchFamily="18" charset="0"/>
              </a:rPr>
              <a:t>局域网主机监听到发送给其他主机的数据包内容。</a:t>
            </a:r>
          </a:p>
          <a:p>
            <a:pPr eaLnBrk="1" hangingPunct="1">
              <a:buFontTx/>
              <a:buNone/>
            </a:pPr>
            <a:r>
              <a:rPr lang="zh-CN" altLang="en-US" dirty="0"/>
              <a:t>① </a:t>
            </a:r>
            <a:r>
              <a:rPr lang="zh-CN" altLang="en-US" dirty="0">
                <a:latin typeface="Times New Roman" pitchFamily="18" charset="0"/>
                <a:cs typeface="Tahoma" pitchFamily="34" charset="0"/>
              </a:rPr>
              <a:t>共享式局域网</a:t>
            </a:r>
            <a:r>
              <a:rPr lang="en-US" altLang="zh-CN" dirty="0">
                <a:latin typeface="Times New Roman" pitchFamily="18" charset="0"/>
                <a:cs typeface="Tahoma" pitchFamily="34" charset="0"/>
              </a:rPr>
              <a:t>——</a:t>
            </a:r>
            <a:r>
              <a:rPr lang="zh-CN" altLang="en-US" dirty="0">
                <a:latin typeface="Times New Roman" pitchFamily="18" charset="0"/>
                <a:cs typeface="Tahoma" pitchFamily="34" charset="0"/>
              </a:rPr>
              <a:t>将该</a:t>
            </a:r>
            <a:r>
              <a:rPr lang="zh-CN" altLang="en-US" dirty="0">
                <a:latin typeface="Times New Roman" pitchFamily="18" charset="0"/>
              </a:rPr>
              <a:t>主机网卡设置成混杂（</a:t>
            </a:r>
            <a:r>
              <a:rPr lang="en-US" altLang="zh-CN" dirty="0">
                <a:solidFill>
                  <a:srgbClr val="FF0000"/>
                </a:solidFill>
                <a:latin typeface="Times New Roman" pitchFamily="18" charset="0"/>
              </a:rPr>
              <a:t>Promiscuous</a:t>
            </a:r>
            <a:r>
              <a:rPr lang="zh-CN" altLang="en-US" dirty="0">
                <a:latin typeface="Times New Roman" pitchFamily="18" charset="0"/>
              </a:rPr>
              <a:t>）模式</a:t>
            </a:r>
            <a:endParaRPr lang="en-US" altLang="zh-CN" dirty="0">
              <a:latin typeface="Times New Roman" pitchFamily="18" charset="0"/>
            </a:endParaRPr>
          </a:p>
          <a:p>
            <a:pPr lvl="2" eaLnBrk="1" hangingPunct="1">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广播模式</a:t>
            </a:r>
            <a:r>
              <a:rPr lang="zh-CN" altLang="en-US" sz="2000" b="0" dirty="0">
                <a:latin typeface="宋体" panose="02010600030101010101" pitchFamily="2" charset="-122"/>
                <a:ea typeface="宋体" panose="02010600030101010101" pitchFamily="2" charset="-122"/>
              </a:rPr>
              <a:t>：网卡接收网络中广播信息</a:t>
            </a:r>
          </a:p>
          <a:p>
            <a:pPr lvl="2" eaLnBrk="1" hangingPunct="1">
              <a:buFont typeface="Wingdings" panose="05000000000000000000" pitchFamily="2" charset="2"/>
              <a:buChar char="l"/>
            </a:pPr>
            <a:r>
              <a:rPr lang="zh-CN" altLang="en-US" sz="2000" b="1" dirty="0">
                <a:solidFill>
                  <a:srgbClr val="7030A0"/>
                </a:solidFill>
                <a:latin typeface="宋体" panose="02010600030101010101" pitchFamily="2" charset="-122"/>
                <a:ea typeface="宋体" panose="02010600030101010101" pitchFamily="2" charset="-122"/>
              </a:rPr>
              <a:t>组播模式</a:t>
            </a:r>
            <a:r>
              <a:rPr lang="zh-CN" altLang="en-US" sz="2000" b="0" dirty="0">
                <a:latin typeface="宋体" panose="02010600030101010101" pitchFamily="2" charset="-122"/>
                <a:ea typeface="宋体" panose="02010600030101010101" pitchFamily="2" charset="-122"/>
              </a:rPr>
              <a:t>：网卡接收组播信息</a:t>
            </a:r>
          </a:p>
          <a:p>
            <a:pPr lvl="2" eaLnBrk="1" hangingPunct="1">
              <a:buFont typeface="Wingdings" panose="05000000000000000000" pitchFamily="2" charset="2"/>
              <a:buChar char="l"/>
            </a:pPr>
            <a:r>
              <a:rPr lang="zh-CN" altLang="en-US" sz="2000" b="1" dirty="0">
                <a:solidFill>
                  <a:srgbClr val="00B0F0"/>
                </a:solidFill>
                <a:latin typeface="宋体" panose="02010600030101010101" pitchFamily="2" charset="-122"/>
                <a:ea typeface="宋体" panose="02010600030101010101" pitchFamily="2" charset="-122"/>
              </a:rPr>
              <a:t>直接模式</a:t>
            </a:r>
            <a:r>
              <a:rPr lang="zh-CN" altLang="en-US" sz="2000" b="0" dirty="0">
                <a:latin typeface="宋体" panose="02010600030101010101" pitchFamily="2" charset="-122"/>
                <a:ea typeface="宋体" panose="02010600030101010101" pitchFamily="2" charset="-122"/>
              </a:rPr>
              <a:t>：只有匹配目的</a:t>
            </a:r>
            <a:r>
              <a:rPr lang="en-US" altLang="zh-CN" sz="2000" b="0" dirty="0">
                <a:latin typeface="宋体" panose="02010600030101010101" pitchFamily="2" charset="-122"/>
                <a:ea typeface="宋体" panose="02010600030101010101" pitchFamily="2" charset="-122"/>
              </a:rPr>
              <a:t>MAC</a:t>
            </a:r>
            <a:r>
              <a:rPr lang="zh-CN" altLang="en-US" sz="2000" b="0" dirty="0">
                <a:latin typeface="宋体" panose="02010600030101010101" pitchFamily="2" charset="-122"/>
                <a:ea typeface="宋体" panose="02010600030101010101" pitchFamily="2" charset="-122"/>
              </a:rPr>
              <a:t>地址的网卡才能接受该数据帧</a:t>
            </a:r>
          </a:p>
          <a:p>
            <a:pPr lvl="2" eaLnBrk="1" hangingPunct="1">
              <a:buFont typeface="Wingdings" panose="05000000000000000000" pitchFamily="2" charset="2"/>
              <a:buChar char="l"/>
            </a:pPr>
            <a:r>
              <a:rPr lang="zh-CN" altLang="en-US" sz="2000" b="1" dirty="0">
                <a:solidFill>
                  <a:srgbClr val="C00000"/>
                </a:solidFill>
                <a:latin typeface="宋体" panose="02010600030101010101" pitchFamily="2" charset="-122"/>
                <a:ea typeface="宋体" panose="02010600030101010101" pitchFamily="2" charset="-122"/>
              </a:rPr>
              <a:t>混杂模式（</a:t>
            </a:r>
            <a:r>
              <a:rPr lang="en-US" altLang="zh-CN" sz="2000" b="1" dirty="0">
                <a:solidFill>
                  <a:srgbClr val="C00000"/>
                </a:solidFill>
                <a:latin typeface="宋体" panose="02010600030101010101" pitchFamily="2" charset="-122"/>
                <a:ea typeface="宋体" panose="02010600030101010101" pitchFamily="2" charset="-122"/>
              </a:rPr>
              <a:t>Promiscuous Mode</a:t>
            </a:r>
            <a:r>
              <a:rPr lang="zh-CN" altLang="en-US" sz="2000" b="1" dirty="0">
                <a:solidFill>
                  <a:srgbClr val="C00000"/>
                </a:solidFill>
                <a:latin typeface="宋体" panose="02010600030101010101" pitchFamily="2" charset="-122"/>
                <a:ea typeface="宋体" panose="02010600030101010101" pitchFamily="2" charset="-122"/>
              </a:rPr>
              <a:t>）</a:t>
            </a:r>
            <a:r>
              <a:rPr lang="zh-CN" altLang="en-US" sz="2000" b="0" dirty="0">
                <a:latin typeface="宋体" panose="02010600030101010101" pitchFamily="2" charset="-122"/>
                <a:ea typeface="宋体" panose="02010600030101010101" pitchFamily="2" charset="-122"/>
              </a:rPr>
              <a:t>：无论</a:t>
            </a:r>
            <a:r>
              <a:rPr lang="en-US" altLang="zh-CN" sz="2000" b="0" dirty="0">
                <a:latin typeface="宋体" panose="02010600030101010101" pitchFamily="2" charset="-122"/>
                <a:ea typeface="宋体" panose="02010600030101010101" pitchFamily="2" charset="-122"/>
              </a:rPr>
              <a:t>MAC</a:t>
            </a:r>
            <a:r>
              <a:rPr lang="zh-CN" altLang="en-US" sz="2000" b="0" dirty="0">
                <a:latin typeface="宋体" panose="02010600030101010101" pitchFamily="2" charset="-122"/>
                <a:ea typeface="宋体" panose="02010600030101010101" pitchFamily="2" charset="-122"/>
              </a:rPr>
              <a:t>是什么，网卡能接受一切接收到的数据帧</a:t>
            </a:r>
            <a:endParaRPr lang="en-US" altLang="zh-CN" sz="2000" b="0" dirty="0">
              <a:latin typeface="宋体" panose="02010600030101010101" pitchFamily="2" charset="-122"/>
              <a:ea typeface="宋体" panose="02010600030101010101" pitchFamily="2" charset="-122"/>
            </a:endParaRPr>
          </a:p>
          <a:p>
            <a:pPr eaLnBrk="1" hangingPunct="1">
              <a:buFontTx/>
              <a:buNone/>
            </a:pPr>
            <a:r>
              <a:rPr lang="zh-CN" altLang="en-US" dirty="0"/>
              <a:t>② </a:t>
            </a:r>
            <a:r>
              <a:rPr lang="zh-CN" altLang="en-US" dirty="0">
                <a:latin typeface="Times New Roman" pitchFamily="18" charset="0"/>
                <a:cs typeface="Tahoma" pitchFamily="34" charset="0"/>
              </a:rPr>
              <a:t>共享式和交换式局域网</a:t>
            </a:r>
            <a:r>
              <a:rPr lang="en-US" altLang="zh-CN" dirty="0">
                <a:latin typeface="Times New Roman" pitchFamily="18" charset="0"/>
                <a:cs typeface="Tahoma" pitchFamily="34" charset="0"/>
              </a:rPr>
              <a:t>——</a:t>
            </a:r>
            <a:r>
              <a:rPr lang="zh-CN" altLang="en-US" sz="2200" dirty="0">
                <a:solidFill>
                  <a:srgbClr val="00B050"/>
                </a:solidFill>
                <a:latin typeface="Times New Roman" pitchFamily="18" charset="0"/>
              </a:rPr>
              <a:t>该主机使用</a:t>
            </a:r>
            <a:r>
              <a:rPr lang="en-US" altLang="zh-CN" sz="2200" dirty="0">
                <a:solidFill>
                  <a:srgbClr val="00B050"/>
                </a:solidFill>
                <a:latin typeface="Times New Roman" pitchFamily="18" charset="0"/>
              </a:rPr>
              <a:t>ARP</a:t>
            </a:r>
            <a:r>
              <a:rPr lang="zh-CN" altLang="en-US" sz="2200" dirty="0">
                <a:solidFill>
                  <a:srgbClr val="00B050"/>
                </a:solidFill>
                <a:latin typeface="Times New Roman" pitchFamily="18" charset="0"/>
              </a:rPr>
              <a:t>欺骗</a:t>
            </a:r>
          </a:p>
          <a:p>
            <a:pPr eaLnBrk="1" hangingPunct="1">
              <a:buFontTx/>
              <a:buNone/>
            </a:pPr>
            <a:r>
              <a:rPr lang="zh-CN" altLang="en-US" sz="2200" b="0" dirty="0">
                <a:latin typeface="Times New Roman" pitchFamily="18" charset="0"/>
              </a:rPr>
              <a:t>注意：</a:t>
            </a:r>
            <a:endParaRPr lang="en-US" altLang="zh-CN" sz="2200" b="0" dirty="0">
              <a:latin typeface="Times New Roman" pitchFamily="18" charset="0"/>
            </a:endParaRPr>
          </a:p>
          <a:p>
            <a:pPr eaLnBrk="1" hangingPunct="1">
              <a:buFont typeface="Wingdings" panose="05000000000000000000" pitchFamily="2" charset="2"/>
              <a:buChar char="u"/>
            </a:pPr>
            <a:r>
              <a:rPr lang="zh-CN" altLang="en-US" sz="2000" b="0" dirty="0">
                <a:latin typeface="Times New Roman" pitchFamily="18" charset="0"/>
              </a:rPr>
              <a:t>两种技术可结合使用，从而嗅探到</a:t>
            </a:r>
            <a:r>
              <a:rPr lang="zh-CN" altLang="en-US" sz="2000" b="0" dirty="0">
                <a:latin typeface="Times New Roman" pitchFamily="18" charset="0"/>
                <a:cs typeface="Tahoma" pitchFamily="34" charset="0"/>
              </a:rPr>
              <a:t>局域网上传送的用户账号和口令。</a:t>
            </a:r>
          </a:p>
          <a:p>
            <a:pPr eaLnBrk="1" hangingPunct="1">
              <a:buFont typeface="Wingdings" panose="05000000000000000000" pitchFamily="2" charset="2"/>
              <a:buChar char="u"/>
            </a:pPr>
            <a:r>
              <a:rPr lang="zh-CN" altLang="en-US" sz="2000" b="0" dirty="0"/>
              <a:t>嗅探工具不能不加选择地接收所有数据包，并且长时间地监听。</a:t>
            </a:r>
            <a:endParaRPr lang="en-US" altLang="zh-CN" sz="2000" b="0" dirty="0"/>
          </a:p>
          <a:p>
            <a:pPr eaLnBrk="1" hangingPunct="1">
              <a:buFont typeface="Wingdings" panose="05000000000000000000" pitchFamily="2" charset="2"/>
              <a:buChar char="u"/>
            </a:pPr>
            <a:r>
              <a:rPr lang="zh-CN" altLang="en-US" sz="2000" dirty="0">
                <a:latin typeface="宋体" panose="02010600030101010101" pitchFamily="2" charset="-122"/>
                <a:ea typeface="宋体" panose="02010600030101010101" pitchFamily="2" charset="-122"/>
              </a:rPr>
              <a:t>嗅探器不能跨越交换机，路由器，网桥</a:t>
            </a:r>
          </a:p>
          <a:p>
            <a:pPr eaLnBrk="1" hangingPunct="1">
              <a:buFont typeface="Wingdings" panose="05000000000000000000" pitchFamily="2" charset="2"/>
              <a:buChar char="u"/>
            </a:pPr>
            <a:endParaRPr lang="zh-CN" altLang="en-US" sz="2000" b="0" dirty="0"/>
          </a:p>
        </p:txBody>
      </p:sp>
      <p:sp>
        <p:nvSpPr>
          <p:cNvPr id="2048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7E1D028-F2C7-4E5A-962B-BF6471D14C01}"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2048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FC178F38-6616-4E5D-8341-39B662729BBE}"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19</a:t>
            </a:fld>
            <a:endParaRPr lang="en-US" altLang="zh-CN" sz="1000" b="0">
              <a:solidFill>
                <a:schemeClr val="bg1"/>
              </a:solidFill>
              <a:latin typeface="Verdana" pitchFamily="34" charset="0"/>
              <a:ea typeface="宋体" pitchFamily="2" charset="-122"/>
            </a:endParaRPr>
          </a:p>
        </p:txBody>
      </p:sp>
      <p:sp>
        <p:nvSpPr>
          <p:cNvPr id="20486" name="AutoShape 6">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a:t>主要内容</a:t>
            </a:r>
          </a:p>
        </p:txBody>
      </p:sp>
      <p:sp>
        <p:nvSpPr>
          <p:cNvPr id="5123" name="Rectangle 3"/>
          <p:cNvSpPr>
            <a:spLocks noGrp="1" noChangeArrowheads="1"/>
          </p:cNvSpPr>
          <p:nvPr>
            <p:ph idx="1"/>
          </p:nvPr>
        </p:nvSpPr>
        <p:spPr/>
        <p:txBody>
          <a:bodyPr/>
          <a:lstStyle/>
          <a:p>
            <a:pPr eaLnBrk="1" hangingPunct="1">
              <a:lnSpc>
                <a:spcPct val="90000"/>
              </a:lnSpc>
              <a:buFontTx/>
              <a:buNone/>
            </a:pPr>
            <a:r>
              <a:rPr lang="en-US" altLang="zh-CN">
                <a:latin typeface="Times New Roman" pitchFamily="18" charset="0"/>
                <a:hlinkClick r:id="rId2" action="ppaction://hlinksldjump"/>
              </a:rPr>
              <a:t>2.1  </a:t>
            </a:r>
            <a:r>
              <a:rPr lang="zh-CN" altLang="en-US">
                <a:latin typeface="Times New Roman" pitchFamily="18" charset="0"/>
                <a:hlinkClick r:id="rId2" action="ppaction://hlinksldjump"/>
              </a:rPr>
              <a:t>隐藏攻击者的地址和身份</a:t>
            </a:r>
            <a:endParaRPr lang="zh-CN" altLang="en-US">
              <a:latin typeface="Times New Roman" pitchFamily="18" charset="0"/>
            </a:endParaRPr>
          </a:p>
          <a:p>
            <a:pPr eaLnBrk="1" hangingPunct="1">
              <a:lnSpc>
                <a:spcPct val="90000"/>
              </a:lnSpc>
              <a:buFontTx/>
              <a:buNone/>
            </a:pPr>
            <a:r>
              <a:rPr lang="en-US" altLang="zh-CN">
                <a:latin typeface="Times New Roman" pitchFamily="18" charset="0"/>
                <a:hlinkClick r:id="rId3" action="ppaction://hlinksldjump"/>
              </a:rPr>
              <a:t>2.2  </a:t>
            </a:r>
            <a:r>
              <a:rPr lang="zh-CN" altLang="en-US">
                <a:latin typeface="Times New Roman" pitchFamily="18" charset="0"/>
                <a:hlinkClick r:id="rId3" action="ppaction://hlinksldjump"/>
              </a:rPr>
              <a:t>踩点技术（</a:t>
            </a:r>
            <a:r>
              <a:rPr lang="en-US" altLang="zh-CN">
                <a:latin typeface="Times New Roman" pitchFamily="18" charset="0"/>
                <a:hlinkClick r:id="rId3" action="ppaction://hlinksldjump"/>
              </a:rPr>
              <a:t>Footprinting</a:t>
            </a:r>
            <a:r>
              <a:rPr lang="zh-CN" altLang="en-US">
                <a:latin typeface="Times New Roman" pitchFamily="18" charset="0"/>
                <a:hlinkClick r:id="rId3" action="ppaction://hlinksldjump"/>
              </a:rPr>
              <a:t>）</a:t>
            </a:r>
            <a:endParaRPr lang="zh-CN" altLang="en-US">
              <a:latin typeface="Times New Roman" pitchFamily="18" charset="0"/>
            </a:endParaRPr>
          </a:p>
          <a:p>
            <a:pPr eaLnBrk="1" hangingPunct="1">
              <a:lnSpc>
                <a:spcPct val="90000"/>
              </a:lnSpc>
              <a:buFontTx/>
              <a:buNone/>
            </a:pPr>
            <a:r>
              <a:rPr lang="en-US" altLang="zh-CN">
                <a:latin typeface="Times New Roman" pitchFamily="18" charset="0"/>
                <a:hlinkClick r:id="rId4" action="ppaction://hlinksldjump"/>
              </a:rPr>
              <a:t>2.3  </a:t>
            </a:r>
            <a:r>
              <a:rPr lang="zh-CN" altLang="en-US">
                <a:latin typeface="Times New Roman" pitchFamily="18" charset="0"/>
                <a:hlinkClick r:id="rId4" action="ppaction://hlinksldjump"/>
              </a:rPr>
              <a:t>扫描技术（</a:t>
            </a:r>
            <a:r>
              <a:rPr lang="en-US" altLang="zh-CN">
                <a:latin typeface="Times New Roman" pitchFamily="18" charset="0"/>
                <a:hlinkClick r:id="rId4" action="ppaction://hlinksldjump"/>
              </a:rPr>
              <a:t>Scanning</a:t>
            </a:r>
            <a:r>
              <a:rPr lang="zh-CN" altLang="en-US">
                <a:latin typeface="Times New Roman" pitchFamily="18" charset="0"/>
                <a:hlinkClick r:id="rId4" action="ppaction://hlinksldjump"/>
              </a:rPr>
              <a:t>） </a:t>
            </a:r>
            <a:endParaRPr lang="zh-CN" altLang="en-US">
              <a:latin typeface="Times New Roman" pitchFamily="18" charset="0"/>
            </a:endParaRPr>
          </a:p>
          <a:p>
            <a:pPr eaLnBrk="1" hangingPunct="1">
              <a:lnSpc>
                <a:spcPct val="90000"/>
              </a:lnSpc>
              <a:buFontTx/>
              <a:buNone/>
            </a:pPr>
            <a:r>
              <a:rPr lang="en-US" altLang="zh-CN">
                <a:latin typeface="Times New Roman" pitchFamily="18" charset="0"/>
                <a:hlinkClick r:id="rId5" action="ppaction://hlinksldjump"/>
              </a:rPr>
              <a:t>2.4  </a:t>
            </a:r>
            <a:r>
              <a:rPr lang="zh-CN" altLang="en-US">
                <a:latin typeface="Times New Roman" pitchFamily="18" charset="0"/>
                <a:hlinkClick r:id="rId5" action="ppaction://hlinksldjump"/>
              </a:rPr>
              <a:t>嗅探技术（</a:t>
            </a:r>
            <a:r>
              <a:rPr lang="en-US" altLang="zh-CN">
                <a:latin typeface="Times New Roman" pitchFamily="18" charset="0"/>
                <a:hlinkClick r:id="rId5" action="ppaction://hlinksldjump"/>
              </a:rPr>
              <a:t>Sniffing</a:t>
            </a:r>
            <a:r>
              <a:rPr lang="zh-CN" altLang="en-US">
                <a:latin typeface="Times New Roman" pitchFamily="18" charset="0"/>
                <a:hlinkClick r:id="rId5" action="ppaction://hlinksldjump"/>
              </a:rPr>
              <a:t>）</a:t>
            </a:r>
            <a:endParaRPr lang="zh-CN" altLang="en-US">
              <a:latin typeface="Times New Roman" pitchFamily="18" charset="0"/>
            </a:endParaRPr>
          </a:p>
          <a:p>
            <a:pPr eaLnBrk="1" hangingPunct="1">
              <a:lnSpc>
                <a:spcPct val="90000"/>
              </a:lnSpc>
              <a:buFontTx/>
              <a:buNone/>
            </a:pPr>
            <a:r>
              <a:rPr lang="en-US" altLang="zh-CN">
                <a:latin typeface="Times New Roman" pitchFamily="18" charset="0"/>
                <a:hlinkClick r:id="rId6" action="ppaction://hlinksldjump"/>
              </a:rPr>
              <a:t>2.5  </a:t>
            </a:r>
            <a:r>
              <a:rPr lang="zh-CN" altLang="en-US">
                <a:latin typeface="Times New Roman" pitchFamily="18" charset="0"/>
                <a:hlinkClick r:id="rId6" action="ppaction://hlinksldjump"/>
              </a:rPr>
              <a:t>攻击技术（</a:t>
            </a:r>
            <a:r>
              <a:rPr lang="en-US" altLang="zh-CN">
                <a:latin typeface="Times New Roman" pitchFamily="18" charset="0"/>
                <a:hlinkClick r:id="rId6" action="ppaction://hlinksldjump"/>
              </a:rPr>
              <a:t>Attack Technology</a:t>
            </a:r>
            <a:r>
              <a:rPr lang="zh-CN" altLang="en-US">
                <a:latin typeface="Times New Roman" pitchFamily="18" charset="0"/>
                <a:hlinkClick r:id="rId6" action="ppaction://hlinksldjump"/>
              </a:rPr>
              <a:t>） </a:t>
            </a:r>
            <a:endParaRPr lang="zh-CN" altLang="en-US">
              <a:latin typeface="Times New Roman" pitchFamily="18" charset="0"/>
            </a:endParaRPr>
          </a:p>
          <a:p>
            <a:pPr eaLnBrk="1" hangingPunct="1">
              <a:lnSpc>
                <a:spcPct val="90000"/>
              </a:lnSpc>
              <a:buFontTx/>
              <a:buNone/>
            </a:pPr>
            <a:r>
              <a:rPr lang="en-US" altLang="zh-CN">
                <a:latin typeface="Times New Roman" pitchFamily="18" charset="0"/>
                <a:hlinkClick r:id="rId7" action="ppaction://hlinksldjump"/>
              </a:rPr>
              <a:t>2.6  </a:t>
            </a:r>
            <a:r>
              <a:rPr lang="zh-CN" altLang="en-US">
                <a:latin typeface="Times New Roman" pitchFamily="18" charset="0"/>
                <a:hlinkClick r:id="rId7" action="ppaction://hlinksldjump"/>
              </a:rPr>
              <a:t>权限提升（</a:t>
            </a:r>
            <a:r>
              <a:rPr lang="en-US" altLang="zh-CN">
                <a:latin typeface="Times New Roman" pitchFamily="18" charset="0"/>
                <a:hlinkClick r:id="rId7" action="ppaction://hlinksldjump"/>
              </a:rPr>
              <a:t>Escalating Privilege</a:t>
            </a:r>
            <a:r>
              <a:rPr lang="zh-CN" altLang="en-US">
                <a:latin typeface="Times New Roman" pitchFamily="18" charset="0"/>
                <a:hlinkClick r:id="rId7" action="ppaction://hlinksldjump"/>
              </a:rPr>
              <a:t>） </a:t>
            </a:r>
            <a:endParaRPr lang="zh-CN" altLang="en-US">
              <a:latin typeface="Times New Roman" pitchFamily="18" charset="0"/>
            </a:endParaRPr>
          </a:p>
          <a:p>
            <a:pPr eaLnBrk="1" hangingPunct="1">
              <a:lnSpc>
                <a:spcPct val="90000"/>
              </a:lnSpc>
              <a:buFontTx/>
              <a:buNone/>
            </a:pPr>
            <a:r>
              <a:rPr lang="en-US" altLang="zh-CN">
                <a:latin typeface="Times New Roman" pitchFamily="18" charset="0"/>
                <a:hlinkClick r:id="rId8" action="ppaction://hlinksldjump"/>
              </a:rPr>
              <a:t>2.7  </a:t>
            </a:r>
            <a:r>
              <a:rPr lang="zh-CN" altLang="en-US">
                <a:latin typeface="Times New Roman" pitchFamily="18" charset="0"/>
                <a:hlinkClick r:id="rId8" action="ppaction://hlinksldjump"/>
              </a:rPr>
              <a:t>掩盖踪迹（</a:t>
            </a:r>
            <a:r>
              <a:rPr lang="en-US" altLang="zh-CN">
                <a:latin typeface="Times New Roman" pitchFamily="18" charset="0"/>
                <a:hlinkClick r:id="rId8" action="ppaction://hlinksldjump"/>
              </a:rPr>
              <a:t>Covering Tracks</a:t>
            </a:r>
            <a:r>
              <a:rPr lang="zh-CN" altLang="en-US">
                <a:latin typeface="Times New Roman" pitchFamily="18" charset="0"/>
                <a:hlinkClick r:id="rId8" action="ppaction://hlinksldjump"/>
              </a:rPr>
              <a:t>） </a:t>
            </a:r>
            <a:endParaRPr lang="zh-CN" altLang="en-US">
              <a:latin typeface="Times New Roman" pitchFamily="18" charset="0"/>
            </a:endParaRPr>
          </a:p>
          <a:p>
            <a:pPr eaLnBrk="1" hangingPunct="1">
              <a:lnSpc>
                <a:spcPct val="90000"/>
              </a:lnSpc>
              <a:buFontTx/>
              <a:buNone/>
            </a:pPr>
            <a:r>
              <a:rPr lang="en-US" altLang="zh-CN">
                <a:latin typeface="Times New Roman" pitchFamily="18" charset="0"/>
                <a:hlinkClick r:id="rId9" action="ppaction://hlinksldjump"/>
              </a:rPr>
              <a:t>2.8  </a:t>
            </a:r>
            <a:r>
              <a:rPr lang="zh-CN" altLang="en-US">
                <a:latin typeface="Times New Roman" pitchFamily="18" charset="0"/>
                <a:hlinkClick r:id="rId9" action="ppaction://hlinksldjump"/>
              </a:rPr>
              <a:t>创建后门（</a:t>
            </a:r>
            <a:r>
              <a:rPr lang="en-US" altLang="zh-CN">
                <a:latin typeface="Times New Roman" pitchFamily="18" charset="0"/>
                <a:hlinkClick r:id="rId9" action="ppaction://hlinksldjump"/>
              </a:rPr>
              <a:t>Creating Bookdoor</a:t>
            </a:r>
            <a:r>
              <a:rPr lang="zh-CN" altLang="en-US">
                <a:latin typeface="Times New Roman" pitchFamily="18" charset="0"/>
                <a:hlinkClick r:id="rId9" action="ppaction://hlinksldjump"/>
              </a:rPr>
              <a:t>） </a:t>
            </a:r>
            <a:endParaRPr lang="zh-CN" altLang="en-US">
              <a:latin typeface="Times New Roman" pitchFamily="18" charset="0"/>
            </a:endParaRPr>
          </a:p>
          <a:p>
            <a:pPr eaLnBrk="1" hangingPunct="1">
              <a:lnSpc>
                <a:spcPct val="90000"/>
              </a:lnSpc>
              <a:buFontTx/>
              <a:buNone/>
            </a:pPr>
            <a:r>
              <a:rPr lang="en-US" altLang="zh-CN">
                <a:latin typeface="Times New Roman" pitchFamily="18" charset="0"/>
                <a:hlinkClick r:id="rId10" action="ppaction://hlinksldjump"/>
              </a:rPr>
              <a:t>2.9  Web</a:t>
            </a:r>
            <a:r>
              <a:rPr lang="zh-CN" altLang="en-US">
                <a:latin typeface="Times New Roman" pitchFamily="18" charset="0"/>
                <a:hlinkClick r:id="rId10" action="ppaction://hlinksldjump"/>
              </a:rPr>
              <a:t>攻击技术 </a:t>
            </a:r>
            <a:endParaRPr lang="zh-CN" altLang="en-US">
              <a:latin typeface="Times New Roman" pitchFamily="18" charset="0"/>
            </a:endParaRPr>
          </a:p>
        </p:txBody>
      </p:sp>
      <p:sp>
        <p:nvSpPr>
          <p:cNvPr id="512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69798CC8-C310-4B88-989D-113F972B6ACF}"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512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4C9F53D-B588-4481-90E8-238406FA7B47}"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2</a:t>
            </a:fld>
            <a:endParaRPr lang="en-US" altLang="zh-CN" sz="1000" b="0">
              <a:solidFill>
                <a:schemeClr val="bg1"/>
              </a:solidFill>
              <a:latin typeface="Verdana" pitchFamily="34" charset="0"/>
              <a:ea typeface="宋体" pitchFamily="2" charset="-122"/>
            </a:endParaRPr>
          </a:p>
        </p:txBody>
      </p:sp>
      <p:sp>
        <p:nvSpPr>
          <p:cNvPr id="48132" name="AutoShape 4"/>
          <p:cNvSpPr>
            <a:spLocks noChangeArrowheads="1"/>
          </p:cNvSpPr>
          <p:nvPr/>
        </p:nvSpPr>
        <p:spPr bwMode="auto">
          <a:xfrm>
            <a:off x="5364163" y="1428750"/>
            <a:ext cx="3024187" cy="1584325"/>
          </a:xfrm>
          <a:prstGeom prst="wedgeRoundRectCallout">
            <a:avLst>
              <a:gd name="adj1" fmla="val -69579"/>
              <a:gd name="adj2" fmla="val 8417"/>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en-US" altLang="zh-CN" sz="2400">
                <a:latin typeface="Times New Roman" pitchFamily="18" charset="0"/>
                <a:ea typeface="宋体" pitchFamily="2" charset="-122"/>
              </a:rPr>
              <a:t>2.3.1  </a:t>
            </a:r>
            <a:r>
              <a:rPr lang="zh-CN" altLang="en-US" sz="2400">
                <a:latin typeface="Times New Roman" pitchFamily="18" charset="0"/>
                <a:ea typeface="宋体" pitchFamily="2" charset="-122"/>
              </a:rPr>
              <a:t>主机扫描</a:t>
            </a:r>
            <a:endParaRPr lang="zh-CN" altLang="en-US" sz="2400" b="0">
              <a:latin typeface="Times New Roman" pitchFamily="18" charset="0"/>
              <a:ea typeface="宋体" pitchFamily="2" charset="-122"/>
            </a:endParaRPr>
          </a:p>
          <a:p>
            <a:pPr eaLnBrk="1" hangingPunct="1">
              <a:spcBef>
                <a:spcPct val="0"/>
              </a:spcBef>
              <a:buClrTx/>
              <a:buFontTx/>
              <a:buNone/>
            </a:pPr>
            <a:r>
              <a:rPr lang="en-US" altLang="zh-CN" sz="2400">
                <a:latin typeface="Times New Roman" pitchFamily="18" charset="0"/>
                <a:ea typeface="宋体" pitchFamily="2" charset="-122"/>
              </a:rPr>
              <a:t>2.3.2  </a:t>
            </a:r>
            <a:r>
              <a:rPr lang="zh-CN" altLang="en-US" sz="2400">
                <a:latin typeface="Times New Roman" pitchFamily="18" charset="0"/>
                <a:ea typeface="宋体" pitchFamily="2" charset="-122"/>
              </a:rPr>
              <a:t>端口扫描</a:t>
            </a:r>
            <a:r>
              <a:rPr lang="zh-CN" altLang="en-US" sz="2400" b="0">
                <a:latin typeface="Times New Roman" pitchFamily="18" charset="0"/>
                <a:ea typeface="宋体" pitchFamily="2" charset="-122"/>
              </a:rPr>
              <a:t> </a:t>
            </a:r>
          </a:p>
          <a:p>
            <a:pPr eaLnBrk="1" hangingPunct="1">
              <a:spcBef>
                <a:spcPct val="0"/>
              </a:spcBef>
              <a:buClrTx/>
              <a:buFontTx/>
              <a:buNone/>
            </a:pPr>
            <a:r>
              <a:rPr lang="en-US" altLang="zh-CN" sz="2400">
                <a:latin typeface="Times New Roman" pitchFamily="18" charset="0"/>
                <a:ea typeface="宋体" pitchFamily="2" charset="-122"/>
              </a:rPr>
              <a:t>2.3.3  </a:t>
            </a:r>
            <a:r>
              <a:rPr lang="zh-CN" altLang="en-US" sz="2400">
                <a:latin typeface="Times New Roman" pitchFamily="18" charset="0"/>
                <a:ea typeface="宋体" pitchFamily="2" charset="-122"/>
              </a:rPr>
              <a:t>操作系统探测</a:t>
            </a:r>
            <a:r>
              <a:rPr lang="zh-CN" altLang="en-US" sz="2400" b="0">
                <a:latin typeface="Times New Roman" pitchFamily="18" charset="0"/>
                <a:ea typeface="宋体" pitchFamily="2" charset="-122"/>
              </a:rPr>
              <a:t> </a:t>
            </a:r>
          </a:p>
          <a:p>
            <a:pPr eaLnBrk="1" hangingPunct="1">
              <a:spcBef>
                <a:spcPct val="0"/>
              </a:spcBef>
              <a:buClrTx/>
              <a:buFontTx/>
              <a:buNone/>
            </a:pPr>
            <a:r>
              <a:rPr lang="en-US" altLang="zh-CN" sz="2400">
                <a:latin typeface="Times New Roman" pitchFamily="18" charset="0"/>
                <a:ea typeface="宋体" pitchFamily="2" charset="-122"/>
              </a:rPr>
              <a:t>2.3.4  </a:t>
            </a:r>
            <a:r>
              <a:rPr lang="zh-CN" altLang="en-US" sz="2400">
                <a:latin typeface="Times New Roman" pitchFamily="18" charset="0"/>
                <a:ea typeface="宋体" pitchFamily="2" charset="-122"/>
              </a:rPr>
              <a:t>漏洞扫描</a:t>
            </a:r>
            <a:r>
              <a:rPr lang="zh-CN" altLang="en-US" sz="2400" b="0">
                <a:latin typeface="Times New Roman" pitchFamily="18" charset="0"/>
                <a:ea typeface="宋体" pitchFamily="2" charset="-122"/>
              </a:rPr>
              <a:t> </a:t>
            </a:r>
          </a:p>
        </p:txBody>
      </p:sp>
      <p:sp>
        <p:nvSpPr>
          <p:cNvPr id="48133" name="AutoShape 5"/>
          <p:cNvSpPr>
            <a:spLocks noChangeArrowheads="1"/>
          </p:cNvSpPr>
          <p:nvPr/>
        </p:nvSpPr>
        <p:spPr bwMode="auto">
          <a:xfrm>
            <a:off x="4140200" y="5000625"/>
            <a:ext cx="3024188" cy="865188"/>
          </a:xfrm>
          <a:prstGeom prst="wedgeRoundRectCallout">
            <a:avLst>
              <a:gd name="adj1" fmla="val -69370"/>
              <a:gd name="adj2" fmla="val -30551"/>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en-US" altLang="zh-CN" sz="2400">
                <a:latin typeface="Times New Roman" pitchFamily="18" charset="0"/>
                <a:ea typeface="宋体" pitchFamily="2" charset="-122"/>
              </a:rPr>
              <a:t>2.9.1  SQL</a:t>
            </a:r>
            <a:r>
              <a:rPr lang="zh-CN" altLang="en-US" sz="2400">
                <a:latin typeface="Times New Roman" pitchFamily="18" charset="0"/>
                <a:ea typeface="宋体" pitchFamily="2" charset="-122"/>
              </a:rPr>
              <a:t>注入攻击</a:t>
            </a:r>
            <a:r>
              <a:rPr lang="zh-CN" altLang="en-US" sz="2400" b="0">
                <a:latin typeface="Times New Roman" pitchFamily="18" charset="0"/>
                <a:ea typeface="宋体" pitchFamily="2" charset="-122"/>
              </a:rPr>
              <a:t> </a:t>
            </a:r>
          </a:p>
          <a:p>
            <a:pPr eaLnBrk="1" hangingPunct="1">
              <a:spcBef>
                <a:spcPct val="0"/>
              </a:spcBef>
              <a:buClrTx/>
              <a:buFontTx/>
              <a:buNone/>
            </a:pPr>
            <a:r>
              <a:rPr lang="en-US" altLang="zh-CN" sz="2400">
                <a:latin typeface="Times New Roman" pitchFamily="18" charset="0"/>
                <a:ea typeface="宋体" pitchFamily="2" charset="-122"/>
              </a:rPr>
              <a:t>2.9.2  XSS</a:t>
            </a:r>
            <a:r>
              <a:rPr lang="zh-CN" altLang="en-US" sz="2400">
                <a:latin typeface="Times New Roman" pitchFamily="18" charset="0"/>
                <a:ea typeface="宋体" pitchFamily="2" charset="-122"/>
              </a:rPr>
              <a:t>攻击</a:t>
            </a:r>
            <a:r>
              <a:rPr lang="zh-CN" altLang="en-US" sz="2400" b="0">
                <a:latin typeface="Times New Roman" pitchFamily="18" charset="0"/>
                <a:ea typeface="宋体"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additive="base">
                                        <p:cTn id="7" dur="500" fill="hold"/>
                                        <p:tgtEl>
                                          <p:spTgt spid="48132"/>
                                        </p:tgtEl>
                                        <p:attrNameLst>
                                          <p:attrName>ppt_x</p:attrName>
                                        </p:attrNameLst>
                                      </p:cBhvr>
                                      <p:tavLst>
                                        <p:tav tm="0">
                                          <p:val>
                                            <p:strVal val="#ppt_x"/>
                                          </p:val>
                                        </p:tav>
                                        <p:tav tm="100000">
                                          <p:val>
                                            <p:strVal val="#ppt_x"/>
                                          </p:val>
                                        </p:tav>
                                      </p:tavLst>
                                    </p:anim>
                                    <p:anim calcmode="lin" valueType="num">
                                      <p:cBhvr additive="base">
                                        <p:cTn id="8" dur="500" fill="hold"/>
                                        <p:tgtEl>
                                          <p:spTgt spid="4813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133"/>
                                        </p:tgtEl>
                                        <p:attrNameLst>
                                          <p:attrName>style.visibility</p:attrName>
                                        </p:attrNameLst>
                                      </p:cBhvr>
                                      <p:to>
                                        <p:strVal val="visible"/>
                                      </p:to>
                                    </p:set>
                                    <p:anim calcmode="lin" valueType="num">
                                      <p:cBhvr additive="base">
                                        <p:cTn id="13" dur="500" fill="hold"/>
                                        <p:tgtEl>
                                          <p:spTgt spid="48133"/>
                                        </p:tgtEl>
                                        <p:attrNameLst>
                                          <p:attrName>ppt_x</p:attrName>
                                        </p:attrNameLst>
                                      </p:cBhvr>
                                      <p:tavLst>
                                        <p:tav tm="0">
                                          <p:val>
                                            <p:strVal val="#ppt_x"/>
                                          </p:val>
                                        </p:tav>
                                        <p:tav tm="100000">
                                          <p:val>
                                            <p:strVal val="#ppt_x"/>
                                          </p:val>
                                        </p:tav>
                                      </p:tavLst>
                                    </p:anim>
                                    <p:anim calcmode="lin" valueType="num">
                                      <p:cBhvr additive="base">
                                        <p:cTn id="14" dur="500" fill="hold"/>
                                        <p:tgtEl>
                                          <p:spTgt spid="48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nimBg="1"/>
      <p:bldP spid="481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33350" y="274638"/>
            <a:ext cx="8686800" cy="1143000"/>
          </a:xfrm>
        </p:spPr>
        <p:txBody>
          <a:bodyPr/>
          <a:lstStyle/>
          <a:p>
            <a:pPr eaLnBrk="1" hangingPunct="1"/>
            <a:r>
              <a:rPr lang="en-US" altLang="zh-CN">
                <a:latin typeface="Times New Roman" pitchFamily="18" charset="0"/>
              </a:rPr>
              <a:t>2.5  </a:t>
            </a:r>
            <a:r>
              <a:rPr lang="zh-CN" altLang="en-US">
                <a:latin typeface="Times New Roman" pitchFamily="18" charset="0"/>
              </a:rPr>
              <a:t>攻击技术（</a:t>
            </a:r>
            <a:r>
              <a:rPr lang="en-US" altLang="zh-CN">
                <a:latin typeface="Times New Roman" pitchFamily="18" charset="0"/>
              </a:rPr>
              <a:t>Attack Technology</a:t>
            </a:r>
            <a:r>
              <a:rPr lang="zh-CN" altLang="en-US">
                <a:latin typeface="Times New Roman" pitchFamily="18" charset="0"/>
              </a:rPr>
              <a:t>）</a:t>
            </a:r>
          </a:p>
        </p:txBody>
      </p:sp>
      <p:sp>
        <p:nvSpPr>
          <p:cNvPr id="21507" name="Rectangle 3"/>
          <p:cNvSpPr>
            <a:spLocks noGrp="1" noChangeArrowheads="1"/>
          </p:cNvSpPr>
          <p:nvPr>
            <p:ph idx="1"/>
          </p:nvPr>
        </p:nvSpPr>
        <p:spPr/>
        <p:txBody>
          <a:bodyPr/>
          <a:lstStyle/>
          <a:p>
            <a:pPr eaLnBrk="1" hangingPunct="1">
              <a:buFontTx/>
              <a:buNone/>
            </a:pPr>
            <a:r>
              <a:rPr lang="en-US" altLang="zh-CN" dirty="0">
                <a:latin typeface="Times New Roman" pitchFamily="18" charset="0"/>
                <a:hlinkClick r:id="rId2" action="ppaction://hlinksldjump"/>
              </a:rPr>
              <a:t>2.5.1  </a:t>
            </a:r>
            <a:r>
              <a:rPr lang="zh-CN" altLang="en-US" dirty="0">
                <a:latin typeface="Times New Roman" pitchFamily="18" charset="0"/>
                <a:hlinkClick r:id="rId2" action="ppaction://hlinksldjump"/>
              </a:rPr>
              <a:t>社会工程（</a:t>
            </a:r>
            <a:r>
              <a:rPr lang="en-US" altLang="zh-CN" dirty="0">
                <a:latin typeface="Times New Roman" pitchFamily="18" charset="0"/>
                <a:hlinkClick r:id="rId2" action="ppaction://hlinksldjump"/>
              </a:rPr>
              <a:t>Social Engineering</a:t>
            </a:r>
            <a:r>
              <a:rPr lang="zh-CN" altLang="en-US" dirty="0">
                <a:latin typeface="Times New Roman" pitchFamily="18" charset="0"/>
                <a:hlinkClick r:id="rId2" action="ppaction://hlinksldjump"/>
              </a:rPr>
              <a:t>） </a:t>
            </a:r>
            <a:endParaRPr lang="zh-CN" altLang="en-US" dirty="0">
              <a:latin typeface="Times New Roman" pitchFamily="18" charset="0"/>
            </a:endParaRPr>
          </a:p>
          <a:p>
            <a:pPr eaLnBrk="1" hangingPunct="1">
              <a:buFontTx/>
              <a:buNone/>
            </a:pPr>
            <a:r>
              <a:rPr lang="en-US" altLang="zh-CN" dirty="0">
                <a:latin typeface="Times New Roman" pitchFamily="18" charset="0"/>
                <a:hlinkClick r:id="rId3" action="ppaction://hlinksldjump"/>
              </a:rPr>
              <a:t>2.5.2  </a:t>
            </a:r>
            <a:r>
              <a:rPr lang="zh-CN" altLang="en-US" dirty="0">
                <a:latin typeface="Times New Roman" pitchFamily="18" charset="0"/>
                <a:hlinkClick r:id="rId3" action="ppaction://hlinksldjump"/>
              </a:rPr>
              <a:t>口令破解（</a:t>
            </a:r>
            <a:r>
              <a:rPr lang="en-US" altLang="zh-CN" dirty="0">
                <a:latin typeface="Times New Roman" pitchFamily="18" charset="0"/>
                <a:hlinkClick r:id="rId3" action="ppaction://hlinksldjump"/>
              </a:rPr>
              <a:t>Password Cracking</a:t>
            </a:r>
            <a:r>
              <a:rPr lang="zh-CN" altLang="en-US" dirty="0">
                <a:latin typeface="Times New Roman" pitchFamily="18" charset="0"/>
                <a:hlinkClick r:id="rId3" action="ppaction://hlinksldjump"/>
              </a:rPr>
              <a:t>） </a:t>
            </a:r>
            <a:endParaRPr lang="zh-CN" altLang="en-US" dirty="0">
              <a:latin typeface="Times New Roman" pitchFamily="18" charset="0"/>
            </a:endParaRPr>
          </a:p>
          <a:p>
            <a:pPr eaLnBrk="1" hangingPunct="1">
              <a:buFontTx/>
              <a:buNone/>
            </a:pPr>
            <a:r>
              <a:rPr lang="en-US" altLang="zh-CN" dirty="0">
                <a:latin typeface="Times New Roman" pitchFamily="18" charset="0"/>
                <a:hlinkClick r:id="rId4" action="ppaction://hlinksldjump"/>
              </a:rPr>
              <a:t>2.5.3  ARP</a:t>
            </a:r>
            <a:r>
              <a:rPr lang="zh-CN" altLang="en-US" dirty="0">
                <a:latin typeface="Times New Roman" pitchFamily="18" charset="0"/>
                <a:hlinkClick r:id="rId4" action="ppaction://hlinksldjump"/>
              </a:rPr>
              <a:t>欺骗（</a:t>
            </a:r>
            <a:r>
              <a:rPr lang="en-US" altLang="zh-CN" dirty="0">
                <a:latin typeface="Times New Roman" pitchFamily="18" charset="0"/>
                <a:hlinkClick r:id="rId4" action="ppaction://hlinksldjump"/>
              </a:rPr>
              <a:t>ARP Spoofing</a:t>
            </a:r>
            <a:r>
              <a:rPr lang="zh-CN" altLang="en-US" dirty="0">
                <a:latin typeface="Times New Roman" pitchFamily="18" charset="0"/>
                <a:hlinkClick r:id="rId4" action="ppaction://hlinksldjump"/>
              </a:rPr>
              <a:t>） </a:t>
            </a:r>
            <a:endParaRPr lang="zh-CN" altLang="en-US" dirty="0">
              <a:latin typeface="Times New Roman" pitchFamily="18" charset="0"/>
            </a:endParaRPr>
          </a:p>
          <a:p>
            <a:pPr eaLnBrk="1" hangingPunct="1">
              <a:buFontTx/>
              <a:buNone/>
            </a:pPr>
            <a:r>
              <a:rPr lang="en-US" altLang="zh-CN" dirty="0">
                <a:latin typeface="Times New Roman" pitchFamily="18" charset="0"/>
                <a:hlinkClick r:id="rId5" action="ppaction://hlinksldjump"/>
              </a:rPr>
              <a:t>2.5.4  DNS</a:t>
            </a:r>
            <a:r>
              <a:rPr lang="zh-CN" altLang="en-US" dirty="0">
                <a:latin typeface="Times New Roman" pitchFamily="18" charset="0"/>
                <a:hlinkClick r:id="rId5" action="ppaction://hlinksldjump"/>
              </a:rPr>
              <a:t>欺骗（</a:t>
            </a:r>
            <a:r>
              <a:rPr lang="en-US" altLang="zh-CN" dirty="0">
                <a:latin typeface="Times New Roman" pitchFamily="18" charset="0"/>
                <a:hlinkClick r:id="rId5" action="ppaction://hlinksldjump"/>
              </a:rPr>
              <a:t>DNS Spoofing</a:t>
            </a:r>
            <a:r>
              <a:rPr lang="zh-CN" altLang="en-US" dirty="0">
                <a:latin typeface="Times New Roman" pitchFamily="18" charset="0"/>
                <a:hlinkClick r:id="rId5" action="ppaction://hlinksldjump"/>
              </a:rPr>
              <a:t>） </a:t>
            </a:r>
            <a:endParaRPr lang="zh-CN" altLang="en-US" dirty="0">
              <a:latin typeface="Times New Roman" pitchFamily="18" charset="0"/>
            </a:endParaRPr>
          </a:p>
          <a:p>
            <a:pPr eaLnBrk="1" hangingPunct="1">
              <a:buFontTx/>
              <a:buNone/>
            </a:pPr>
            <a:r>
              <a:rPr lang="en-US" altLang="zh-CN" dirty="0">
                <a:latin typeface="Times New Roman" pitchFamily="18" charset="0"/>
                <a:hlinkClick r:id="rId6" action="ppaction://hlinksldjump"/>
              </a:rPr>
              <a:t>2.5.5  </a:t>
            </a:r>
            <a:r>
              <a:rPr lang="zh-CN" altLang="en-US" dirty="0">
                <a:latin typeface="Times New Roman" pitchFamily="18" charset="0"/>
                <a:hlinkClick r:id="rId6" action="ppaction://hlinksldjump"/>
              </a:rPr>
              <a:t>会话劫持（</a:t>
            </a:r>
            <a:r>
              <a:rPr lang="en-US" altLang="zh-CN" dirty="0">
                <a:latin typeface="Times New Roman" pitchFamily="18" charset="0"/>
                <a:hlinkClick r:id="rId6" action="ppaction://hlinksldjump"/>
              </a:rPr>
              <a:t>Session Hijacking</a:t>
            </a:r>
            <a:r>
              <a:rPr lang="zh-CN" altLang="en-US" dirty="0">
                <a:latin typeface="Times New Roman" pitchFamily="18" charset="0"/>
                <a:hlinkClick r:id="rId6" action="ppaction://hlinksldjump"/>
              </a:rPr>
              <a:t>） </a:t>
            </a:r>
            <a:endParaRPr lang="zh-CN" altLang="en-US" dirty="0">
              <a:latin typeface="Times New Roman" pitchFamily="18" charset="0"/>
            </a:endParaRPr>
          </a:p>
          <a:p>
            <a:pPr eaLnBrk="1" hangingPunct="1">
              <a:buFontTx/>
              <a:buNone/>
            </a:pPr>
            <a:r>
              <a:rPr lang="en-US" altLang="zh-CN" dirty="0">
                <a:latin typeface="Times New Roman" pitchFamily="18" charset="0"/>
                <a:hlinkClick r:id="rId7" action="ppaction://hlinksldjump"/>
              </a:rPr>
              <a:t>2.5.6  </a:t>
            </a:r>
            <a:r>
              <a:rPr lang="zh-CN" altLang="en-US" dirty="0">
                <a:latin typeface="Times New Roman" pitchFamily="18" charset="0"/>
                <a:hlinkClick r:id="rId7" action="ppaction://hlinksldjump"/>
              </a:rPr>
              <a:t>拒绝服务（</a:t>
            </a:r>
            <a:r>
              <a:rPr lang="en-US" altLang="zh-CN" dirty="0">
                <a:latin typeface="Times New Roman" pitchFamily="18" charset="0"/>
                <a:hlinkClick r:id="rId7" action="ppaction://hlinksldjump"/>
              </a:rPr>
              <a:t>Denial of Service</a:t>
            </a:r>
            <a:r>
              <a:rPr lang="zh-CN" altLang="en-US" dirty="0">
                <a:latin typeface="Times New Roman" pitchFamily="18" charset="0"/>
                <a:hlinkClick r:id="rId7" action="ppaction://hlinksldjump"/>
              </a:rPr>
              <a:t>）攻击</a:t>
            </a:r>
            <a:endParaRPr lang="zh-CN" altLang="en-US" dirty="0">
              <a:latin typeface="Times New Roman" pitchFamily="18" charset="0"/>
            </a:endParaRPr>
          </a:p>
          <a:p>
            <a:pPr eaLnBrk="1" hangingPunct="1">
              <a:buFontTx/>
              <a:buNone/>
            </a:pPr>
            <a:r>
              <a:rPr lang="en-US" altLang="zh-CN" dirty="0">
                <a:latin typeface="Times New Roman" pitchFamily="18" charset="0"/>
                <a:hlinkClick r:id="rId8" action="ppaction://hlinksldjump"/>
              </a:rPr>
              <a:t>2.5.7  </a:t>
            </a:r>
            <a:r>
              <a:rPr lang="zh-CN" altLang="en-US" dirty="0">
                <a:latin typeface="Times New Roman" pitchFamily="18" charset="0"/>
                <a:hlinkClick r:id="rId8" action="ppaction://hlinksldjump"/>
              </a:rPr>
              <a:t>缓冲区溢出（</a:t>
            </a:r>
            <a:r>
              <a:rPr lang="en-US" altLang="zh-CN" dirty="0">
                <a:latin typeface="Times New Roman" pitchFamily="18" charset="0"/>
                <a:hlinkClick r:id="rId8" action="ppaction://hlinksldjump"/>
              </a:rPr>
              <a:t>Buffer Overflow</a:t>
            </a:r>
            <a:r>
              <a:rPr lang="zh-CN" altLang="en-US" dirty="0">
                <a:latin typeface="Times New Roman" pitchFamily="18" charset="0"/>
                <a:hlinkClick r:id="rId8" action="ppaction://hlinksldjump"/>
              </a:rPr>
              <a:t>）攻击</a:t>
            </a:r>
            <a:endParaRPr lang="zh-CN" altLang="en-US" dirty="0">
              <a:latin typeface="Times New Roman" pitchFamily="18" charset="0"/>
            </a:endParaRPr>
          </a:p>
        </p:txBody>
      </p:sp>
      <p:sp>
        <p:nvSpPr>
          <p:cNvPr id="2150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A899A70-626E-431A-98E3-043D99240384}"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2150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B63C716A-B1D8-43EF-A3DA-E1FAA0EC4972}"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20</a:t>
            </a:fld>
            <a:endParaRPr lang="en-US" altLang="zh-CN" sz="1000" b="0">
              <a:solidFill>
                <a:schemeClr val="bg1"/>
              </a:solidFill>
              <a:latin typeface="Verdana" pitchFamily="34" charset="0"/>
              <a:ea typeface="宋体" pitchFamily="2" charset="-122"/>
            </a:endParaRPr>
          </a:p>
        </p:txBody>
      </p:sp>
      <p:sp>
        <p:nvSpPr>
          <p:cNvPr id="21510" name="AutoShape 5">
            <a:hlinkClick r:id="rId9" action="ppaction://hlinksldjump" highlightClick="1"/>
          </p:cNvPr>
          <p:cNvSpPr>
            <a:spLocks noChangeArrowheads="1"/>
          </p:cNvSpPr>
          <p:nvPr/>
        </p:nvSpPr>
        <p:spPr bwMode="auto">
          <a:xfrm>
            <a:off x="8316913" y="44450"/>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71500" y="350838"/>
            <a:ext cx="7505700" cy="563562"/>
          </a:xfrm>
        </p:spPr>
        <p:txBody>
          <a:bodyPr/>
          <a:lstStyle/>
          <a:p>
            <a:pPr eaLnBrk="1" hangingPunct="1"/>
            <a:r>
              <a:rPr lang="en-US" altLang="zh-CN">
                <a:latin typeface="Times New Roman" pitchFamily="18" charset="0"/>
              </a:rPr>
              <a:t>2.5.1  </a:t>
            </a:r>
            <a:r>
              <a:rPr lang="zh-CN" altLang="en-US">
                <a:latin typeface="Times New Roman" pitchFamily="18" charset="0"/>
              </a:rPr>
              <a:t>社会工程（</a:t>
            </a:r>
            <a:r>
              <a:rPr lang="en-US" altLang="zh-CN">
                <a:latin typeface="Times New Roman" pitchFamily="18" charset="0"/>
              </a:rPr>
              <a:t>Social Engineering</a:t>
            </a:r>
            <a:r>
              <a:rPr lang="zh-CN" altLang="en-US">
                <a:latin typeface="Times New Roman" pitchFamily="18" charset="0"/>
              </a:rPr>
              <a:t>）</a:t>
            </a:r>
          </a:p>
        </p:txBody>
      </p:sp>
      <p:sp>
        <p:nvSpPr>
          <p:cNvPr id="22531" name="Rectangle 3"/>
          <p:cNvSpPr>
            <a:spLocks noGrp="1" noChangeArrowheads="1"/>
          </p:cNvSpPr>
          <p:nvPr>
            <p:ph idx="1"/>
          </p:nvPr>
        </p:nvSpPr>
        <p:spPr>
          <a:xfrm>
            <a:off x="304800" y="1219200"/>
            <a:ext cx="8382000" cy="2857872"/>
          </a:xfrm>
        </p:spPr>
        <p:txBody>
          <a:bodyPr/>
          <a:lstStyle/>
          <a:p>
            <a:pPr eaLnBrk="1" hangingPunct="1">
              <a:buFont typeface="Wingdings" panose="05000000000000000000" pitchFamily="2" charset="2"/>
              <a:buChar char="u"/>
            </a:pPr>
            <a:r>
              <a:rPr lang="zh-CN" altLang="en-US" sz="2400" b="0" dirty="0"/>
              <a:t>社会工程的核心：攻击者伪装身份并设法让受害人泄露系统信息。</a:t>
            </a:r>
          </a:p>
          <a:p>
            <a:pPr eaLnBrk="1" hangingPunct="1">
              <a:buFont typeface="Wingdings" panose="05000000000000000000" pitchFamily="2" charset="2"/>
              <a:buChar char="u"/>
            </a:pPr>
            <a:r>
              <a:rPr lang="zh-CN" altLang="en-US" sz="2400" b="0" dirty="0"/>
              <a:t>一种低技术含量破坏网络安全的方法，其实是高级黑客技术的一种，往往使得看似处在严密防护下的网络系统出现致命的突破口。</a:t>
            </a:r>
          </a:p>
          <a:p>
            <a:pPr eaLnBrk="1" hangingPunct="1">
              <a:buFont typeface="Wingdings" panose="05000000000000000000" pitchFamily="2" charset="2"/>
              <a:buChar char="u"/>
            </a:pPr>
            <a:r>
              <a:rPr lang="zh-CN" altLang="en-US" sz="2400" b="0" dirty="0">
                <a:solidFill>
                  <a:srgbClr val="0070C0"/>
                </a:solidFill>
              </a:rPr>
              <a:t>利用说服或欺骗的方式，让安全意识薄弱的职员来提供必要的信息，从而获得对信息系统的访问。 </a:t>
            </a:r>
          </a:p>
        </p:txBody>
      </p:sp>
      <p:sp>
        <p:nvSpPr>
          <p:cNvPr id="2253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D47073FA-8E22-43F8-84C8-485A62F03B15}"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2253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336ED457-1EE3-447E-8288-EEB4163A6CDA}"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21</a:t>
            </a:fld>
            <a:endParaRPr lang="en-US" altLang="zh-CN" sz="1000" b="0">
              <a:solidFill>
                <a:schemeClr val="bg1"/>
              </a:solidFill>
              <a:latin typeface="Verdana" pitchFamily="34" charset="0"/>
              <a:ea typeface="宋体" pitchFamily="2" charset="-122"/>
            </a:endParaRPr>
          </a:p>
        </p:txBody>
      </p:sp>
      <p:sp>
        <p:nvSpPr>
          <p:cNvPr id="22534" name="AutoShape 4">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pic>
        <p:nvPicPr>
          <p:cNvPr id="3" name="图片 2">
            <a:extLst>
              <a:ext uri="{FF2B5EF4-FFF2-40B4-BE49-F238E27FC236}">
                <a16:creationId xmlns:a16="http://schemas.microsoft.com/office/drawing/2014/main" id="{C1B20AED-4EF7-4024-8353-D1F067FFF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4316141"/>
            <a:ext cx="1761155" cy="1937270"/>
          </a:xfrm>
          <a:prstGeom prst="rect">
            <a:avLst/>
          </a:prstGeom>
        </p:spPr>
      </p:pic>
      <p:sp>
        <p:nvSpPr>
          <p:cNvPr id="10" name="内容占位符 2">
            <a:extLst>
              <a:ext uri="{FF2B5EF4-FFF2-40B4-BE49-F238E27FC236}">
                <a16:creationId xmlns:a16="http://schemas.microsoft.com/office/drawing/2014/main" id="{B5FF3A48-6578-4340-942D-E0612D5634B8}"/>
              </a:ext>
            </a:extLst>
          </p:cNvPr>
          <p:cNvSpPr txBox="1">
            <a:spLocks/>
          </p:cNvSpPr>
          <p:nvPr/>
        </p:nvSpPr>
        <p:spPr bwMode="gray">
          <a:xfrm>
            <a:off x="2661320" y="4739844"/>
            <a:ext cx="5040560" cy="117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sz="2000" kern="0" dirty="0">
                <a:solidFill>
                  <a:srgbClr val="7030A0"/>
                </a:solidFill>
              </a:rPr>
              <a:t>反欺骗的艺术</a:t>
            </a:r>
            <a:endParaRPr lang="en-US" altLang="zh-CN" sz="2000" kern="0" dirty="0">
              <a:solidFill>
                <a:srgbClr val="7030A0"/>
              </a:solidFill>
            </a:endParaRPr>
          </a:p>
          <a:p>
            <a:r>
              <a:rPr lang="zh-CN" altLang="en-US" sz="2000" kern="0" dirty="0">
                <a:solidFill>
                  <a:srgbClr val="7030A0"/>
                </a:solidFill>
              </a:rPr>
              <a:t>反入侵的艺术</a:t>
            </a:r>
            <a:endParaRPr lang="en-US" altLang="zh-CN" sz="2000" kern="0" dirty="0">
              <a:solidFill>
                <a:srgbClr val="7030A0"/>
              </a:solidFill>
            </a:endParaRPr>
          </a:p>
          <a:p>
            <a:r>
              <a:rPr lang="zh-CN" altLang="en-US" sz="2000" kern="0" dirty="0">
                <a:solidFill>
                  <a:srgbClr val="7030A0"/>
                </a:solidFill>
              </a:rPr>
              <a:t>线上幽灵：世界头号黑客米特尼克自传</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FA7222-FC36-4FE3-9752-E775690E495E}"/>
              </a:ext>
            </a:extLst>
          </p:cNvPr>
          <p:cNvSpPr>
            <a:spLocks noGrp="1"/>
          </p:cNvSpPr>
          <p:nvPr>
            <p:ph type="title"/>
          </p:nvPr>
        </p:nvSpPr>
        <p:spPr>
          <a:xfrm>
            <a:off x="838200" y="350838"/>
            <a:ext cx="7910264" cy="563562"/>
          </a:xfrm>
        </p:spPr>
        <p:txBody>
          <a:bodyPr/>
          <a:lstStyle/>
          <a:p>
            <a:r>
              <a:rPr lang="zh-CN" altLang="en-US" sz="2800" dirty="0"/>
              <a:t>凯文</a:t>
            </a:r>
            <a:r>
              <a:rPr lang="en-US" altLang="zh-CN" sz="2800" dirty="0"/>
              <a:t>.</a:t>
            </a:r>
            <a:r>
              <a:rPr lang="zh-CN" altLang="en-US" sz="2800" dirty="0"/>
              <a:t>米特尼克给世人写下了以下十条“忠告”</a:t>
            </a:r>
          </a:p>
        </p:txBody>
      </p:sp>
      <p:sp>
        <p:nvSpPr>
          <p:cNvPr id="3" name="内容占位符 2">
            <a:extLst>
              <a:ext uri="{FF2B5EF4-FFF2-40B4-BE49-F238E27FC236}">
                <a16:creationId xmlns:a16="http://schemas.microsoft.com/office/drawing/2014/main" id="{54D5C59A-7D3F-4544-BB26-2F7091DBEC46}"/>
              </a:ext>
            </a:extLst>
          </p:cNvPr>
          <p:cNvSpPr>
            <a:spLocks noGrp="1"/>
          </p:cNvSpPr>
          <p:nvPr>
            <p:ph idx="1"/>
          </p:nvPr>
        </p:nvSpPr>
        <p:spPr>
          <a:xfrm>
            <a:off x="107504" y="1219200"/>
            <a:ext cx="9036496" cy="5105400"/>
          </a:xfrm>
        </p:spPr>
        <p:txBody>
          <a:bodyPr/>
          <a:lstStyle/>
          <a:p>
            <a:r>
              <a:rPr lang="zh-CN" altLang="en-US" sz="1800" dirty="0">
                <a:solidFill>
                  <a:srgbClr val="0070C0"/>
                </a:solidFill>
              </a:rPr>
              <a:t>备份资料</a:t>
            </a:r>
            <a:r>
              <a:rPr lang="en-US" altLang="zh-CN" sz="1800" dirty="0"/>
              <a:t>:</a:t>
            </a:r>
            <a:r>
              <a:rPr lang="zh-CN" altLang="en-US" sz="1800" dirty="0"/>
              <a:t>记住你的系统永远不会是无懈可击的，灾难性的数据损失会发生在你身上</a:t>
            </a:r>
            <a:r>
              <a:rPr lang="en-US" altLang="zh-CN" sz="1800" dirty="0"/>
              <a:t>———</a:t>
            </a:r>
            <a:r>
              <a:rPr lang="zh-CN" altLang="en-US" sz="1800" dirty="0"/>
              <a:t>只需一条虫子或一只木马就已足够。</a:t>
            </a:r>
          </a:p>
          <a:p>
            <a:r>
              <a:rPr lang="zh-CN" altLang="en-US" sz="1800" dirty="0">
                <a:solidFill>
                  <a:srgbClr val="FF0000"/>
                </a:solidFill>
              </a:rPr>
              <a:t>选择很难猜的密码</a:t>
            </a:r>
            <a:r>
              <a:rPr lang="en-US" altLang="zh-CN" sz="1800" dirty="0">
                <a:solidFill>
                  <a:srgbClr val="FF0000"/>
                </a:solidFill>
              </a:rPr>
              <a:t>:</a:t>
            </a:r>
            <a:r>
              <a:rPr lang="zh-CN" altLang="en-US" sz="1800" dirty="0"/>
              <a:t>不要不假思索地填上几个与你有关的数字，在任何情况下，都要及时修改默认密码。</a:t>
            </a:r>
          </a:p>
          <a:p>
            <a:r>
              <a:rPr lang="zh-CN" altLang="en-US" sz="1800" dirty="0"/>
              <a:t>安装防毒软件</a:t>
            </a:r>
            <a:r>
              <a:rPr lang="en-US" altLang="zh-CN" sz="1800" dirty="0"/>
              <a:t>:</a:t>
            </a:r>
            <a:r>
              <a:rPr lang="zh-CN" altLang="en-US" sz="1800" dirty="0"/>
              <a:t>并让它每天更新升级。</a:t>
            </a:r>
          </a:p>
          <a:p>
            <a:r>
              <a:rPr lang="zh-CN" altLang="en-US" sz="1800" dirty="0">
                <a:solidFill>
                  <a:srgbClr val="002060"/>
                </a:solidFill>
              </a:rPr>
              <a:t>及时更新操作系统</a:t>
            </a:r>
            <a:r>
              <a:rPr lang="en-US" altLang="zh-CN" sz="1800" dirty="0"/>
              <a:t>:</a:t>
            </a:r>
            <a:r>
              <a:rPr lang="zh-CN" altLang="en-US" sz="1800" dirty="0"/>
              <a:t>时刻留意软件制造商发布的各种补丁，并及时安装应用</a:t>
            </a:r>
          </a:p>
          <a:p>
            <a:r>
              <a:rPr lang="zh-CN" altLang="en-US" sz="1800" dirty="0"/>
              <a:t>在</a:t>
            </a:r>
            <a:r>
              <a:rPr lang="en-US" altLang="zh-CN" sz="1800" dirty="0"/>
              <a:t>IE</a:t>
            </a:r>
            <a:r>
              <a:rPr lang="zh-CN" altLang="en-US" sz="1800" dirty="0"/>
              <a:t>或其它浏览器中会出现一些黑客鱼饵，对此要保持清醒，拒绝点击，同时将电子邮件客户端的自动脚本功能关闭。</a:t>
            </a:r>
          </a:p>
          <a:p>
            <a:r>
              <a:rPr lang="zh-CN" altLang="en-US" sz="1800" dirty="0"/>
              <a:t>在发送敏感邮件时使用加密软件，也可用加密软件保护你的硬盘上的数据。</a:t>
            </a:r>
          </a:p>
          <a:p>
            <a:r>
              <a:rPr lang="zh-CN" altLang="en-US" sz="1800" dirty="0">
                <a:solidFill>
                  <a:srgbClr val="C00000"/>
                </a:solidFill>
              </a:rPr>
              <a:t>安装一个或几个反间谍程序</a:t>
            </a:r>
            <a:r>
              <a:rPr lang="zh-CN" altLang="en-US" sz="1800" dirty="0"/>
              <a:t>，并且要经常运行检查。</a:t>
            </a:r>
          </a:p>
          <a:p>
            <a:r>
              <a:rPr lang="zh-CN" altLang="en-US" sz="1800" dirty="0"/>
              <a:t>使用个人防火墙并正确设置它，阻止其它计算机、网络和网址与你的计算机建立连接，指定哪些程序可以自动连接到网络。</a:t>
            </a:r>
          </a:p>
          <a:p>
            <a:r>
              <a:rPr lang="zh-CN" altLang="en-US" sz="1800" dirty="0">
                <a:solidFill>
                  <a:srgbClr val="002060"/>
                </a:solidFill>
              </a:rPr>
              <a:t>关闭所有你不使用的系统服务</a:t>
            </a:r>
            <a:r>
              <a:rPr lang="zh-CN" altLang="en-US" sz="1800" dirty="0"/>
              <a:t>，特别是那些可以让别人远程控制你的计算机的服务，如</a:t>
            </a:r>
            <a:r>
              <a:rPr lang="en-US" altLang="zh-CN" sz="1800" dirty="0" err="1"/>
              <a:t>RemoteDesktop</a:t>
            </a:r>
            <a:r>
              <a:rPr lang="zh-CN" altLang="en-US" sz="1800" dirty="0"/>
              <a:t>、</a:t>
            </a:r>
            <a:r>
              <a:rPr lang="en-US" altLang="zh-CN" sz="1800" dirty="0" err="1"/>
              <a:t>RealVNC</a:t>
            </a:r>
            <a:r>
              <a:rPr lang="zh-CN" altLang="en-US" sz="1800" dirty="0"/>
              <a:t>和</a:t>
            </a:r>
            <a:r>
              <a:rPr lang="en-US" altLang="zh-CN" sz="1800" dirty="0"/>
              <a:t>NetBIOS</a:t>
            </a:r>
            <a:r>
              <a:rPr lang="zh-CN" altLang="en-US" sz="1800" dirty="0"/>
              <a:t>等。</a:t>
            </a:r>
          </a:p>
          <a:p>
            <a:r>
              <a:rPr lang="zh-CN" altLang="en-US" sz="1800" dirty="0">
                <a:solidFill>
                  <a:srgbClr val="002060"/>
                </a:solidFill>
              </a:rPr>
              <a:t>保证无线连接的安全。</a:t>
            </a:r>
            <a:r>
              <a:rPr lang="zh-CN" altLang="en-US" sz="1800" dirty="0"/>
              <a:t>在家里，可以使用无线保护接入</a:t>
            </a:r>
            <a:r>
              <a:rPr lang="en-US" altLang="zh-CN" sz="1800" dirty="0"/>
              <a:t>WPA</a:t>
            </a:r>
            <a:r>
              <a:rPr lang="zh-CN" altLang="en-US" sz="1800" dirty="0"/>
              <a:t>和至少</a:t>
            </a:r>
            <a:r>
              <a:rPr lang="en-US" altLang="zh-CN" sz="1800" dirty="0"/>
              <a:t>20</a:t>
            </a:r>
            <a:r>
              <a:rPr lang="zh-CN" altLang="en-US" sz="1800" dirty="0"/>
              <a:t>个字符的密码。正确设置你的笔记本电脑，不要加入任何网络，除非它使用</a:t>
            </a:r>
            <a:r>
              <a:rPr lang="en-US" altLang="zh-CN" sz="1800" dirty="0"/>
              <a:t>WPA</a:t>
            </a:r>
            <a:r>
              <a:rPr lang="zh-CN" altLang="en-US" sz="1800" dirty="0"/>
              <a:t>。</a:t>
            </a:r>
          </a:p>
        </p:txBody>
      </p:sp>
      <p:sp>
        <p:nvSpPr>
          <p:cNvPr id="4" name="日期占位符 3">
            <a:extLst>
              <a:ext uri="{FF2B5EF4-FFF2-40B4-BE49-F238E27FC236}">
                <a16:creationId xmlns:a16="http://schemas.microsoft.com/office/drawing/2014/main" id="{E8FFCB8F-9AA5-4ED1-B6EC-20D95C48DE9D}"/>
              </a:ext>
            </a:extLst>
          </p:cNvPr>
          <p:cNvSpPr>
            <a:spLocks noGrp="1"/>
          </p:cNvSpPr>
          <p:nvPr>
            <p:ph type="dt" sz="half" idx="10"/>
          </p:nvPr>
        </p:nvSpPr>
        <p:spPr/>
        <p:txBody>
          <a:bodyPr/>
          <a:lstStyle/>
          <a:p>
            <a:pPr>
              <a:defRPr/>
            </a:pPr>
            <a:fld id="{C5E28BBE-E9F5-4121-9CDF-66EB1D56F189}" type="datetime1">
              <a:rPr lang="zh-CN" altLang="en-US" smtClean="0"/>
              <a:pPr>
                <a:defRPr/>
              </a:pPr>
              <a:t>2024/3/18</a:t>
            </a:fld>
            <a:endParaRPr lang="en-US" altLang="zh-CN"/>
          </a:p>
        </p:txBody>
      </p:sp>
      <p:sp>
        <p:nvSpPr>
          <p:cNvPr id="5" name="灯片编号占位符 4">
            <a:extLst>
              <a:ext uri="{FF2B5EF4-FFF2-40B4-BE49-F238E27FC236}">
                <a16:creationId xmlns:a16="http://schemas.microsoft.com/office/drawing/2014/main" id="{6363313A-D957-4763-ADC8-707212A4CF36}"/>
              </a:ext>
            </a:extLst>
          </p:cNvPr>
          <p:cNvSpPr>
            <a:spLocks noGrp="1"/>
          </p:cNvSpPr>
          <p:nvPr>
            <p:ph type="sldNum" sz="quarter" idx="11"/>
          </p:nvPr>
        </p:nvSpPr>
        <p:spPr/>
        <p:txBody>
          <a:bodyPr/>
          <a:lstStyle/>
          <a:p>
            <a:pPr>
              <a:defRPr/>
            </a:pPr>
            <a:fld id="{B40D172A-192C-4500-82AE-DEB2D58A4015}" type="slidenum">
              <a:rPr lang="en-US" altLang="zh-CN" smtClean="0"/>
              <a:pPr>
                <a:defRPr/>
              </a:pPr>
              <a:t>22</a:t>
            </a:fld>
            <a:endParaRPr lang="en-US" altLang="zh-CN"/>
          </a:p>
        </p:txBody>
      </p:sp>
    </p:spTree>
    <p:extLst>
      <p:ext uri="{BB962C8B-B14F-4D97-AF65-F5344CB8AC3E}">
        <p14:creationId xmlns:p14="http://schemas.microsoft.com/office/powerpoint/2010/main" val="22232836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71500" y="350838"/>
            <a:ext cx="7505700" cy="563562"/>
          </a:xfrm>
        </p:spPr>
        <p:txBody>
          <a:bodyPr/>
          <a:lstStyle/>
          <a:p>
            <a:pPr eaLnBrk="1" hangingPunct="1"/>
            <a:r>
              <a:rPr lang="en-US" altLang="zh-CN">
                <a:latin typeface="Times New Roman" pitchFamily="18" charset="0"/>
              </a:rPr>
              <a:t>2.5.2  </a:t>
            </a:r>
            <a:r>
              <a:rPr lang="zh-CN" altLang="en-US">
                <a:latin typeface="Times New Roman" pitchFamily="18" charset="0"/>
              </a:rPr>
              <a:t>口令破解（</a:t>
            </a:r>
            <a:r>
              <a:rPr lang="en-US" altLang="zh-CN">
                <a:latin typeface="Times New Roman" pitchFamily="18" charset="0"/>
              </a:rPr>
              <a:t>Password Cracking</a:t>
            </a:r>
            <a:r>
              <a:rPr lang="zh-CN" altLang="en-US">
                <a:latin typeface="Times New Roman" pitchFamily="18" charset="0"/>
              </a:rPr>
              <a:t>）</a:t>
            </a:r>
          </a:p>
        </p:txBody>
      </p:sp>
      <p:sp>
        <p:nvSpPr>
          <p:cNvPr id="23555" name="Rectangle 3"/>
          <p:cNvSpPr>
            <a:spLocks noGrp="1" noChangeArrowheads="1"/>
          </p:cNvSpPr>
          <p:nvPr>
            <p:ph idx="1"/>
          </p:nvPr>
        </p:nvSpPr>
        <p:spPr/>
        <p:txBody>
          <a:bodyPr/>
          <a:lstStyle/>
          <a:p>
            <a:pPr eaLnBrk="1" hangingPunct="1">
              <a:lnSpc>
                <a:spcPct val="90000"/>
              </a:lnSpc>
              <a:buFontTx/>
              <a:buNone/>
            </a:pPr>
            <a:r>
              <a:rPr lang="zh-CN" altLang="zh-CN"/>
              <a:t>①</a:t>
            </a:r>
            <a:r>
              <a:rPr lang="en-US" altLang="zh-CN"/>
              <a:t> </a:t>
            </a:r>
            <a:r>
              <a:rPr lang="zh-CN" altLang="en-US">
                <a:latin typeface="Times New Roman" pitchFamily="18" charset="0"/>
              </a:rPr>
              <a:t>手工尝试（猜测）</a:t>
            </a:r>
          </a:p>
          <a:p>
            <a:pPr eaLnBrk="1" hangingPunct="1">
              <a:lnSpc>
                <a:spcPct val="90000"/>
              </a:lnSpc>
              <a:buFontTx/>
              <a:buNone/>
            </a:pPr>
            <a:r>
              <a:rPr lang="zh-CN" altLang="en-US"/>
              <a:t>② </a:t>
            </a:r>
            <a:r>
              <a:rPr lang="zh-CN" altLang="en-US">
                <a:latin typeface="Times New Roman" pitchFamily="18" charset="0"/>
              </a:rPr>
              <a:t>对口令文件使用破解工具（字典</a:t>
            </a:r>
            <a:r>
              <a:rPr lang="en-US" altLang="zh-CN">
                <a:latin typeface="Times New Roman" pitchFamily="18" charset="0"/>
              </a:rPr>
              <a:t>/</a:t>
            </a:r>
            <a:r>
              <a:rPr lang="zh-CN" altLang="en-US">
                <a:latin typeface="Times New Roman" pitchFamily="18" charset="0"/>
              </a:rPr>
              <a:t>暴力</a:t>
            </a:r>
            <a:r>
              <a:rPr lang="en-US" altLang="zh-CN">
                <a:latin typeface="Times New Roman" pitchFamily="18" charset="0"/>
              </a:rPr>
              <a:t>/</a:t>
            </a:r>
            <a:r>
              <a:rPr lang="zh-CN" altLang="en-US">
                <a:latin typeface="Times New Roman" pitchFamily="18" charset="0"/>
              </a:rPr>
              <a:t>组合攻击）</a:t>
            </a:r>
          </a:p>
          <a:p>
            <a:pPr eaLnBrk="1" hangingPunct="1">
              <a:lnSpc>
                <a:spcPct val="90000"/>
              </a:lnSpc>
              <a:buFontTx/>
              <a:buNone/>
            </a:pPr>
            <a:r>
              <a:rPr lang="zh-CN" altLang="en-US"/>
              <a:t>③ </a:t>
            </a:r>
            <a:r>
              <a:rPr lang="zh-CN" altLang="en-US">
                <a:latin typeface="Times New Roman" pitchFamily="18" charset="0"/>
              </a:rPr>
              <a:t>使用嗅探技术获得口令</a:t>
            </a:r>
          </a:p>
          <a:p>
            <a:pPr eaLnBrk="1" hangingPunct="1">
              <a:lnSpc>
                <a:spcPct val="90000"/>
              </a:lnSpc>
              <a:buFontTx/>
              <a:buNone/>
            </a:pPr>
            <a:endParaRPr lang="zh-CN" altLang="en-US">
              <a:latin typeface="Times New Roman" pitchFamily="18" charset="0"/>
            </a:endParaRPr>
          </a:p>
          <a:p>
            <a:pPr eaLnBrk="1" hangingPunct="1">
              <a:lnSpc>
                <a:spcPct val="90000"/>
              </a:lnSpc>
              <a:buFontTx/>
              <a:buNone/>
            </a:pPr>
            <a:r>
              <a:rPr lang="zh-CN" altLang="en-US"/>
              <a:t>④ </a:t>
            </a:r>
            <a:r>
              <a:rPr lang="zh-CN" altLang="en-US">
                <a:latin typeface="Times New Roman" pitchFamily="18" charset="0"/>
              </a:rPr>
              <a:t>使用社会工程方法获得口令</a:t>
            </a:r>
          </a:p>
          <a:p>
            <a:pPr eaLnBrk="1" hangingPunct="1">
              <a:lnSpc>
                <a:spcPct val="90000"/>
              </a:lnSpc>
              <a:buFontTx/>
              <a:buNone/>
            </a:pPr>
            <a:r>
              <a:rPr lang="zh-CN" altLang="en-US"/>
              <a:t>⑤ 恶意网页和恶意电子邮件</a:t>
            </a:r>
            <a:endParaRPr lang="zh-CN" altLang="en-US">
              <a:latin typeface="Times New Roman" pitchFamily="18" charset="0"/>
            </a:endParaRPr>
          </a:p>
          <a:p>
            <a:pPr eaLnBrk="1" hangingPunct="1">
              <a:lnSpc>
                <a:spcPct val="90000"/>
              </a:lnSpc>
              <a:buFontTx/>
              <a:buNone/>
            </a:pPr>
            <a:r>
              <a:rPr lang="zh-CN" altLang="zh-CN"/>
              <a:t>⑥</a:t>
            </a:r>
            <a:r>
              <a:rPr lang="zh-CN" altLang="en-US"/>
              <a:t> </a:t>
            </a:r>
            <a:r>
              <a:rPr lang="zh-CN" altLang="en-US">
                <a:latin typeface="Times New Roman" pitchFamily="18" charset="0"/>
              </a:rPr>
              <a:t>通过键盘记录器获得口令</a:t>
            </a:r>
            <a:endParaRPr lang="zh-CN" altLang="en-US"/>
          </a:p>
          <a:p>
            <a:pPr eaLnBrk="1" hangingPunct="1">
              <a:lnSpc>
                <a:spcPct val="90000"/>
              </a:lnSpc>
              <a:buFontTx/>
              <a:buNone/>
            </a:pPr>
            <a:endParaRPr lang="zh-CN" altLang="en-US">
              <a:latin typeface="Times New Roman" pitchFamily="18" charset="0"/>
            </a:endParaRPr>
          </a:p>
          <a:p>
            <a:pPr eaLnBrk="1" hangingPunct="1">
              <a:lnSpc>
                <a:spcPct val="90000"/>
              </a:lnSpc>
              <a:buFontTx/>
              <a:buNone/>
            </a:pPr>
            <a:r>
              <a:rPr lang="zh-CN" altLang="en-US"/>
              <a:t>⑦ </a:t>
            </a:r>
            <a:r>
              <a:rPr lang="zh-CN" altLang="en-US">
                <a:latin typeface="Times New Roman" pitchFamily="18" charset="0"/>
              </a:rPr>
              <a:t>账号口令锁定机制         拒绝服务攻击</a:t>
            </a:r>
          </a:p>
        </p:txBody>
      </p:sp>
      <p:sp>
        <p:nvSpPr>
          <p:cNvPr id="2355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781308D-13EE-4E57-9991-B4B180963D48}"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2355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94BCDA6-5F88-4B28-927D-B253110308EB}"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23</a:t>
            </a:fld>
            <a:endParaRPr lang="en-US" altLang="zh-CN" sz="1000" b="0">
              <a:solidFill>
                <a:schemeClr val="bg1"/>
              </a:solidFill>
              <a:latin typeface="Verdana" pitchFamily="34" charset="0"/>
              <a:ea typeface="宋体" pitchFamily="2" charset="-122"/>
            </a:endParaRPr>
          </a:p>
        </p:txBody>
      </p:sp>
      <p:sp>
        <p:nvSpPr>
          <p:cNvPr id="23558" name="AutoShape 4"/>
          <p:cNvSpPr>
            <a:spLocks noChangeArrowheads="1"/>
          </p:cNvSpPr>
          <p:nvPr/>
        </p:nvSpPr>
        <p:spPr bwMode="auto">
          <a:xfrm>
            <a:off x="3929063" y="5072063"/>
            <a:ext cx="576262" cy="287337"/>
          </a:xfrm>
          <a:prstGeom prst="rightArrow">
            <a:avLst>
              <a:gd name="adj1" fmla="val 50000"/>
              <a:gd name="adj2" fmla="val 50138"/>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23559" name="AutoShape 5">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dirty="0">
                <a:latin typeface="Times New Roman" pitchFamily="18" charset="0"/>
              </a:rPr>
              <a:t>2.5.3  ARP</a:t>
            </a:r>
            <a:r>
              <a:rPr lang="zh-CN" altLang="en-US" dirty="0">
                <a:latin typeface="Times New Roman" pitchFamily="18" charset="0"/>
              </a:rPr>
              <a:t>欺骗（</a:t>
            </a:r>
            <a:r>
              <a:rPr lang="en-US" altLang="zh-CN" dirty="0">
                <a:latin typeface="Times New Roman" pitchFamily="18" charset="0"/>
              </a:rPr>
              <a:t>ARP Spoofing</a:t>
            </a:r>
            <a:r>
              <a:rPr lang="zh-CN" altLang="en-US" dirty="0">
                <a:latin typeface="Times New Roman" pitchFamily="18" charset="0"/>
              </a:rPr>
              <a:t>）</a:t>
            </a:r>
            <a:r>
              <a:rPr lang="zh-CN" altLang="en-US" dirty="0"/>
              <a:t> </a:t>
            </a:r>
          </a:p>
        </p:txBody>
      </p:sp>
      <p:sp>
        <p:nvSpPr>
          <p:cNvPr id="33795" name="Rectangle 3"/>
          <p:cNvSpPr>
            <a:spLocks noGrp="1" noChangeArrowheads="1"/>
          </p:cNvSpPr>
          <p:nvPr>
            <p:ph idx="1"/>
          </p:nvPr>
        </p:nvSpPr>
        <p:spPr/>
        <p:txBody>
          <a:bodyPr/>
          <a:lstStyle/>
          <a:p>
            <a:pPr eaLnBrk="1" hangingPunct="1">
              <a:buFontTx/>
              <a:buNone/>
            </a:pPr>
            <a:r>
              <a:rPr lang="en-US" altLang="zh-CN">
                <a:latin typeface="Times New Roman" pitchFamily="18" charset="0"/>
              </a:rPr>
              <a:t>ARP</a:t>
            </a:r>
            <a:r>
              <a:rPr lang="zh-CN" altLang="en-US">
                <a:latin typeface="Times New Roman" pitchFamily="18" charset="0"/>
              </a:rPr>
              <a:t>协议的缺陷：一台主机即使收到的</a:t>
            </a:r>
            <a:r>
              <a:rPr lang="en-US" altLang="zh-CN">
                <a:latin typeface="Times New Roman" pitchFamily="18" charset="0"/>
              </a:rPr>
              <a:t>ARP</a:t>
            </a:r>
            <a:r>
              <a:rPr lang="zh-CN" altLang="en-US">
                <a:latin typeface="Times New Roman" pitchFamily="18" charset="0"/>
              </a:rPr>
              <a:t>应答包并非请求得到的，也会将其插入</a:t>
            </a:r>
            <a:r>
              <a:rPr lang="en-US" altLang="zh-CN">
                <a:latin typeface="Times New Roman" pitchFamily="18" charset="0"/>
              </a:rPr>
              <a:t>ARP</a:t>
            </a:r>
            <a:r>
              <a:rPr lang="zh-CN" altLang="en-US">
                <a:latin typeface="Times New Roman" pitchFamily="18" charset="0"/>
              </a:rPr>
              <a:t>缓存表中。</a:t>
            </a:r>
          </a:p>
          <a:p>
            <a:pPr eaLnBrk="1" hangingPunct="1">
              <a:buFontTx/>
              <a:buNone/>
            </a:pPr>
            <a:endParaRPr lang="zh-CN" altLang="en-US">
              <a:latin typeface="Times New Roman" pitchFamily="18" charset="0"/>
            </a:endParaRPr>
          </a:p>
          <a:p>
            <a:pPr eaLnBrk="1" hangingPunct="1">
              <a:buFontTx/>
              <a:buNone/>
            </a:pPr>
            <a:r>
              <a:rPr lang="zh-CN" altLang="en-US"/>
              <a:t>① </a:t>
            </a:r>
            <a:r>
              <a:rPr lang="zh-CN" altLang="en-US">
                <a:latin typeface="Times New Roman" pitchFamily="18" charset="0"/>
              </a:rPr>
              <a:t>黑客想嗅探同一局域网两台主机的通信，就分别给它们发送</a:t>
            </a:r>
            <a:r>
              <a:rPr lang="en-US" altLang="zh-CN">
                <a:latin typeface="Times New Roman" pitchFamily="18" charset="0"/>
              </a:rPr>
              <a:t>ARP</a:t>
            </a:r>
            <a:r>
              <a:rPr lang="zh-CN" altLang="en-US">
                <a:latin typeface="Times New Roman" pitchFamily="18" charset="0"/>
              </a:rPr>
              <a:t>应答包，让它们误认为对方的</a:t>
            </a:r>
            <a:r>
              <a:rPr lang="en-US" altLang="zh-CN">
                <a:latin typeface="Times New Roman" pitchFamily="18" charset="0"/>
              </a:rPr>
              <a:t>MAC</a:t>
            </a:r>
            <a:r>
              <a:rPr lang="zh-CN" altLang="en-US">
                <a:latin typeface="Times New Roman" pitchFamily="18" charset="0"/>
              </a:rPr>
              <a:t>地址就是黑客的</a:t>
            </a:r>
            <a:r>
              <a:rPr lang="en-US" altLang="zh-CN">
                <a:latin typeface="Times New Roman" pitchFamily="18" charset="0"/>
              </a:rPr>
              <a:t>MAC</a:t>
            </a:r>
            <a:r>
              <a:rPr lang="zh-CN" altLang="en-US">
                <a:latin typeface="Times New Roman" pitchFamily="18" charset="0"/>
              </a:rPr>
              <a:t>地址。</a:t>
            </a:r>
          </a:p>
          <a:p>
            <a:pPr eaLnBrk="1" hangingPunct="1">
              <a:buFontTx/>
              <a:buNone/>
            </a:pPr>
            <a:endParaRPr lang="zh-CN" altLang="en-US">
              <a:latin typeface="Times New Roman" pitchFamily="18" charset="0"/>
            </a:endParaRPr>
          </a:p>
          <a:p>
            <a:pPr eaLnBrk="1" hangingPunct="1">
              <a:buFontTx/>
              <a:buNone/>
            </a:pPr>
            <a:r>
              <a:rPr lang="zh-CN" altLang="en-US"/>
              <a:t>② </a:t>
            </a:r>
            <a:r>
              <a:rPr lang="zh-CN" altLang="en-US">
                <a:latin typeface="Times New Roman" pitchFamily="18" charset="0"/>
              </a:rPr>
              <a:t>两台主机之间的数据包都会通过黑客，双方看似“直接”的通信，实际上都是通过黑客中转的。 </a:t>
            </a:r>
          </a:p>
        </p:txBody>
      </p:sp>
      <p:sp>
        <p:nvSpPr>
          <p:cNvPr id="3379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DD6568E-D53C-4EFE-A5CA-B5AFE2C0B889}"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3379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9EF7FEB1-BF07-46B6-8894-B5433F65014B}"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24</a:t>
            </a:fld>
            <a:endParaRPr lang="en-US" altLang="zh-CN" sz="1000" b="0">
              <a:solidFill>
                <a:schemeClr val="bg1"/>
              </a:solidFill>
              <a:latin typeface="Verdana" pitchFamily="34" charset="0"/>
              <a:ea typeface="宋体" pitchFamily="2" charset="-122"/>
            </a:endParaRPr>
          </a:p>
        </p:txBody>
      </p:sp>
      <p:sp>
        <p:nvSpPr>
          <p:cNvPr id="33798" name="AutoShape 4">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dirty="0">
                <a:latin typeface="Times New Roman" pitchFamily="18" charset="0"/>
              </a:rPr>
              <a:t>2.5.4  DNS</a:t>
            </a:r>
            <a:r>
              <a:rPr lang="zh-CN" altLang="en-US" dirty="0">
                <a:latin typeface="Times New Roman" pitchFamily="18" charset="0"/>
              </a:rPr>
              <a:t>欺骗（</a:t>
            </a:r>
            <a:r>
              <a:rPr lang="en-US" altLang="zh-CN" dirty="0">
                <a:latin typeface="Times New Roman" pitchFamily="18" charset="0"/>
              </a:rPr>
              <a:t>DNS Spoofing</a:t>
            </a:r>
            <a:r>
              <a:rPr lang="zh-CN" altLang="en-US" dirty="0">
                <a:latin typeface="Times New Roman" pitchFamily="18" charset="0"/>
              </a:rPr>
              <a:t>）</a:t>
            </a:r>
            <a:r>
              <a:rPr lang="zh-CN" altLang="en-US" dirty="0"/>
              <a:t> </a:t>
            </a:r>
          </a:p>
        </p:txBody>
      </p:sp>
      <p:sp>
        <p:nvSpPr>
          <p:cNvPr id="34819" name="Rectangle 3"/>
          <p:cNvSpPr>
            <a:spLocks noGrp="1" noChangeArrowheads="1"/>
          </p:cNvSpPr>
          <p:nvPr>
            <p:ph idx="1"/>
          </p:nvPr>
        </p:nvSpPr>
        <p:spPr>
          <a:xfrm>
            <a:off x="304800" y="1340768"/>
            <a:ext cx="8382000" cy="3505944"/>
          </a:xfrm>
        </p:spPr>
        <p:txBody>
          <a:bodyPr/>
          <a:lstStyle/>
          <a:p>
            <a:pPr eaLnBrk="1" hangingPunct="1">
              <a:buFontTx/>
              <a:buNone/>
            </a:pPr>
            <a:r>
              <a:rPr lang="en-US" altLang="zh-CN" dirty="0">
                <a:latin typeface="Times New Roman" pitchFamily="18" charset="0"/>
              </a:rPr>
              <a:t>DNS</a:t>
            </a:r>
            <a:r>
              <a:rPr lang="zh-CN" altLang="en-US" dirty="0">
                <a:latin typeface="Times New Roman" pitchFamily="18" charset="0"/>
              </a:rPr>
              <a:t>协议的缺陷：</a:t>
            </a:r>
            <a:r>
              <a:rPr lang="en-US" altLang="zh-CN" dirty="0">
                <a:latin typeface="Times New Roman" pitchFamily="18" charset="0"/>
              </a:rPr>
              <a:t>DNS</a:t>
            </a:r>
            <a:r>
              <a:rPr lang="zh-CN" altLang="en-US" dirty="0">
                <a:latin typeface="Times New Roman" pitchFamily="18" charset="0"/>
              </a:rPr>
              <a:t>服务器向另一个</a:t>
            </a:r>
            <a:r>
              <a:rPr lang="en-US" altLang="zh-CN" dirty="0">
                <a:latin typeface="Times New Roman" pitchFamily="18" charset="0"/>
              </a:rPr>
              <a:t>DNS</a:t>
            </a:r>
            <a:r>
              <a:rPr lang="zh-CN" altLang="en-US" dirty="0">
                <a:latin typeface="Times New Roman" pitchFamily="18" charset="0"/>
              </a:rPr>
              <a:t>服务器发送解析请求时并不认证被请求方，黑客可以冒充被请求方返回一个被篡改的</a:t>
            </a:r>
            <a:r>
              <a:rPr lang="en-US" altLang="zh-CN" dirty="0">
                <a:latin typeface="Times New Roman" pitchFamily="18" charset="0"/>
              </a:rPr>
              <a:t>IP</a:t>
            </a:r>
            <a:r>
              <a:rPr lang="zh-CN" altLang="en-US" dirty="0">
                <a:latin typeface="Times New Roman" pitchFamily="18" charset="0"/>
              </a:rPr>
              <a:t>地址。</a:t>
            </a:r>
          </a:p>
          <a:p>
            <a:pPr eaLnBrk="1" hangingPunct="1">
              <a:buFontTx/>
              <a:buNone/>
            </a:pPr>
            <a:endParaRPr lang="zh-CN" altLang="en-US" dirty="0">
              <a:latin typeface="Times New Roman" pitchFamily="18" charset="0"/>
            </a:endParaRPr>
          </a:p>
          <a:p>
            <a:pPr eaLnBrk="1" hangingPunct="1">
              <a:buFontTx/>
              <a:buNone/>
            </a:pPr>
            <a:r>
              <a:rPr lang="en-US" altLang="zh-CN" dirty="0">
                <a:latin typeface="Times New Roman" pitchFamily="18" charset="0"/>
              </a:rPr>
              <a:t>DNS</a:t>
            </a:r>
            <a:r>
              <a:rPr lang="zh-CN" altLang="en-US" dirty="0">
                <a:latin typeface="Times New Roman" pitchFamily="18" charset="0"/>
              </a:rPr>
              <a:t>服务器会缓存被黑客篡改的</a:t>
            </a:r>
            <a:r>
              <a:rPr lang="en-US" altLang="zh-CN" dirty="0">
                <a:latin typeface="Times New Roman" pitchFamily="18" charset="0"/>
              </a:rPr>
              <a:t>IP</a:t>
            </a:r>
            <a:r>
              <a:rPr lang="zh-CN" altLang="en-US" dirty="0">
                <a:latin typeface="Times New Roman" pitchFamily="18" charset="0"/>
              </a:rPr>
              <a:t>地址，以后对该服务器的同一域名的解析请求，在该条目被缓存的生存期内，得到的结果都将被篡改。</a:t>
            </a:r>
          </a:p>
        </p:txBody>
      </p:sp>
      <p:sp>
        <p:nvSpPr>
          <p:cNvPr id="3482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9297DFDA-1AA1-419C-8E19-E25CC866A2A2}"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3482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F0A169C5-CA03-430A-8F8D-30A99B12C0C6}"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25</a:t>
            </a:fld>
            <a:endParaRPr lang="en-US" altLang="zh-CN" sz="1000" b="0">
              <a:solidFill>
                <a:schemeClr val="bg1"/>
              </a:solidFill>
              <a:latin typeface="Verdana" pitchFamily="34" charset="0"/>
              <a:ea typeface="宋体" pitchFamily="2" charset="-122"/>
            </a:endParaRPr>
          </a:p>
        </p:txBody>
      </p:sp>
      <p:sp>
        <p:nvSpPr>
          <p:cNvPr id="34822" name="AutoShape 4">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dirty="0">
                <a:latin typeface="Times New Roman" pitchFamily="18" charset="0"/>
              </a:rPr>
              <a:t>2.5.5  </a:t>
            </a:r>
            <a:r>
              <a:rPr lang="zh-CN" altLang="en-US" dirty="0">
                <a:latin typeface="Times New Roman" pitchFamily="18" charset="0"/>
              </a:rPr>
              <a:t>会话劫持（</a:t>
            </a:r>
            <a:r>
              <a:rPr lang="en-US" altLang="zh-CN" dirty="0">
                <a:latin typeface="Times New Roman" pitchFamily="18" charset="0"/>
              </a:rPr>
              <a:t>Session Hijacking</a:t>
            </a:r>
            <a:r>
              <a:rPr lang="zh-CN" altLang="en-US" dirty="0">
                <a:latin typeface="Times New Roman" pitchFamily="18" charset="0"/>
              </a:rPr>
              <a:t>）</a:t>
            </a:r>
            <a:r>
              <a:rPr lang="zh-CN" altLang="en-US" dirty="0"/>
              <a:t> </a:t>
            </a:r>
          </a:p>
        </p:txBody>
      </p:sp>
      <p:sp>
        <p:nvSpPr>
          <p:cNvPr id="35843" name="Rectangle 3"/>
          <p:cNvSpPr>
            <a:spLocks noGrp="1" noChangeArrowheads="1"/>
          </p:cNvSpPr>
          <p:nvPr>
            <p:ph idx="1"/>
          </p:nvPr>
        </p:nvSpPr>
        <p:spPr>
          <a:xfrm>
            <a:off x="304800" y="1219200"/>
            <a:ext cx="8382000" cy="3505944"/>
          </a:xfrm>
        </p:spPr>
        <p:txBody>
          <a:bodyPr/>
          <a:lstStyle/>
          <a:p>
            <a:pPr eaLnBrk="1" hangingPunct="1">
              <a:buFontTx/>
              <a:buNone/>
            </a:pPr>
            <a:r>
              <a:rPr lang="zh-CN" altLang="en-US" sz="2400" dirty="0">
                <a:latin typeface="Times New Roman" pitchFamily="18" charset="0"/>
              </a:rPr>
              <a:t>会话劫持：结合嗅探和欺骗技术，在正常的通信过程中，黑客作为第三方参与其中：</a:t>
            </a:r>
          </a:p>
          <a:p>
            <a:pPr eaLnBrk="1" hangingPunct="1">
              <a:buFontTx/>
              <a:buNone/>
            </a:pPr>
            <a:r>
              <a:rPr lang="zh-CN" altLang="en-US" sz="2400" dirty="0"/>
              <a:t>① </a:t>
            </a:r>
            <a:r>
              <a:rPr lang="zh-CN" altLang="en-US" sz="2400" dirty="0">
                <a:latin typeface="Times New Roman" pitchFamily="18" charset="0"/>
              </a:rPr>
              <a:t>要么在数据流里注射额外的信息；</a:t>
            </a:r>
          </a:p>
          <a:p>
            <a:pPr eaLnBrk="1" hangingPunct="1">
              <a:buFontTx/>
              <a:buNone/>
            </a:pPr>
            <a:r>
              <a:rPr lang="zh-CN" altLang="en-US" sz="2400" dirty="0"/>
              <a:t>② </a:t>
            </a:r>
            <a:r>
              <a:rPr lang="zh-CN" altLang="en-US" sz="2400" dirty="0">
                <a:latin typeface="Times New Roman" pitchFamily="18" charset="0"/>
              </a:rPr>
              <a:t>或将双方的通信模式暗中改变，即从直接联系变成交由黑客中转。 </a:t>
            </a:r>
          </a:p>
          <a:p>
            <a:pPr eaLnBrk="1" hangingPunct="1">
              <a:buFontTx/>
              <a:buNone/>
            </a:pPr>
            <a:r>
              <a:rPr lang="en-US" altLang="zh-CN" sz="2400" dirty="0">
                <a:latin typeface="Times New Roman" pitchFamily="18" charset="0"/>
              </a:rPr>
              <a:t>1</a:t>
            </a:r>
            <a:r>
              <a:rPr lang="zh-CN" altLang="en-US" sz="2400" dirty="0">
                <a:latin typeface="Times New Roman" pitchFamily="18" charset="0"/>
              </a:rPr>
              <a:t>）中间人（</a:t>
            </a:r>
            <a:r>
              <a:rPr lang="en-US" altLang="zh-CN" sz="2400" dirty="0">
                <a:latin typeface="Times New Roman" pitchFamily="18" charset="0"/>
              </a:rPr>
              <a:t>Man In The Middle</a:t>
            </a:r>
            <a:r>
              <a:rPr lang="zh-CN" altLang="en-US" sz="2400" dirty="0">
                <a:latin typeface="Times New Roman" pitchFamily="18" charset="0"/>
              </a:rPr>
              <a:t>，</a:t>
            </a:r>
            <a:r>
              <a:rPr lang="en-US" altLang="zh-CN" sz="2400" dirty="0">
                <a:latin typeface="Times New Roman" pitchFamily="18" charset="0"/>
              </a:rPr>
              <a:t>MITM</a:t>
            </a:r>
            <a:r>
              <a:rPr lang="zh-CN" altLang="en-US" sz="2400" dirty="0">
                <a:latin typeface="Times New Roman" pitchFamily="18" charset="0"/>
              </a:rPr>
              <a:t>）攻击</a:t>
            </a:r>
          </a:p>
          <a:p>
            <a:pPr eaLnBrk="1" hangingPunct="1">
              <a:buFontTx/>
              <a:buNone/>
            </a:pPr>
            <a:r>
              <a:rPr lang="zh-CN" altLang="en-US" sz="2400" dirty="0">
                <a:latin typeface="Times New Roman" pitchFamily="18" charset="0"/>
              </a:rPr>
              <a:t>    基于</a:t>
            </a:r>
            <a:r>
              <a:rPr lang="en-US" altLang="zh-CN" sz="2400" dirty="0">
                <a:latin typeface="Times New Roman" pitchFamily="18" charset="0"/>
              </a:rPr>
              <a:t>ARP/DNS</a:t>
            </a:r>
            <a:r>
              <a:rPr lang="zh-CN" altLang="en-US" sz="2400" dirty="0">
                <a:latin typeface="Times New Roman" pitchFamily="18" charset="0"/>
              </a:rPr>
              <a:t>欺骗</a:t>
            </a:r>
            <a:r>
              <a:rPr lang="zh-CN" altLang="en-US" sz="2400" dirty="0"/>
              <a:t>，后者可在广域网内进行</a:t>
            </a:r>
          </a:p>
          <a:p>
            <a:pPr eaLnBrk="1" hangingPunct="1">
              <a:buFontTx/>
              <a:buNone/>
            </a:pPr>
            <a:r>
              <a:rPr lang="zh-CN" altLang="en-US" sz="2400" dirty="0">
                <a:latin typeface="Times New Roman" pitchFamily="18" charset="0"/>
              </a:rPr>
              <a:t>    还能利用配置不当的加密协议，如</a:t>
            </a:r>
            <a:r>
              <a:rPr lang="en-US" altLang="zh-CN" sz="2400" dirty="0">
                <a:latin typeface="Times New Roman" pitchFamily="18" charset="0"/>
              </a:rPr>
              <a:t>SSH1/SSL</a:t>
            </a:r>
            <a:r>
              <a:rPr lang="zh-CN" altLang="en-US" sz="2400" dirty="0">
                <a:latin typeface="Times New Roman" pitchFamily="18" charset="0"/>
              </a:rPr>
              <a:t>协议</a:t>
            </a:r>
          </a:p>
        </p:txBody>
      </p:sp>
      <p:sp>
        <p:nvSpPr>
          <p:cNvPr id="3584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FE7751DC-A775-4F34-A222-F1A675996392}"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3584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520D8CD-F510-48E2-B326-13C6DB620285}"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26</a:t>
            </a:fld>
            <a:endParaRPr lang="en-US" altLang="zh-CN" sz="1000" b="0">
              <a:solidFill>
                <a:schemeClr val="bg1"/>
              </a:solidFill>
              <a:latin typeface="Verdana" pitchFamily="34" charset="0"/>
              <a:ea typeface="宋体" pitchFamily="2" charset="-122"/>
            </a:endParaRPr>
          </a:p>
        </p:txBody>
      </p:sp>
      <p:sp>
        <p:nvSpPr>
          <p:cNvPr id="35846" name="AutoShape 4">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latin typeface="Times New Roman" pitchFamily="18" charset="0"/>
              </a:rPr>
              <a:t>2</a:t>
            </a:r>
            <a:r>
              <a:rPr lang="zh-CN" altLang="en-US">
                <a:latin typeface="Times New Roman" pitchFamily="18" charset="0"/>
              </a:rPr>
              <a:t>）会话注射（</a:t>
            </a:r>
            <a:r>
              <a:rPr lang="en-US" altLang="zh-CN">
                <a:latin typeface="Times New Roman" pitchFamily="18" charset="0"/>
              </a:rPr>
              <a:t>Session Injection</a:t>
            </a:r>
            <a:r>
              <a:rPr lang="zh-CN" altLang="en-US">
                <a:latin typeface="Times New Roman" pitchFamily="18" charset="0"/>
              </a:rPr>
              <a:t>）</a:t>
            </a:r>
            <a:r>
              <a:rPr lang="zh-CN" altLang="en-US"/>
              <a:t> </a:t>
            </a:r>
          </a:p>
        </p:txBody>
      </p:sp>
      <p:sp>
        <p:nvSpPr>
          <p:cNvPr id="36867" name="Rectangle 3"/>
          <p:cNvSpPr>
            <a:spLocks noGrp="1" noChangeArrowheads="1"/>
          </p:cNvSpPr>
          <p:nvPr>
            <p:ph idx="1"/>
          </p:nvPr>
        </p:nvSpPr>
        <p:spPr/>
        <p:txBody>
          <a:bodyPr/>
          <a:lstStyle/>
          <a:p>
            <a:pPr eaLnBrk="1" hangingPunct="1">
              <a:buFontTx/>
              <a:buNone/>
            </a:pPr>
            <a:r>
              <a:rPr lang="zh-CN" altLang="en-US"/>
              <a:t>是会话劫持不同于（强于）其他攻击的特点所在：</a:t>
            </a:r>
          </a:p>
          <a:p>
            <a:pPr eaLnBrk="1" hangingPunct="1">
              <a:buFontTx/>
              <a:buNone/>
            </a:pPr>
            <a:r>
              <a:rPr lang="zh-CN" altLang="en-US"/>
              <a:t>① 合法用户先完成身份认证；</a:t>
            </a:r>
          </a:p>
          <a:p>
            <a:pPr eaLnBrk="1" hangingPunct="1">
              <a:buFontTx/>
              <a:buNone/>
            </a:pPr>
            <a:r>
              <a:rPr lang="zh-CN" altLang="en-US">
                <a:latin typeface="Times New Roman" pitchFamily="18" charset="0"/>
              </a:rPr>
              <a:t>② 劫持者再冒充合法用户，以正确的</a:t>
            </a:r>
            <a:r>
              <a:rPr lang="en-US" altLang="zh-CN">
                <a:latin typeface="Times New Roman" pitchFamily="18" charset="0"/>
              </a:rPr>
              <a:t>ISN</a:t>
            </a:r>
            <a:r>
              <a:rPr lang="zh-CN" altLang="en-US">
                <a:latin typeface="Times New Roman" pitchFamily="18" charset="0"/>
              </a:rPr>
              <a:t>向服务器发送数据（</a:t>
            </a:r>
            <a:r>
              <a:rPr lang="en-US" altLang="zh-CN">
                <a:latin typeface="Times New Roman" pitchFamily="18" charset="0"/>
              </a:rPr>
              <a:t>cat/etc/password</a:t>
            </a:r>
            <a:r>
              <a:rPr lang="zh-CN" altLang="en-US">
                <a:latin typeface="Times New Roman" pitchFamily="18" charset="0"/>
              </a:rPr>
              <a:t>）：</a:t>
            </a:r>
          </a:p>
          <a:p>
            <a:pPr eaLnBrk="1" hangingPunct="1">
              <a:buFontTx/>
              <a:buNone/>
            </a:pPr>
            <a:r>
              <a:rPr lang="zh-CN" altLang="en-US"/>
              <a:t>   </a:t>
            </a:r>
            <a:r>
              <a:rPr lang="en-US" altLang="zh-CN"/>
              <a:t>Ⅰ</a:t>
            </a:r>
            <a:r>
              <a:rPr lang="zh-CN" altLang="en-US"/>
              <a:t>向合法用户发</a:t>
            </a:r>
            <a:r>
              <a:rPr lang="en-US" altLang="zh-CN">
                <a:latin typeface="Times New Roman" pitchFamily="18" charset="0"/>
              </a:rPr>
              <a:t>RST</a:t>
            </a:r>
            <a:r>
              <a:rPr lang="zh-CN" altLang="en-US"/>
              <a:t>包使其下线；</a:t>
            </a:r>
          </a:p>
          <a:p>
            <a:pPr eaLnBrk="1" hangingPunct="1">
              <a:buFontTx/>
              <a:buNone/>
            </a:pPr>
            <a:r>
              <a:rPr lang="zh-CN" altLang="en-US"/>
              <a:t>   </a:t>
            </a:r>
            <a:r>
              <a:rPr lang="en-US" altLang="zh-CN"/>
              <a:t>Ⅱ</a:t>
            </a:r>
            <a:r>
              <a:rPr lang="zh-CN" altLang="en-US"/>
              <a:t>注射完数据后，再把连接交还合法用户。</a:t>
            </a:r>
          </a:p>
          <a:p>
            <a:pPr eaLnBrk="1" hangingPunct="1">
              <a:buFontTx/>
              <a:buNone/>
            </a:pPr>
            <a:endParaRPr lang="zh-CN" altLang="en-US">
              <a:latin typeface="Times New Roman" pitchFamily="18" charset="0"/>
            </a:endParaRPr>
          </a:p>
          <a:p>
            <a:pPr eaLnBrk="1" hangingPunct="1">
              <a:buFontTx/>
              <a:buNone/>
            </a:pPr>
            <a:r>
              <a:rPr lang="zh-CN" altLang="en-US"/>
              <a:t>在一定意义上实现</a:t>
            </a:r>
            <a:r>
              <a:rPr lang="en-US" altLang="zh-CN">
                <a:latin typeface="Times New Roman" pitchFamily="18" charset="0"/>
              </a:rPr>
              <a:t>IP</a:t>
            </a:r>
            <a:r>
              <a:rPr lang="zh-CN" altLang="en-US"/>
              <a:t>欺骗攻击：不用猜服务器的</a:t>
            </a:r>
            <a:r>
              <a:rPr lang="en-US" altLang="zh-CN">
                <a:latin typeface="Times New Roman" pitchFamily="18" charset="0"/>
              </a:rPr>
              <a:t>ISN</a:t>
            </a:r>
            <a:r>
              <a:rPr lang="zh-CN" altLang="en-US"/>
              <a:t>，可直接得到，因已被劫持。</a:t>
            </a:r>
          </a:p>
        </p:txBody>
      </p:sp>
      <p:sp>
        <p:nvSpPr>
          <p:cNvPr id="3686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82E3235-29FB-41AF-8753-89DBCAA02B55}"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3686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4D7330D-D3CE-48E1-A1CA-1A21E510E3EB}"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27</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84175" y="274638"/>
            <a:ext cx="8435975" cy="1143000"/>
          </a:xfrm>
        </p:spPr>
        <p:txBody>
          <a:bodyPr/>
          <a:lstStyle/>
          <a:p>
            <a:pPr eaLnBrk="1" hangingPunct="1"/>
            <a:r>
              <a:rPr lang="en-US" altLang="zh-CN" dirty="0">
                <a:latin typeface="Times New Roman" pitchFamily="18" charset="0"/>
              </a:rPr>
              <a:t>2.5.6  </a:t>
            </a:r>
            <a:r>
              <a:rPr lang="zh-CN" altLang="en-US" dirty="0">
                <a:latin typeface="Times New Roman" pitchFamily="18" charset="0"/>
              </a:rPr>
              <a:t>拒绝服务（</a:t>
            </a:r>
            <a:r>
              <a:rPr lang="en-US" altLang="zh-CN" dirty="0">
                <a:latin typeface="Times New Roman" pitchFamily="18" charset="0"/>
              </a:rPr>
              <a:t>Denial of Service</a:t>
            </a:r>
            <a:r>
              <a:rPr lang="zh-CN" altLang="en-US" dirty="0">
                <a:latin typeface="Times New Roman" pitchFamily="18" charset="0"/>
              </a:rPr>
              <a:t>）攻击</a:t>
            </a:r>
          </a:p>
        </p:txBody>
      </p:sp>
      <p:sp>
        <p:nvSpPr>
          <p:cNvPr id="37891" name="Rectangle 3"/>
          <p:cNvSpPr>
            <a:spLocks noGrp="1" noChangeArrowheads="1"/>
          </p:cNvSpPr>
          <p:nvPr>
            <p:ph idx="1"/>
          </p:nvPr>
        </p:nvSpPr>
        <p:spPr/>
        <p:txBody>
          <a:bodyPr/>
          <a:lstStyle/>
          <a:p>
            <a:pPr eaLnBrk="1" hangingPunct="1">
              <a:buFontTx/>
              <a:buNone/>
            </a:pPr>
            <a:r>
              <a:rPr lang="en-US" altLang="zh-CN">
                <a:latin typeface="Tahoma" pitchFamily="34" charset="0"/>
                <a:cs typeface="Tahoma" pitchFamily="34" charset="0"/>
              </a:rPr>
              <a:t>•</a:t>
            </a:r>
            <a:r>
              <a:rPr lang="en-US" altLang="zh-CN">
                <a:cs typeface="Tahoma" pitchFamily="34" charset="0"/>
              </a:rPr>
              <a:t> </a:t>
            </a:r>
            <a:r>
              <a:rPr lang="zh-CN" altLang="en-US">
                <a:latin typeface="Times New Roman" pitchFamily="18" charset="0"/>
              </a:rPr>
              <a:t>并非某一种具体的攻击方式</a:t>
            </a:r>
          </a:p>
          <a:p>
            <a:pPr eaLnBrk="1" hangingPunct="1">
              <a:buFontTx/>
              <a:buNone/>
            </a:pPr>
            <a:r>
              <a:rPr lang="en-US" altLang="zh-CN">
                <a:latin typeface="Tahoma" pitchFamily="34" charset="0"/>
                <a:cs typeface="Tahoma" pitchFamily="34" charset="0"/>
              </a:rPr>
              <a:t>•</a:t>
            </a:r>
            <a:r>
              <a:rPr lang="en-US" altLang="zh-CN">
                <a:cs typeface="Tahoma" pitchFamily="34" charset="0"/>
              </a:rPr>
              <a:t> </a:t>
            </a:r>
            <a:r>
              <a:rPr lang="zh-CN" altLang="en-US">
                <a:latin typeface="Times New Roman" pitchFamily="18" charset="0"/>
              </a:rPr>
              <a:t>而是攻击所表现出来的结果</a:t>
            </a:r>
            <a:r>
              <a:rPr lang="en-US" altLang="zh-CN">
                <a:latin typeface="Times New Roman" pitchFamily="18" charset="0"/>
              </a:rPr>
              <a:t>——</a:t>
            </a:r>
          </a:p>
          <a:p>
            <a:pPr eaLnBrk="1" hangingPunct="1">
              <a:buFontTx/>
              <a:buNone/>
            </a:pPr>
            <a:r>
              <a:rPr lang="en-US" altLang="zh-CN">
                <a:latin typeface="Times New Roman" pitchFamily="18" charset="0"/>
              </a:rPr>
              <a:t>        </a:t>
            </a:r>
            <a:r>
              <a:rPr lang="zh-CN" altLang="en-US">
                <a:latin typeface="Times New Roman" pitchFamily="18" charset="0"/>
              </a:rPr>
              <a:t>使服务器不能正常地对外界提供服务（可用性）</a:t>
            </a:r>
          </a:p>
          <a:p>
            <a:pPr eaLnBrk="1" hangingPunct="1">
              <a:buFontTx/>
              <a:buNone/>
            </a:pPr>
            <a:r>
              <a:rPr lang="zh-CN" altLang="en-US">
                <a:latin typeface="Times New Roman" pitchFamily="18" charset="0"/>
              </a:rPr>
              <a:t>    </a:t>
            </a:r>
          </a:p>
          <a:p>
            <a:pPr eaLnBrk="1" hangingPunct="1">
              <a:buFontTx/>
              <a:buNone/>
            </a:pPr>
            <a:r>
              <a:rPr lang="zh-CN" altLang="en-US">
                <a:latin typeface="Times New Roman" pitchFamily="18" charset="0"/>
              </a:rPr>
              <a:t>          内存损耗                系统程序和应用程序的漏洞</a:t>
            </a:r>
          </a:p>
          <a:p>
            <a:pPr eaLnBrk="1" hangingPunct="1">
              <a:buFontTx/>
              <a:buNone/>
            </a:pPr>
            <a:r>
              <a:rPr lang="zh-CN" altLang="en-US">
                <a:latin typeface="Times New Roman" pitchFamily="18" charset="0"/>
              </a:rPr>
              <a:t>          带宽损耗                网络协议实现中的缺陷</a:t>
            </a:r>
            <a:endParaRPr lang="zh-CN" altLang="en-US">
              <a:solidFill>
                <a:srgbClr val="FF3300"/>
              </a:solidFill>
              <a:latin typeface="Times New Roman" pitchFamily="18" charset="0"/>
            </a:endParaRPr>
          </a:p>
          <a:p>
            <a:pPr eaLnBrk="1" hangingPunct="1">
              <a:buFontTx/>
              <a:buNone/>
            </a:pPr>
            <a:r>
              <a:rPr lang="zh-CN" altLang="en-US">
                <a:latin typeface="Times New Roman" pitchFamily="18" charset="0"/>
              </a:rPr>
              <a:t>                                                （</a:t>
            </a:r>
            <a:r>
              <a:rPr lang="zh-CN" altLang="en-US"/>
              <a:t>如</a:t>
            </a:r>
            <a:r>
              <a:rPr lang="en-US" altLang="zh-CN">
                <a:latin typeface="Times New Roman" pitchFamily="18" charset="0"/>
              </a:rPr>
              <a:t>TCP</a:t>
            </a:r>
            <a:r>
              <a:rPr lang="zh-CN" altLang="en-US">
                <a:latin typeface="Times New Roman" pitchFamily="18" charset="0"/>
              </a:rPr>
              <a:t>三次握手缺陷）</a:t>
            </a:r>
          </a:p>
          <a:p>
            <a:pPr eaLnBrk="1" hangingPunct="1">
              <a:buFontTx/>
              <a:buNone/>
            </a:pPr>
            <a:endParaRPr lang="zh-CN" altLang="en-US" sz="2400">
              <a:latin typeface="Times New Roman" pitchFamily="18" charset="0"/>
            </a:endParaRPr>
          </a:p>
          <a:p>
            <a:pPr eaLnBrk="1" hangingPunct="1">
              <a:buFontTx/>
              <a:buNone/>
            </a:pPr>
            <a:r>
              <a:rPr lang="zh-CN" altLang="en-US" sz="2600">
                <a:latin typeface="Times New Roman" pitchFamily="18" charset="0"/>
              </a:rPr>
              <a:t>攻击者不需与目标交互       可伪造源</a:t>
            </a:r>
            <a:r>
              <a:rPr lang="en-US" altLang="zh-CN" sz="2600">
                <a:latin typeface="Times New Roman" pitchFamily="18" charset="0"/>
              </a:rPr>
              <a:t>IP</a:t>
            </a:r>
            <a:r>
              <a:rPr lang="zh-CN" altLang="en-US" sz="2600">
                <a:latin typeface="Times New Roman" pitchFamily="18" charset="0"/>
              </a:rPr>
              <a:t>地址      难以追踪</a:t>
            </a:r>
          </a:p>
        </p:txBody>
      </p:sp>
      <p:sp>
        <p:nvSpPr>
          <p:cNvPr id="3789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D3CF2198-EEDE-456C-950C-73E4D9DE54E3}"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3789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AF0279C-1513-4356-91A9-CFEEA9EE538E}"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28</a:t>
            </a:fld>
            <a:endParaRPr lang="en-US" altLang="zh-CN" sz="1000" b="0">
              <a:solidFill>
                <a:schemeClr val="bg1"/>
              </a:solidFill>
              <a:latin typeface="Verdana" pitchFamily="34" charset="0"/>
              <a:ea typeface="宋体" pitchFamily="2" charset="-122"/>
            </a:endParaRPr>
          </a:p>
        </p:txBody>
      </p:sp>
      <p:sp>
        <p:nvSpPr>
          <p:cNvPr id="37894" name="AutoShape 6"/>
          <p:cNvSpPr>
            <a:spLocks/>
          </p:cNvSpPr>
          <p:nvPr/>
        </p:nvSpPr>
        <p:spPr bwMode="auto">
          <a:xfrm>
            <a:off x="1187450" y="3429000"/>
            <a:ext cx="80963" cy="769938"/>
          </a:xfrm>
          <a:prstGeom prst="leftBrace">
            <a:avLst>
              <a:gd name="adj1" fmla="val 79248"/>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37895" name="AutoShape 7"/>
          <p:cNvSpPr>
            <a:spLocks/>
          </p:cNvSpPr>
          <p:nvPr/>
        </p:nvSpPr>
        <p:spPr bwMode="auto">
          <a:xfrm>
            <a:off x="4067175" y="3429000"/>
            <a:ext cx="80963" cy="769938"/>
          </a:xfrm>
          <a:prstGeom prst="leftBrace">
            <a:avLst>
              <a:gd name="adj1" fmla="val 79248"/>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37896" name="Text Box 8"/>
          <p:cNvSpPr txBox="1">
            <a:spLocks noChangeArrowheads="1"/>
          </p:cNvSpPr>
          <p:nvPr/>
        </p:nvSpPr>
        <p:spPr bwMode="auto">
          <a:xfrm>
            <a:off x="323850" y="3500438"/>
            <a:ext cx="1027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kumimoji="1" lang="zh-CN" altLang="en-US">
                <a:latin typeface="Tahoma" pitchFamily="34" charset="0"/>
                <a:ea typeface="宋体" pitchFamily="2" charset="-122"/>
              </a:rPr>
              <a:t>结果</a:t>
            </a:r>
          </a:p>
        </p:txBody>
      </p:sp>
      <p:sp>
        <p:nvSpPr>
          <p:cNvPr id="37897" name="Text Box 9"/>
          <p:cNvSpPr txBox="1">
            <a:spLocks noChangeArrowheads="1"/>
          </p:cNvSpPr>
          <p:nvPr/>
        </p:nvSpPr>
        <p:spPr bwMode="auto">
          <a:xfrm>
            <a:off x="3203575" y="3500438"/>
            <a:ext cx="1028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kumimoji="1" lang="zh-CN" altLang="en-US">
                <a:latin typeface="Tahoma" pitchFamily="34" charset="0"/>
                <a:ea typeface="宋体" pitchFamily="2" charset="-122"/>
              </a:rPr>
              <a:t>原因</a:t>
            </a:r>
          </a:p>
        </p:txBody>
      </p:sp>
      <p:sp>
        <p:nvSpPr>
          <p:cNvPr id="37898" name="AutoShape 11">
            <a:hlinkClick r:id="rId2" action="ppaction://hlinksldjump" highlightClick="1"/>
          </p:cNvPr>
          <p:cNvSpPr>
            <a:spLocks noChangeArrowheads="1"/>
          </p:cNvSpPr>
          <p:nvPr/>
        </p:nvSpPr>
        <p:spPr bwMode="auto">
          <a:xfrm>
            <a:off x="8461375" y="44450"/>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37899" name="AutoShape 12"/>
          <p:cNvSpPr>
            <a:spLocks noChangeArrowheads="1"/>
          </p:cNvSpPr>
          <p:nvPr/>
        </p:nvSpPr>
        <p:spPr bwMode="auto">
          <a:xfrm>
            <a:off x="3851275" y="5357813"/>
            <a:ext cx="433388" cy="287337"/>
          </a:xfrm>
          <a:prstGeom prst="rightArrow">
            <a:avLst>
              <a:gd name="adj1" fmla="val 50000"/>
              <a:gd name="adj2" fmla="val 37707"/>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37900" name="AutoShape 13"/>
          <p:cNvSpPr>
            <a:spLocks noChangeArrowheads="1"/>
          </p:cNvSpPr>
          <p:nvPr/>
        </p:nvSpPr>
        <p:spPr bwMode="auto">
          <a:xfrm>
            <a:off x="6659563" y="5357813"/>
            <a:ext cx="433387" cy="287337"/>
          </a:xfrm>
          <a:prstGeom prst="rightArrow">
            <a:avLst>
              <a:gd name="adj1" fmla="val 50000"/>
              <a:gd name="adj2" fmla="val 37707"/>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latin typeface="Times New Roman" pitchFamily="18" charset="0"/>
              </a:rPr>
              <a:t>DoS</a:t>
            </a:r>
            <a:r>
              <a:rPr lang="zh-CN" altLang="en-US">
                <a:latin typeface="Times New Roman" pitchFamily="18" charset="0"/>
              </a:rPr>
              <a:t>攻击</a:t>
            </a:r>
            <a:r>
              <a:rPr lang="zh-CN" altLang="en-US"/>
              <a:t>方法的分类与比较</a:t>
            </a:r>
          </a:p>
        </p:txBody>
      </p:sp>
      <p:graphicFrame>
        <p:nvGraphicFramePr>
          <p:cNvPr id="56434" name="Group 114"/>
          <p:cNvGraphicFramePr>
            <a:graphicFrameLocks noGrp="1"/>
          </p:cNvGraphicFramePr>
          <p:nvPr>
            <p:ph type="tbl" idx="1"/>
          </p:nvPr>
        </p:nvGraphicFramePr>
        <p:xfrm>
          <a:off x="312738" y="1600200"/>
          <a:ext cx="8507412" cy="3962400"/>
        </p:xfrm>
        <a:graphic>
          <a:graphicData uri="http://schemas.openxmlformats.org/drawingml/2006/table">
            <a:tbl>
              <a:tblPr/>
              <a:tblGrid>
                <a:gridCol w="2335212">
                  <a:extLst>
                    <a:ext uri="{9D8B030D-6E8A-4147-A177-3AD203B41FA5}">
                      <a16:colId xmlns:a16="http://schemas.microsoft.com/office/drawing/2014/main" val="20000"/>
                    </a:ext>
                  </a:extLst>
                </a:gridCol>
                <a:gridCol w="2849563">
                  <a:extLst>
                    <a:ext uri="{9D8B030D-6E8A-4147-A177-3AD203B41FA5}">
                      <a16:colId xmlns:a16="http://schemas.microsoft.com/office/drawing/2014/main" val="20001"/>
                    </a:ext>
                  </a:extLst>
                </a:gridCol>
                <a:gridCol w="1655762">
                  <a:extLst>
                    <a:ext uri="{9D8B030D-6E8A-4147-A177-3AD203B41FA5}">
                      <a16:colId xmlns:a16="http://schemas.microsoft.com/office/drawing/2014/main" val="20002"/>
                    </a:ext>
                  </a:extLst>
                </a:gridCol>
                <a:gridCol w="1666875">
                  <a:extLst>
                    <a:ext uri="{9D8B030D-6E8A-4147-A177-3AD203B41FA5}">
                      <a16:colId xmlns:a16="http://schemas.microsoft.com/office/drawing/2014/main" val="20003"/>
                    </a:ext>
                  </a:extLst>
                </a:gridCol>
              </a:tblGrid>
              <a:tr h="460375">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代表性方法</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所利用漏洞</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a:t>
                      </a:r>
                      <a:r>
                        <a:rPr kumimoji="0" lang="zh-CN" altLang="en-US" sz="2800" b="1" i="0" u="none" strike="noStrike" cap="none" normalizeH="0" baseline="0">
                          <a:ln>
                            <a:noFill/>
                          </a:ln>
                          <a:solidFill>
                            <a:schemeClr val="tx1"/>
                          </a:solidFill>
                          <a:effectLst/>
                          <a:latin typeface="Arial" pitchFamily="34" charset="0"/>
                          <a:ea typeface="宋体" pitchFamily="2" charset="-122"/>
                        </a:rPr>
                        <a:t>缺陷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防范现状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使用现状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7675">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Ping of Death</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系统程序和应用程序的漏洞</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很好防范</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基本不用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8925">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Teardrop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420688">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UDP Flood</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chemeClr val="tx1"/>
                          </a:solidFill>
                          <a:effectLst/>
                          <a:latin typeface="Times New Roman" pitchFamily="18" charset="0"/>
                          <a:ea typeface="宋体" pitchFamily="2" charset="-122"/>
                        </a:rPr>
                        <a:t>网络协议实现中的缺陷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很好防范</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基本不用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LAND Attack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681038">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SYN Flood</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chemeClr val="tx1"/>
                          </a:solidFill>
                          <a:effectLst/>
                          <a:latin typeface="Times New Roman" pitchFamily="18" charset="0"/>
                          <a:ea typeface="宋体" pitchFamily="2" charset="-122"/>
                        </a:rPr>
                        <a:t>网络协议实现中的缺陷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很难根本防范</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chemeClr val="tx1"/>
                          </a:solidFill>
                          <a:effectLst/>
                          <a:latin typeface="Times New Roman" pitchFamily="18" charset="0"/>
                          <a:ea typeface="宋体" pitchFamily="2" charset="-122"/>
                        </a:rPr>
                        <a:t>多用于</a:t>
                      </a: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DDoS</a:t>
                      </a:r>
                      <a:r>
                        <a:rPr kumimoji="0" lang="zh-CN" altLang="en-US" sz="2800" b="1" i="0" u="none" strike="noStrike" cap="none" normalizeH="0" baseline="0" dirty="0">
                          <a:ln>
                            <a:noFill/>
                          </a:ln>
                          <a:solidFill>
                            <a:schemeClr val="tx1"/>
                          </a:solidFill>
                          <a:effectLst/>
                          <a:latin typeface="Times New Roman" pitchFamily="18" charset="0"/>
                          <a:ea typeface="宋体" pitchFamily="2" charset="-122"/>
                        </a:rPr>
                        <a:t>攻击中</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3875">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Smurf Attack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bl>
          </a:graphicData>
        </a:graphic>
      </p:graphicFrame>
      <p:sp>
        <p:nvSpPr>
          <p:cNvPr id="3894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E4C6BB2-8F52-4065-9A6E-D84B717D7412}"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3894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B26D3D9C-BF2B-4A67-9933-E252C7762D7C}"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29</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a:t>网络攻击与防御技术的关系</a:t>
            </a:r>
          </a:p>
        </p:txBody>
      </p:sp>
      <p:sp>
        <p:nvSpPr>
          <p:cNvPr id="6147" name="Rectangle 3"/>
          <p:cNvSpPr>
            <a:spLocks noGrp="1" noChangeArrowheads="1"/>
          </p:cNvSpPr>
          <p:nvPr>
            <p:ph idx="1"/>
          </p:nvPr>
        </p:nvSpPr>
        <p:spPr/>
        <p:txBody>
          <a:bodyPr/>
          <a:lstStyle/>
          <a:p>
            <a:pPr eaLnBrk="1" hangingPunct="1">
              <a:lnSpc>
                <a:spcPct val="90000"/>
              </a:lnSpc>
              <a:buFontTx/>
              <a:buNone/>
            </a:pPr>
            <a:r>
              <a:rPr lang="en-US" altLang="zh-CN"/>
              <a:t>① “</a:t>
            </a:r>
            <a:r>
              <a:rPr lang="zh-CN" altLang="en-US"/>
              <a:t>网络渗透”过程有多个阶段、多种技术，但没有一个统一的定式。</a:t>
            </a:r>
          </a:p>
          <a:p>
            <a:pPr eaLnBrk="1" hangingPunct="1">
              <a:lnSpc>
                <a:spcPct val="90000"/>
              </a:lnSpc>
              <a:buFontTx/>
              <a:buNone/>
            </a:pPr>
            <a:endParaRPr lang="zh-CN" altLang="en-US"/>
          </a:p>
          <a:p>
            <a:pPr eaLnBrk="1" hangingPunct="1">
              <a:lnSpc>
                <a:spcPct val="90000"/>
              </a:lnSpc>
              <a:buFontTx/>
              <a:buNone/>
            </a:pPr>
            <a:r>
              <a:rPr lang="zh-CN" altLang="en-US"/>
              <a:t>② 网络攻击技术发展很快，今天可行的技术可能明天就过时了。</a:t>
            </a:r>
          </a:p>
          <a:p>
            <a:pPr eaLnBrk="1" hangingPunct="1">
              <a:lnSpc>
                <a:spcPct val="90000"/>
              </a:lnSpc>
              <a:buFontTx/>
              <a:buNone/>
            </a:pPr>
            <a:r>
              <a:rPr lang="zh-CN" altLang="en-US"/>
              <a:t>③ 网络攻击技术的过时主要是因为相应的网络防御技术发展也很快。</a:t>
            </a:r>
          </a:p>
          <a:p>
            <a:pPr eaLnBrk="1" hangingPunct="1">
              <a:lnSpc>
                <a:spcPct val="90000"/>
              </a:lnSpc>
              <a:buFontTx/>
              <a:buNone/>
            </a:pPr>
            <a:endParaRPr lang="zh-CN" altLang="en-US"/>
          </a:p>
          <a:p>
            <a:pPr eaLnBrk="1" hangingPunct="1">
              <a:lnSpc>
                <a:spcPct val="90000"/>
              </a:lnSpc>
              <a:buFontTx/>
              <a:buNone/>
            </a:pPr>
            <a:r>
              <a:rPr lang="zh-CN" altLang="en-US"/>
              <a:t>④ 许多网络安全技术都是双刃剑，两者相辅相成，互为补充（如：扫描、嗅探和嗅探检测等）。</a:t>
            </a:r>
          </a:p>
        </p:txBody>
      </p:sp>
      <p:sp>
        <p:nvSpPr>
          <p:cNvPr id="614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6B3085F-B00A-43F1-93B4-1F9238F4C9DC}"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614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7301CDF-4ACF-4FD5-89F3-749B65C5474F}"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3</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9C68406A-6561-41F0-B211-2868A115DD1A}"/>
              </a:ext>
            </a:extLst>
          </p:cNvPr>
          <p:cNvSpPr>
            <a:spLocks noGrp="1"/>
          </p:cNvSpPr>
          <p:nvPr>
            <p:ph type="sldNum" sz="quarter" idx="12"/>
          </p:nvPr>
        </p:nvSpPr>
        <p:spPr>
          <a:xfrm>
            <a:off x="6828636" y="6342336"/>
            <a:ext cx="21336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91D2D17-13A9-46B1-AD33-F7187AE58FB7}" type="slidenum">
              <a:rPr lang="zh-CN" altLang="en-US">
                <a:latin typeface="Garamond" panose="02020404030301010803" pitchFamily="18" charset="0"/>
              </a:rPr>
              <a:pPr eaLnBrk="1" hangingPunct="1"/>
              <a:t>30</a:t>
            </a:fld>
            <a:endParaRPr lang="en-US" altLang="zh-CN">
              <a:latin typeface="Garamond" panose="02020404030301010803" pitchFamily="18" charset="0"/>
            </a:endParaRPr>
          </a:p>
        </p:txBody>
      </p:sp>
      <p:sp>
        <p:nvSpPr>
          <p:cNvPr id="3076" name="Rectangle 2">
            <a:extLst>
              <a:ext uri="{FF2B5EF4-FFF2-40B4-BE49-F238E27FC236}">
                <a16:creationId xmlns:a16="http://schemas.microsoft.com/office/drawing/2014/main" id="{10A885F8-3D8D-4617-891B-832AA92C3F11}"/>
              </a:ext>
            </a:extLst>
          </p:cNvPr>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dirty="0">
                <a:latin typeface="微软雅黑" panose="020B0503020204020204" pitchFamily="34" charset="-122"/>
                <a:ea typeface="微软雅黑" panose="020B0503020204020204" pitchFamily="34" charset="-122"/>
              </a:rPr>
              <a:t>DDoS</a:t>
            </a:r>
            <a:r>
              <a:rPr lang="zh-CN" altLang="en-US" sz="3200" dirty="0">
                <a:latin typeface="微软雅黑" panose="020B0503020204020204" pitchFamily="34" charset="-122"/>
                <a:ea typeface="微软雅黑" panose="020B0503020204020204" pitchFamily="34" charset="-122"/>
              </a:rPr>
              <a:t>攻击</a:t>
            </a:r>
          </a:p>
        </p:txBody>
      </p:sp>
      <p:sp>
        <p:nvSpPr>
          <p:cNvPr id="3077" name="Rectangle 6">
            <a:extLst>
              <a:ext uri="{FF2B5EF4-FFF2-40B4-BE49-F238E27FC236}">
                <a16:creationId xmlns:a16="http://schemas.microsoft.com/office/drawing/2014/main" id="{A8647087-90E8-4C4F-8DBB-55B1C4C2A6D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9" name="Rectangle 8">
            <a:extLst>
              <a:ext uri="{FF2B5EF4-FFF2-40B4-BE49-F238E27FC236}">
                <a16:creationId xmlns:a16="http://schemas.microsoft.com/office/drawing/2014/main" id="{F8A8FF5F-580E-4FED-A1E6-9B4E8FE59C9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074" name="对象 3">
            <a:extLst>
              <a:ext uri="{FF2B5EF4-FFF2-40B4-BE49-F238E27FC236}">
                <a16:creationId xmlns:a16="http://schemas.microsoft.com/office/drawing/2014/main" id="{F64A48EA-88AC-46F9-B098-E45AE321B827}"/>
              </a:ext>
            </a:extLst>
          </p:cNvPr>
          <p:cNvGraphicFramePr>
            <a:graphicFrameLocks noChangeAspect="1"/>
          </p:cNvGraphicFramePr>
          <p:nvPr/>
        </p:nvGraphicFramePr>
        <p:xfrm>
          <a:off x="493075" y="1879303"/>
          <a:ext cx="4496320" cy="4132332"/>
        </p:xfrm>
        <a:graphic>
          <a:graphicData uri="http://schemas.openxmlformats.org/presentationml/2006/ole">
            <mc:AlternateContent xmlns:mc="http://schemas.openxmlformats.org/markup-compatibility/2006">
              <mc:Choice xmlns:v="urn:schemas-microsoft-com:vml" Requires="v">
                <p:oleObj spid="_x0000_s76808" name="Visio" r:id="rId3" imgW="3990862" imgH="3667085" progId="Visio.Drawing.11">
                  <p:embed/>
                </p:oleObj>
              </mc:Choice>
              <mc:Fallback>
                <p:oleObj name="Visio" r:id="rId3" imgW="3990862" imgH="3667085" progId="Visio.Drawing.11">
                  <p:embed/>
                  <p:pic>
                    <p:nvPicPr>
                      <p:cNvPr id="3074" name="对象 3">
                        <a:extLst>
                          <a:ext uri="{FF2B5EF4-FFF2-40B4-BE49-F238E27FC236}">
                            <a16:creationId xmlns:a16="http://schemas.microsoft.com/office/drawing/2014/main" id="{F64A48EA-88AC-46F9-B098-E45AE321B827}"/>
                          </a:ext>
                        </a:extLst>
                      </p:cNvPr>
                      <p:cNvPicPr>
                        <a:picLocks noChangeAspect="1" noChangeArrowheads="1"/>
                      </p:cNvPicPr>
                      <p:nvPr/>
                    </p:nvPicPr>
                    <p:blipFill>
                      <a:blip r:embed="rId4"/>
                      <a:srcRect/>
                      <a:stretch>
                        <a:fillRect/>
                      </a:stretch>
                    </p:blipFill>
                    <p:spPr bwMode="auto">
                      <a:xfrm>
                        <a:off x="493075" y="1879303"/>
                        <a:ext cx="4496320" cy="4132332"/>
                      </a:xfrm>
                      <a:prstGeom prst="rect">
                        <a:avLst/>
                      </a:prstGeom>
                      <a:noFill/>
                      <a:ln>
                        <a:noFill/>
                      </a:ln>
                    </p:spPr>
                  </p:pic>
                </p:oleObj>
              </mc:Fallback>
            </mc:AlternateContent>
          </a:graphicData>
        </a:graphic>
      </p:graphicFrame>
      <p:sp>
        <p:nvSpPr>
          <p:cNvPr id="2" name="矩形 1">
            <a:extLst>
              <a:ext uri="{FF2B5EF4-FFF2-40B4-BE49-F238E27FC236}">
                <a16:creationId xmlns:a16="http://schemas.microsoft.com/office/drawing/2014/main" id="{C41E4D8B-E7A2-4038-9FED-D725306D9814}"/>
              </a:ext>
            </a:extLst>
          </p:cNvPr>
          <p:cNvSpPr/>
          <p:nvPr/>
        </p:nvSpPr>
        <p:spPr>
          <a:xfrm>
            <a:off x="473676" y="923437"/>
            <a:ext cx="8418804" cy="923330"/>
          </a:xfrm>
          <a:prstGeom prst="rect">
            <a:avLst/>
          </a:prstGeom>
        </p:spPr>
        <p:txBody>
          <a:bodyPr wrap="square">
            <a:spAutoFit/>
          </a:bodyPr>
          <a:lstStyle/>
          <a:p>
            <a:r>
              <a:rPr lang="zh-CN" altLang="zh-CN" dirty="0"/>
              <a:t>从互联网上的成百上千的网站集中攻击一个网站，则称为</a:t>
            </a:r>
            <a:r>
              <a:rPr lang="zh-CN" altLang="zh-CN" dirty="0">
                <a:solidFill>
                  <a:srgbClr val="FF0000"/>
                </a:solidFill>
              </a:rPr>
              <a:t>分布式拒绝服务</a:t>
            </a:r>
            <a:r>
              <a:rPr lang="en-US" altLang="zh-CN" dirty="0">
                <a:solidFill>
                  <a:srgbClr val="FF0000"/>
                </a:solidFill>
              </a:rPr>
              <a:t> DDoS </a:t>
            </a:r>
            <a:r>
              <a:rPr lang="en-US" altLang="zh-CN" dirty="0"/>
              <a:t>(Distributed Denial of Service)</a:t>
            </a:r>
            <a:r>
              <a:rPr lang="zh-CN" altLang="zh-CN" dirty="0"/>
              <a:t>。</a:t>
            </a:r>
            <a:endParaRPr lang="en-US" altLang="zh-CN" dirty="0"/>
          </a:p>
          <a:p>
            <a:r>
              <a:rPr lang="zh-CN" altLang="zh-CN" dirty="0"/>
              <a:t>有时也把这种攻击称为</a:t>
            </a:r>
            <a:r>
              <a:rPr lang="zh-CN" altLang="zh-CN" dirty="0">
                <a:solidFill>
                  <a:srgbClr val="FF0000"/>
                </a:solidFill>
              </a:rPr>
              <a:t>网络带宽攻击</a:t>
            </a:r>
            <a:r>
              <a:rPr lang="zh-CN" altLang="zh-CN" dirty="0"/>
              <a:t>或</a:t>
            </a:r>
            <a:r>
              <a:rPr lang="zh-CN" altLang="zh-CN" dirty="0">
                <a:solidFill>
                  <a:srgbClr val="FF0000"/>
                </a:solidFill>
              </a:rPr>
              <a:t>连通性攻击。</a:t>
            </a:r>
            <a:endParaRPr lang="zh-CN" altLang="en-US" dirty="0">
              <a:solidFill>
                <a:srgbClr val="FF0000"/>
              </a:solidFill>
            </a:endParaRPr>
          </a:p>
        </p:txBody>
      </p:sp>
      <p:sp>
        <p:nvSpPr>
          <p:cNvPr id="10" name="矩形 9">
            <a:extLst>
              <a:ext uri="{FF2B5EF4-FFF2-40B4-BE49-F238E27FC236}">
                <a16:creationId xmlns:a16="http://schemas.microsoft.com/office/drawing/2014/main" id="{2D923B75-B09A-418B-8EC0-6BD8B9E2704C}"/>
              </a:ext>
            </a:extLst>
          </p:cNvPr>
          <p:cNvSpPr/>
          <p:nvPr/>
        </p:nvSpPr>
        <p:spPr>
          <a:xfrm>
            <a:off x="5004048" y="2188094"/>
            <a:ext cx="4139951" cy="2308324"/>
          </a:xfrm>
          <a:prstGeom prst="rect">
            <a:avLst/>
          </a:prstGeom>
        </p:spPr>
        <p:txBody>
          <a:bodyPr wrap="square">
            <a:spAutoFit/>
          </a:bodyPr>
          <a:lstStyle/>
          <a:p>
            <a:r>
              <a:rPr lang="zh-CN" altLang="en-US" b="1" dirty="0">
                <a:solidFill>
                  <a:srgbClr val="FF0000"/>
                </a:solidFill>
              </a:rPr>
              <a:t>特点</a:t>
            </a:r>
            <a:r>
              <a:rPr lang="zh-CN" altLang="en-US" dirty="0">
                <a:solidFill>
                  <a:srgbClr val="FF0000"/>
                </a:solidFill>
              </a:rPr>
              <a:t>：</a:t>
            </a:r>
            <a:endParaRPr lang="en-US" altLang="zh-CN" dirty="0">
              <a:solidFill>
                <a:srgbClr val="FF0000"/>
              </a:solidFill>
            </a:endParaRPr>
          </a:p>
          <a:p>
            <a:pPr marL="285750" indent="-285750">
              <a:buFont typeface="Wingdings" panose="05000000000000000000" pitchFamily="2" charset="2"/>
              <a:buChar char="u"/>
            </a:pPr>
            <a:r>
              <a:rPr lang="zh-CN" altLang="en-US" dirty="0"/>
              <a:t>被攻击主机上有大量等待的</a:t>
            </a:r>
            <a:r>
              <a:rPr lang="en-US" altLang="zh-CN" dirty="0"/>
              <a:t>TCP</a:t>
            </a:r>
            <a:r>
              <a:rPr lang="zh-CN" altLang="en-US" dirty="0"/>
              <a:t>连接</a:t>
            </a:r>
            <a:endParaRPr lang="en-US" altLang="zh-CN" dirty="0"/>
          </a:p>
          <a:p>
            <a:pPr marL="285750" indent="-285750">
              <a:buFont typeface="Wingdings" panose="05000000000000000000" pitchFamily="2" charset="2"/>
              <a:buChar char="u"/>
            </a:pPr>
            <a:r>
              <a:rPr lang="zh-CN" altLang="en-US" dirty="0"/>
              <a:t>网络中充斥大量源地址是伪造的无用数据包</a:t>
            </a:r>
            <a:endParaRPr lang="en-US" altLang="zh-CN" dirty="0"/>
          </a:p>
          <a:p>
            <a:pPr marL="285750" indent="-285750">
              <a:buFont typeface="Wingdings" panose="05000000000000000000" pitchFamily="2" charset="2"/>
              <a:buChar char="u"/>
            </a:pPr>
            <a:r>
              <a:rPr lang="zh-CN" altLang="en-US" dirty="0"/>
              <a:t>大量无用数据包造成网络拥塞</a:t>
            </a:r>
            <a:endParaRPr lang="en-US" altLang="zh-CN" dirty="0"/>
          </a:p>
          <a:p>
            <a:pPr marL="285750" indent="-285750">
              <a:buFont typeface="Wingdings" panose="05000000000000000000" pitchFamily="2" charset="2"/>
              <a:buChar char="u"/>
            </a:pPr>
            <a:r>
              <a:rPr lang="zh-CN" altLang="en-US" dirty="0"/>
              <a:t>被攻击主机无法恢复正常的服务请求</a:t>
            </a:r>
            <a:endParaRPr lang="en-US" altLang="zh-CN" dirty="0"/>
          </a:p>
          <a:p>
            <a:pPr marL="285750" indent="-285750">
              <a:buFont typeface="Wingdings" panose="05000000000000000000" pitchFamily="2" charset="2"/>
              <a:buChar char="u"/>
            </a:pPr>
            <a:r>
              <a:rPr lang="zh-CN" altLang="en-US" dirty="0"/>
              <a:t>严重时主机瘫痪</a:t>
            </a:r>
            <a:endParaRPr lang="en-US" altLang="zh-CN" dirty="0"/>
          </a:p>
          <a:p>
            <a:endParaRPr lang="zh-CN" altLang="en-US" dirty="0"/>
          </a:p>
        </p:txBody>
      </p:sp>
    </p:spTree>
    <p:extLst>
      <p:ext uri="{BB962C8B-B14F-4D97-AF65-F5344CB8AC3E}">
        <p14:creationId xmlns:p14="http://schemas.microsoft.com/office/powerpoint/2010/main" val="29083354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a:solidFill>
                  <a:schemeClr val="tx1"/>
                </a:solidFill>
                <a:latin typeface="Times New Roman" pitchFamily="18" charset="0"/>
              </a:rPr>
              <a:t>（</a:t>
            </a:r>
            <a:r>
              <a:rPr lang="en-US" altLang="zh-CN">
                <a:solidFill>
                  <a:schemeClr val="tx1"/>
                </a:solidFill>
                <a:latin typeface="Times New Roman" pitchFamily="18" charset="0"/>
              </a:rPr>
              <a:t>1</a:t>
            </a:r>
            <a:r>
              <a:rPr lang="zh-CN" altLang="en-US">
                <a:solidFill>
                  <a:schemeClr val="tx1"/>
                </a:solidFill>
                <a:latin typeface="Times New Roman" pitchFamily="18" charset="0"/>
              </a:rPr>
              <a:t>）</a:t>
            </a:r>
            <a:r>
              <a:rPr lang="en-US" altLang="zh-CN">
                <a:solidFill>
                  <a:schemeClr val="tx1"/>
                </a:solidFill>
                <a:latin typeface="Times New Roman" pitchFamily="18" charset="0"/>
              </a:rPr>
              <a:t>UDP Flood</a:t>
            </a:r>
          </a:p>
        </p:txBody>
      </p:sp>
      <p:sp>
        <p:nvSpPr>
          <p:cNvPr id="39939" name="Rectangle 10"/>
          <p:cNvSpPr>
            <a:spLocks noGrp="1" noChangeArrowheads="1"/>
          </p:cNvSpPr>
          <p:nvPr>
            <p:ph idx="1"/>
          </p:nvPr>
        </p:nvSpPr>
        <p:spPr>
          <a:xfrm>
            <a:off x="4346418" y="1340768"/>
            <a:ext cx="4546062" cy="2304255"/>
          </a:xfrm>
        </p:spPr>
        <p:txBody>
          <a:bodyPr/>
          <a:lstStyle/>
          <a:p>
            <a:pPr eaLnBrk="1" hangingPunct="1">
              <a:lnSpc>
                <a:spcPct val="90000"/>
              </a:lnSpc>
              <a:buFontTx/>
              <a:buNone/>
            </a:pPr>
            <a:r>
              <a:rPr lang="en-US" altLang="zh-CN" dirty="0">
                <a:latin typeface="Tahoma" pitchFamily="34" charset="0"/>
                <a:cs typeface="Tahoma" pitchFamily="34" charset="0"/>
              </a:rPr>
              <a:t>•</a:t>
            </a:r>
            <a:r>
              <a:rPr lang="en-US" altLang="zh-CN" dirty="0">
                <a:cs typeface="Tahoma" pitchFamily="34" charset="0"/>
              </a:rPr>
              <a:t> </a:t>
            </a:r>
            <a:r>
              <a:rPr lang="zh-CN" altLang="en-US" sz="2000" dirty="0">
                <a:cs typeface="Tahoma" pitchFamily="34" charset="0"/>
              </a:rPr>
              <a:t>没有修改系统的缺省配置</a:t>
            </a:r>
          </a:p>
          <a:p>
            <a:pPr eaLnBrk="1" hangingPunct="1">
              <a:lnSpc>
                <a:spcPct val="90000"/>
              </a:lnSpc>
              <a:buFontTx/>
              <a:buNone/>
            </a:pPr>
            <a:r>
              <a:rPr lang="en-US" altLang="zh-CN" sz="2000" dirty="0">
                <a:latin typeface="Tahoma" pitchFamily="34" charset="0"/>
                <a:cs typeface="Tahoma" pitchFamily="34" charset="0"/>
              </a:rPr>
              <a:t>•</a:t>
            </a:r>
            <a:r>
              <a:rPr lang="en-US" altLang="zh-CN" sz="2000" dirty="0">
                <a:cs typeface="Tahoma" pitchFamily="34" charset="0"/>
              </a:rPr>
              <a:t> </a:t>
            </a:r>
            <a:r>
              <a:rPr lang="zh-CN" altLang="en-US" sz="2000" dirty="0">
                <a:cs typeface="Tahoma" pitchFamily="34" charset="0"/>
              </a:rPr>
              <a:t>开放易受攻击的服务端口</a:t>
            </a:r>
          </a:p>
          <a:p>
            <a:pPr lvl="1" eaLnBrk="1" hangingPunct="1">
              <a:lnSpc>
                <a:spcPct val="90000"/>
              </a:lnSpc>
              <a:buFont typeface="Wingdings" panose="05000000000000000000" pitchFamily="2" charset="2"/>
              <a:buChar char="u"/>
            </a:pPr>
            <a:r>
              <a:rPr lang="zh-CN" altLang="en-US" sz="2000" dirty="0"/>
              <a:t>没必要打开这些端口（不需提供小号端口服务）</a:t>
            </a:r>
          </a:p>
          <a:p>
            <a:pPr lvl="1" eaLnBrk="1" hangingPunct="1">
              <a:lnSpc>
                <a:spcPct val="90000"/>
              </a:lnSpc>
              <a:buFont typeface="Wingdings" panose="05000000000000000000" pitchFamily="2" charset="2"/>
              <a:buChar char="u"/>
            </a:pPr>
            <a:r>
              <a:rPr lang="zh-CN" altLang="en-US" sz="2000" dirty="0"/>
              <a:t>缺省打开则显示出系统功能</a:t>
            </a:r>
          </a:p>
          <a:p>
            <a:pPr lvl="1" eaLnBrk="1" hangingPunct="1">
              <a:lnSpc>
                <a:spcPct val="90000"/>
              </a:lnSpc>
              <a:buFont typeface="Wingdings" panose="05000000000000000000" pitchFamily="2" charset="2"/>
              <a:buChar char="u"/>
            </a:pPr>
            <a:r>
              <a:rPr lang="zh-CN" altLang="en-US" sz="2000" dirty="0"/>
              <a:t>减少昂贵的技术支持服务的费用</a:t>
            </a:r>
          </a:p>
        </p:txBody>
      </p:sp>
      <p:sp>
        <p:nvSpPr>
          <p:cNvPr id="3994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8CBD862-3AED-4EF7-B8D0-BF959F500C82}"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3994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3A6661F-2DAC-4CAD-AC65-2BA90BE2D971}"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31</a:t>
            </a:fld>
            <a:endParaRPr lang="en-US" altLang="zh-CN" sz="1000" b="0">
              <a:solidFill>
                <a:schemeClr val="bg1"/>
              </a:solidFill>
              <a:latin typeface="Verdana" pitchFamily="34" charset="0"/>
              <a:ea typeface="宋体" pitchFamily="2" charset="-122"/>
            </a:endParaRPr>
          </a:p>
        </p:txBody>
      </p:sp>
      <p:sp>
        <p:nvSpPr>
          <p:cNvPr id="39942" name="Rectangle 5"/>
          <p:cNvSpPr>
            <a:spLocks noChangeArrowheads="1"/>
          </p:cNvSpPr>
          <p:nvPr/>
        </p:nvSpPr>
        <p:spPr bwMode="auto">
          <a:xfrm>
            <a:off x="0" y="2495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pic>
        <p:nvPicPr>
          <p:cNvPr id="8" name="图片 7">
            <a:extLst>
              <a:ext uri="{FF2B5EF4-FFF2-40B4-BE49-F238E27FC236}">
                <a16:creationId xmlns:a16="http://schemas.microsoft.com/office/drawing/2014/main" id="{4216F2E9-4C78-45B2-ADB8-1FE146520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71" y="1117256"/>
            <a:ext cx="3825981" cy="4981584"/>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a:solidFill>
                  <a:schemeClr val="tx1"/>
                </a:solidFill>
                <a:latin typeface="Times New Roman" pitchFamily="18" charset="0"/>
              </a:rPr>
              <a:t>UDP Flood</a:t>
            </a:r>
            <a:r>
              <a:rPr lang="zh-CN" altLang="en-US">
                <a:solidFill>
                  <a:schemeClr val="tx1"/>
                </a:solidFill>
                <a:latin typeface="Times New Roman" pitchFamily="18" charset="0"/>
              </a:rPr>
              <a:t>利用的服务</a:t>
            </a:r>
          </a:p>
        </p:txBody>
      </p:sp>
      <p:sp>
        <p:nvSpPr>
          <p:cNvPr id="40963" name="Rectangle 3"/>
          <p:cNvSpPr>
            <a:spLocks noGrp="1" noChangeArrowheads="1"/>
          </p:cNvSpPr>
          <p:nvPr>
            <p:ph idx="1"/>
          </p:nvPr>
        </p:nvSpPr>
        <p:spPr/>
        <p:txBody>
          <a:bodyPr/>
          <a:lstStyle/>
          <a:p>
            <a:pPr eaLnBrk="1" hangingPunct="1">
              <a:buFontTx/>
              <a:buNone/>
            </a:pPr>
            <a:r>
              <a:rPr lang="en-US" altLang="zh-CN">
                <a:latin typeface="Times New Roman" pitchFamily="18" charset="0"/>
              </a:rPr>
              <a:t>UDP Flood</a:t>
            </a:r>
            <a:r>
              <a:rPr lang="zh-CN" altLang="en-US">
                <a:latin typeface="Times New Roman" pitchFamily="18" charset="0"/>
              </a:rPr>
              <a:t>利用如下服务的弱点：</a:t>
            </a:r>
          </a:p>
          <a:p>
            <a:pPr eaLnBrk="1" hangingPunct="1">
              <a:buFontTx/>
              <a:buNone/>
            </a:pPr>
            <a:r>
              <a:rPr lang="zh-CN" altLang="en-US"/>
              <a:t>① </a:t>
            </a:r>
            <a:r>
              <a:rPr lang="en-US" altLang="zh-CN">
                <a:latin typeface="Times New Roman" pitchFamily="18" charset="0"/>
              </a:rPr>
              <a:t>Echo</a:t>
            </a:r>
            <a:r>
              <a:rPr lang="zh-CN" altLang="en-US">
                <a:latin typeface="Times New Roman" pitchFamily="18" charset="0"/>
              </a:rPr>
              <a:t>服务（</a:t>
            </a:r>
            <a:r>
              <a:rPr lang="en-US" altLang="zh-CN">
                <a:latin typeface="Times New Roman" pitchFamily="18" charset="0"/>
              </a:rPr>
              <a:t>TCP 7</a:t>
            </a:r>
            <a:r>
              <a:rPr lang="zh-CN" altLang="en-US">
                <a:latin typeface="Times New Roman" pitchFamily="18" charset="0"/>
              </a:rPr>
              <a:t>和</a:t>
            </a:r>
            <a:r>
              <a:rPr lang="en-US" altLang="zh-CN">
                <a:latin typeface="Times New Roman" pitchFamily="18" charset="0"/>
              </a:rPr>
              <a:t>UDP 7</a:t>
            </a:r>
            <a:r>
              <a:rPr lang="zh-CN" altLang="en-US">
                <a:latin typeface="Times New Roman" pitchFamily="18" charset="0"/>
              </a:rPr>
              <a:t>）对接收到的每个字符进行回送。</a:t>
            </a:r>
          </a:p>
          <a:p>
            <a:pPr eaLnBrk="1" hangingPunct="1">
              <a:buFontTx/>
              <a:buNone/>
            </a:pPr>
            <a:endParaRPr lang="zh-CN" altLang="en-US">
              <a:latin typeface="Times New Roman" pitchFamily="18" charset="0"/>
            </a:endParaRPr>
          </a:p>
          <a:p>
            <a:pPr eaLnBrk="1" hangingPunct="1">
              <a:buFontTx/>
              <a:buNone/>
            </a:pPr>
            <a:r>
              <a:rPr lang="zh-CN" altLang="en-US"/>
              <a:t>② </a:t>
            </a:r>
            <a:r>
              <a:rPr lang="en-US" altLang="zh-CN">
                <a:latin typeface="Times New Roman" pitchFamily="18" charset="0"/>
              </a:rPr>
              <a:t>Chargen</a:t>
            </a:r>
            <a:r>
              <a:rPr lang="zh-CN" altLang="en-US">
                <a:latin typeface="Times New Roman" pitchFamily="18" charset="0"/>
              </a:rPr>
              <a:t>服务（</a:t>
            </a:r>
            <a:r>
              <a:rPr lang="en-US" altLang="zh-CN">
                <a:latin typeface="Times New Roman" pitchFamily="18" charset="0"/>
              </a:rPr>
              <a:t>TCP 19</a:t>
            </a:r>
            <a:r>
              <a:rPr lang="zh-CN" altLang="en-US">
                <a:latin typeface="Times New Roman" pitchFamily="18" charset="0"/>
              </a:rPr>
              <a:t>和</a:t>
            </a:r>
            <a:r>
              <a:rPr lang="en-US" altLang="zh-CN">
                <a:latin typeface="Times New Roman" pitchFamily="18" charset="0"/>
              </a:rPr>
              <a:t>UDP 19</a:t>
            </a:r>
            <a:r>
              <a:rPr lang="zh-CN" altLang="en-US">
                <a:latin typeface="Times New Roman" pitchFamily="18" charset="0"/>
              </a:rPr>
              <a:t>）对接收到的每个数据包都返回一些随机生成的字符。</a:t>
            </a:r>
          </a:p>
          <a:p>
            <a:pPr eaLnBrk="1" hangingPunct="1">
              <a:buFontTx/>
              <a:buNone/>
            </a:pPr>
            <a:r>
              <a:rPr lang="zh-CN" altLang="en-US">
                <a:latin typeface="Times New Roman" pitchFamily="18" charset="0"/>
              </a:rPr>
              <a:t>    即如果与</a:t>
            </a:r>
            <a:r>
              <a:rPr lang="en-US" altLang="zh-CN">
                <a:latin typeface="Times New Roman" pitchFamily="18" charset="0"/>
              </a:rPr>
              <a:t>Chargen</a:t>
            </a:r>
            <a:r>
              <a:rPr lang="zh-CN" altLang="en-US">
                <a:latin typeface="Times New Roman" pitchFamily="18" charset="0"/>
              </a:rPr>
              <a:t>服务建立了连接，它会不断返回乱字符直到连接中断。</a:t>
            </a:r>
          </a:p>
        </p:txBody>
      </p:sp>
      <p:sp>
        <p:nvSpPr>
          <p:cNvPr id="4096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D4932E1E-E096-41A0-A232-B459680FA49E}"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4096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8AEBBA3E-023E-4CDD-A7F5-CE27E0DCA4CC}"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32</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solidFill>
                  <a:schemeClr val="tx1"/>
                </a:solidFill>
                <a:latin typeface="Times New Roman" pitchFamily="18" charset="0"/>
              </a:rPr>
              <a:t>UDP Flood</a:t>
            </a:r>
            <a:r>
              <a:rPr lang="zh-CN" altLang="en-US" dirty="0">
                <a:solidFill>
                  <a:schemeClr val="tx1"/>
                </a:solidFill>
                <a:latin typeface="Times New Roman" pitchFamily="18" charset="0"/>
              </a:rPr>
              <a:t>的实现原理</a:t>
            </a:r>
          </a:p>
        </p:txBody>
      </p:sp>
      <p:sp>
        <p:nvSpPr>
          <p:cNvPr id="41987" name="Rectangle 3"/>
          <p:cNvSpPr>
            <a:spLocks noGrp="1" noChangeArrowheads="1"/>
          </p:cNvSpPr>
          <p:nvPr>
            <p:ph idx="1"/>
          </p:nvPr>
        </p:nvSpPr>
        <p:spPr>
          <a:xfrm>
            <a:off x="304800" y="1219200"/>
            <a:ext cx="8659688" cy="3937992"/>
          </a:xfrm>
        </p:spPr>
        <p:txBody>
          <a:bodyPr/>
          <a:lstStyle/>
          <a:p>
            <a:pPr eaLnBrk="1" hangingPunct="1">
              <a:lnSpc>
                <a:spcPct val="90000"/>
              </a:lnSpc>
              <a:buFontTx/>
              <a:buNone/>
            </a:pPr>
            <a:r>
              <a:rPr lang="en-US" altLang="zh-CN" dirty="0">
                <a:latin typeface="Times New Roman" pitchFamily="18" charset="0"/>
              </a:rPr>
              <a:t>1</a:t>
            </a:r>
            <a:r>
              <a:rPr lang="zh-CN" altLang="en-US" dirty="0">
                <a:latin typeface="Times New Roman" pitchFamily="18" charset="0"/>
              </a:rPr>
              <a:t>）黑客选择两个目标</a:t>
            </a:r>
            <a:r>
              <a:rPr lang="en-US" altLang="zh-CN" dirty="0">
                <a:latin typeface="Times New Roman" pitchFamily="18" charset="0"/>
              </a:rPr>
              <a:t>A</a:t>
            </a:r>
            <a:r>
              <a:rPr lang="zh-CN" altLang="en-US" dirty="0">
                <a:latin typeface="Times New Roman" pitchFamily="18" charset="0"/>
              </a:rPr>
              <a:t>和</a:t>
            </a:r>
            <a:r>
              <a:rPr lang="en-US" altLang="zh-CN" dirty="0">
                <a:latin typeface="Times New Roman" pitchFamily="18" charset="0"/>
              </a:rPr>
              <a:t>B</a:t>
            </a:r>
            <a:r>
              <a:rPr lang="zh-CN" altLang="en-US" dirty="0">
                <a:latin typeface="Times New Roman" pitchFamily="18" charset="0"/>
              </a:rPr>
              <a:t>；</a:t>
            </a:r>
          </a:p>
          <a:p>
            <a:pPr eaLnBrk="1" hangingPunct="1">
              <a:lnSpc>
                <a:spcPct val="90000"/>
              </a:lnSpc>
              <a:buFontTx/>
              <a:buNone/>
            </a:pPr>
            <a:r>
              <a:rPr lang="en-US" altLang="zh-CN" dirty="0">
                <a:latin typeface="Times New Roman" pitchFamily="18" charset="0"/>
              </a:rPr>
              <a:t>2</a:t>
            </a:r>
            <a:r>
              <a:rPr lang="zh-CN" altLang="en-US" dirty="0">
                <a:latin typeface="Times New Roman" pitchFamily="18" charset="0"/>
              </a:rPr>
              <a:t>）生成伪造的</a:t>
            </a:r>
            <a:r>
              <a:rPr lang="en-US" altLang="zh-CN" dirty="0">
                <a:latin typeface="Times New Roman" pitchFamily="18" charset="0"/>
              </a:rPr>
              <a:t>UDP</a:t>
            </a:r>
            <a:r>
              <a:rPr lang="zh-CN" altLang="en-US" dirty="0">
                <a:latin typeface="Times New Roman" pitchFamily="18" charset="0"/>
              </a:rPr>
              <a:t>包，目的地是</a:t>
            </a:r>
            <a:r>
              <a:rPr lang="en-US" altLang="zh-CN" dirty="0">
                <a:latin typeface="Times New Roman" pitchFamily="18" charset="0"/>
              </a:rPr>
              <a:t>B</a:t>
            </a:r>
            <a:r>
              <a:rPr lang="zh-CN" altLang="en-US" dirty="0">
                <a:latin typeface="Times New Roman" pitchFamily="18" charset="0"/>
              </a:rPr>
              <a:t>的</a:t>
            </a:r>
            <a:r>
              <a:rPr lang="en-US" altLang="zh-CN" dirty="0" err="1">
                <a:latin typeface="Times New Roman" pitchFamily="18" charset="0"/>
              </a:rPr>
              <a:t>Chargen</a:t>
            </a:r>
            <a:r>
              <a:rPr lang="zh-CN" altLang="en-US" dirty="0">
                <a:latin typeface="Times New Roman" pitchFamily="18" charset="0"/>
              </a:rPr>
              <a:t>端口，来源“假冒”为</a:t>
            </a:r>
            <a:r>
              <a:rPr lang="en-US" altLang="zh-CN" dirty="0">
                <a:latin typeface="Times New Roman" pitchFamily="18" charset="0"/>
              </a:rPr>
              <a:t>A</a:t>
            </a:r>
            <a:r>
              <a:rPr lang="zh-CN" altLang="en-US" dirty="0">
                <a:latin typeface="Times New Roman" pitchFamily="18" charset="0"/>
              </a:rPr>
              <a:t>的</a:t>
            </a:r>
            <a:r>
              <a:rPr lang="en-US" altLang="zh-CN" dirty="0">
                <a:latin typeface="Times New Roman" pitchFamily="18" charset="0"/>
              </a:rPr>
              <a:t>Echo</a:t>
            </a:r>
            <a:r>
              <a:rPr lang="zh-CN" altLang="en-US" dirty="0">
                <a:latin typeface="Times New Roman" pitchFamily="18" charset="0"/>
              </a:rPr>
              <a:t>端口；</a:t>
            </a:r>
          </a:p>
          <a:p>
            <a:pPr eaLnBrk="1" hangingPunct="1">
              <a:lnSpc>
                <a:spcPct val="90000"/>
              </a:lnSpc>
              <a:buFontTx/>
              <a:buNone/>
            </a:pPr>
            <a:r>
              <a:rPr lang="en-US" altLang="zh-CN" dirty="0">
                <a:latin typeface="Times New Roman" pitchFamily="18" charset="0"/>
              </a:rPr>
              <a:t>3</a:t>
            </a:r>
            <a:r>
              <a:rPr lang="zh-CN" altLang="en-US" dirty="0">
                <a:latin typeface="Times New Roman" pitchFamily="18" charset="0"/>
              </a:rPr>
              <a:t>）</a:t>
            </a:r>
            <a:r>
              <a:rPr lang="en-US" altLang="zh-CN" dirty="0">
                <a:latin typeface="Times New Roman" pitchFamily="18" charset="0"/>
              </a:rPr>
              <a:t>B</a:t>
            </a:r>
            <a:r>
              <a:rPr lang="zh-CN" altLang="en-US" dirty="0">
                <a:latin typeface="Times New Roman" pitchFamily="18" charset="0"/>
              </a:rPr>
              <a:t>的</a:t>
            </a:r>
            <a:r>
              <a:rPr lang="en-US" altLang="zh-CN" dirty="0" err="1">
                <a:latin typeface="Times New Roman" pitchFamily="18" charset="0"/>
              </a:rPr>
              <a:t>Chargen</a:t>
            </a:r>
            <a:r>
              <a:rPr lang="zh-CN" altLang="en-US" dirty="0">
                <a:latin typeface="Times New Roman" pitchFamily="18" charset="0"/>
              </a:rPr>
              <a:t>服务返回的随机字符发送给</a:t>
            </a:r>
            <a:r>
              <a:rPr lang="en-US" altLang="zh-CN" dirty="0">
                <a:latin typeface="Times New Roman" pitchFamily="18" charset="0"/>
              </a:rPr>
              <a:t>A</a:t>
            </a:r>
            <a:r>
              <a:rPr lang="zh-CN" altLang="en-US" dirty="0">
                <a:latin typeface="Times New Roman" pitchFamily="18" charset="0"/>
              </a:rPr>
              <a:t>的</a:t>
            </a:r>
            <a:r>
              <a:rPr lang="en-US" altLang="zh-CN" dirty="0">
                <a:latin typeface="Times New Roman" pitchFamily="18" charset="0"/>
              </a:rPr>
              <a:t>Echo</a:t>
            </a:r>
            <a:r>
              <a:rPr lang="zh-CN" altLang="en-US" dirty="0">
                <a:latin typeface="Times New Roman" pitchFamily="18" charset="0"/>
              </a:rPr>
              <a:t>服务；</a:t>
            </a:r>
          </a:p>
          <a:p>
            <a:pPr eaLnBrk="1" hangingPunct="1">
              <a:lnSpc>
                <a:spcPct val="90000"/>
              </a:lnSpc>
              <a:buFontTx/>
              <a:buNone/>
            </a:pPr>
            <a:r>
              <a:rPr lang="en-US" altLang="zh-CN" dirty="0">
                <a:latin typeface="Times New Roman" pitchFamily="18" charset="0"/>
              </a:rPr>
              <a:t>4</a:t>
            </a:r>
            <a:r>
              <a:rPr lang="zh-CN" altLang="en-US" dirty="0">
                <a:latin typeface="Times New Roman" pitchFamily="18" charset="0"/>
              </a:rPr>
              <a:t>）</a:t>
            </a:r>
            <a:r>
              <a:rPr lang="en-US" altLang="zh-CN" dirty="0">
                <a:latin typeface="Times New Roman" pitchFamily="18" charset="0"/>
              </a:rPr>
              <a:t>A</a:t>
            </a:r>
            <a:r>
              <a:rPr lang="zh-CN" altLang="en-US" dirty="0">
                <a:latin typeface="Times New Roman" pitchFamily="18" charset="0"/>
              </a:rPr>
              <a:t>再向</a:t>
            </a:r>
            <a:r>
              <a:rPr lang="en-US" altLang="zh-CN" dirty="0">
                <a:latin typeface="Times New Roman" pitchFamily="18" charset="0"/>
              </a:rPr>
              <a:t>B</a:t>
            </a:r>
            <a:r>
              <a:rPr lang="zh-CN" altLang="en-US" dirty="0">
                <a:latin typeface="Times New Roman" pitchFamily="18" charset="0"/>
              </a:rPr>
              <a:t>回送收到的字符，如此反复，最终导致这两台主机应接不暇而拒绝服务；</a:t>
            </a:r>
          </a:p>
          <a:p>
            <a:pPr eaLnBrk="1" hangingPunct="1">
              <a:lnSpc>
                <a:spcPct val="90000"/>
              </a:lnSpc>
              <a:buFontTx/>
              <a:buNone/>
            </a:pPr>
            <a:r>
              <a:rPr lang="en-US" altLang="zh-CN" dirty="0">
                <a:latin typeface="Times New Roman" pitchFamily="18" charset="0"/>
              </a:rPr>
              <a:t>5</a:t>
            </a:r>
            <a:r>
              <a:rPr lang="zh-CN" altLang="en-US" dirty="0">
                <a:latin typeface="Times New Roman" pitchFamily="18" charset="0"/>
              </a:rPr>
              <a:t>）</a:t>
            </a:r>
            <a:r>
              <a:rPr lang="en-US" altLang="zh-CN" dirty="0">
                <a:latin typeface="Times New Roman" pitchFamily="18" charset="0"/>
              </a:rPr>
              <a:t>A</a:t>
            </a:r>
            <a:r>
              <a:rPr lang="zh-CN" altLang="en-US" dirty="0">
                <a:latin typeface="Times New Roman" pitchFamily="18" charset="0"/>
              </a:rPr>
              <a:t>和</a:t>
            </a:r>
            <a:r>
              <a:rPr lang="en-US" altLang="zh-CN" dirty="0">
                <a:latin typeface="Times New Roman" pitchFamily="18" charset="0"/>
              </a:rPr>
              <a:t>B</a:t>
            </a:r>
            <a:r>
              <a:rPr lang="zh-CN" altLang="en-US" dirty="0">
                <a:latin typeface="Times New Roman" pitchFamily="18" charset="0"/>
              </a:rPr>
              <a:t>的内存和两者所在局域网的带宽都受到严重损耗。</a:t>
            </a:r>
          </a:p>
        </p:txBody>
      </p:sp>
      <p:sp>
        <p:nvSpPr>
          <p:cNvPr id="4198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7A167DD0-C5FE-4DBD-954B-DFC4D626DCBB}"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4198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FC7DE34-22FC-460A-BF65-5F5D1BE0048B}"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33</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solidFill>
                  <a:schemeClr val="tx1"/>
                </a:solidFill>
                <a:latin typeface="Times New Roman" pitchFamily="18" charset="0"/>
              </a:rPr>
              <a:t>UDP Flood</a:t>
            </a:r>
            <a:r>
              <a:rPr lang="zh-CN" altLang="en-US">
                <a:solidFill>
                  <a:schemeClr val="tx1"/>
                </a:solidFill>
                <a:latin typeface="Times New Roman" pitchFamily="18" charset="0"/>
              </a:rPr>
              <a:t>的对策和评价</a:t>
            </a:r>
          </a:p>
        </p:txBody>
      </p:sp>
      <p:sp>
        <p:nvSpPr>
          <p:cNvPr id="43011" name="Rectangle 3"/>
          <p:cNvSpPr>
            <a:spLocks noGrp="1" noChangeArrowheads="1"/>
          </p:cNvSpPr>
          <p:nvPr>
            <p:ph idx="1"/>
          </p:nvPr>
        </p:nvSpPr>
        <p:spPr/>
        <p:txBody>
          <a:bodyPr/>
          <a:lstStyle/>
          <a:p>
            <a:pPr eaLnBrk="1" hangingPunct="1">
              <a:lnSpc>
                <a:spcPct val="90000"/>
              </a:lnSpc>
              <a:buFontTx/>
              <a:buNone/>
            </a:pPr>
            <a:r>
              <a:rPr lang="zh-CN" altLang="en-US">
                <a:cs typeface="Tahoma" pitchFamily="34" charset="0"/>
              </a:rPr>
              <a:t>对策：</a:t>
            </a:r>
          </a:p>
          <a:p>
            <a:pPr eaLnBrk="1" hangingPunct="1">
              <a:lnSpc>
                <a:spcPct val="90000"/>
              </a:lnSpc>
              <a:buFontTx/>
              <a:buNone/>
            </a:pPr>
            <a:r>
              <a:rPr lang="en-US" altLang="zh-CN">
                <a:latin typeface="Tahoma" pitchFamily="34" charset="0"/>
                <a:cs typeface="Tahoma" pitchFamily="34" charset="0"/>
              </a:rPr>
              <a:t>•</a:t>
            </a:r>
            <a:r>
              <a:rPr lang="en-US" altLang="zh-CN">
                <a:cs typeface="Tahoma" pitchFamily="34" charset="0"/>
              </a:rPr>
              <a:t> </a:t>
            </a:r>
            <a:r>
              <a:rPr lang="en-US" altLang="zh-CN">
                <a:latin typeface="Times New Roman" pitchFamily="18" charset="0"/>
              </a:rPr>
              <a:t>Echo</a:t>
            </a:r>
            <a:r>
              <a:rPr lang="zh-CN" altLang="en-US">
                <a:latin typeface="Times New Roman" pitchFamily="18" charset="0"/>
              </a:rPr>
              <a:t>和</a:t>
            </a:r>
            <a:r>
              <a:rPr lang="en-US" altLang="zh-CN">
                <a:latin typeface="Times New Roman" pitchFamily="18" charset="0"/>
              </a:rPr>
              <a:t>Chargen</a:t>
            </a:r>
            <a:r>
              <a:rPr lang="en-US" altLang="zh-CN">
                <a:latin typeface="Arial" charset="0"/>
              </a:rPr>
              <a:t>“</a:t>
            </a:r>
            <a:r>
              <a:rPr lang="zh-CN" altLang="en-US">
                <a:latin typeface="Times New Roman" pitchFamily="18" charset="0"/>
              </a:rPr>
              <a:t>置之不理</a:t>
            </a:r>
            <a:r>
              <a:rPr lang="zh-CN" altLang="en-US">
                <a:latin typeface="Arial" charset="0"/>
              </a:rPr>
              <a:t>”</a:t>
            </a:r>
            <a:r>
              <a:rPr lang="zh-CN" altLang="en-US">
                <a:latin typeface="Times New Roman" pitchFamily="18" charset="0"/>
              </a:rPr>
              <a:t> </a:t>
            </a:r>
            <a:r>
              <a:rPr lang="en-US" altLang="zh-CN">
                <a:latin typeface="Times New Roman" pitchFamily="18" charset="0"/>
              </a:rPr>
              <a:t>1024</a:t>
            </a:r>
            <a:r>
              <a:rPr lang="zh-CN" altLang="en-US">
                <a:latin typeface="Times New Roman" pitchFamily="18" charset="0"/>
              </a:rPr>
              <a:t>以下的源端口；</a:t>
            </a:r>
          </a:p>
          <a:p>
            <a:pPr eaLnBrk="1" hangingPunct="1">
              <a:lnSpc>
                <a:spcPct val="90000"/>
              </a:lnSpc>
              <a:buFontTx/>
              <a:buNone/>
            </a:pPr>
            <a:r>
              <a:rPr lang="en-US" altLang="zh-CN">
                <a:latin typeface="Tahoma" pitchFamily="34" charset="0"/>
                <a:cs typeface="Tahoma" pitchFamily="34" charset="0"/>
              </a:rPr>
              <a:t>•</a:t>
            </a:r>
            <a:r>
              <a:rPr lang="en-US" altLang="zh-CN">
                <a:cs typeface="Tahoma" pitchFamily="34" charset="0"/>
              </a:rPr>
              <a:t> </a:t>
            </a:r>
            <a:r>
              <a:rPr lang="zh-CN" altLang="en-US">
                <a:latin typeface="Times New Roman" pitchFamily="18" charset="0"/>
              </a:rPr>
              <a:t>尽量减少开放不必要的网络服务。</a:t>
            </a:r>
          </a:p>
          <a:p>
            <a:pPr eaLnBrk="1" hangingPunct="1">
              <a:lnSpc>
                <a:spcPct val="90000"/>
              </a:lnSpc>
              <a:buFontTx/>
              <a:buNone/>
            </a:pPr>
            <a:endParaRPr lang="zh-CN" altLang="en-US">
              <a:latin typeface="Times New Roman" pitchFamily="18" charset="0"/>
            </a:endParaRPr>
          </a:p>
          <a:p>
            <a:pPr eaLnBrk="1" hangingPunct="1">
              <a:lnSpc>
                <a:spcPct val="90000"/>
              </a:lnSpc>
              <a:buFontTx/>
              <a:buNone/>
            </a:pPr>
            <a:r>
              <a:rPr lang="zh-CN" altLang="en-US">
                <a:latin typeface="Times New Roman" pitchFamily="18" charset="0"/>
              </a:rPr>
              <a:t>评价：</a:t>
            </a:r>
          </a:p>
          <a:p>
            <a:pPr eaLnBrk="1" hangingPunct="1">
              <a:lnSpc>
                <a:spcPct val="90000"/>
              </a:lnSpc>
              <a:buFontTx/>
              <a:buNone/>
            </a:pPr>
            <a:r>
              <a:rPr lang="en-US" altLang="zh-CN">
                <a:latin typeface="Tahoma" pitchFamily="34" charset="0"/>
                <a:cs typeface="Tahoma" pitchFamily="34" charset="0"/>
              </a:rPr>
              <a:t>•</a:t>
            </a:r>
            <a:r>
              <a:rPr lang="en-US" altLang="zh-CN">
                <a:cs typeface="Tahoma" pitchFamily="34" charset="0"/>
              </a:rPr>
              <a:t> </a:t>
            </a:r>
            <a:r>
              <a:rPr lang="zh-CN" altLang="en-US">
                <a:cs typeface="Tahoma" pitchFamily="34" charset="0"/>
              </a:rPr>
              <a:t>一箭双雕</a:t>
            </a:r>
          </a:p>
          <a:p>
            <a:pPr eaLnBrk="1" hangingPunct="1">
              <a:lnSpc>
                <a:spcPct val="90000"/>
              </a:lnSpc>
              <a:buFontTx/>
              <a:buNone/>
            </a:pPr>
            <a:r>
              <a:rPr lang="en-US" altLang="zh-CN">
                <a:latin typeface="Tahoma" pitchFamily="34" charset="0"/>
                <a:cs typeface="Tahoma" pitchFamily="34" charset="0"/>
              </a:rPr>
              <a:t>•</a:t>
            </a:r>
            <a:r>
              <a:rPr lang="en-US" altLang="zh-CN">
                <a:cs typeface="Tahoma" pitchFamily="34" charset="0"/>
              </a:rPr>
              <a:t> </a:t>
            </a:r>
            <a:r>
              <a:rPr lang="zh-CN" altLang="en-US">
                <a:cs typeface="Tahoma" pitchFamily="34" charset="0"/>
              </a:rPr>
              <a:t>攻击方法</a:t>
            </a:r>
            <a:r>
              <a:rPr lang="en-US" altLang="zh-CN">
                <a:latin typeface="Times New Roman" pitchFamily="18" charset="0"/>
                <a:cs typeface="Tahoma" pitchFamily="34" charset="0"/>
              </a:rPr>
              <a:t>——</a:t>
            </a:r>
            <a:r>
              <a:rPr lang="zh-CN" altLang="en-US">
                <a:cs typeface="Tahoma" pitchFamily="34" charset="0"/>
              </a:rPr>
              <a:t>只有想不到，没有做不到。</a:t>
            </a:r>
          </a:p>
          <a:p>
            <a:pPr eaLnBrk="1" hangingPunct="1">
              <a:lnSpc>
                <a:spcPct val="90000"/>
              </a:lnSpc>
              <a:buFontTx/>
              <a:buNone/>
            </a:pPr>
            <a:r>
              <a:rPr lang="en-US" altLang="zh-CN">
                <a:latin typeface="Tahoma" pitchFamily="34" charset="0"/>
                <a:cs typeface="Tahoma" pitchFamily="34" charset="0"/>
              </a:rPr>
              <a:t>•</a:t>
            </a:r>
            <a:r>
              <a:rPr lang="en-US" altLang="zh-CN">
                <a:cs typeface="Tahoma" pitchFamily="34" charset="0"/>
              </a:rPr>
              <a:t> </a:t>
            </a:r>
            <a:r>
              <a:rPr lang="zh-CN" altLang="en-US">
                <a:cs typeface="Tahoma" pitchFamily="34" charset="0"/>
              </a:rPr>
              <a:t>目前虽已过时，但在当时黑客很有</a:t>
            </a:r>
            <a:r>
              <a:rPr lang="zh-CN" altLang="en-US">
                <a:latin typeface="Arial" charset="0"/>
              </a:rPr>
              <a:t>“</a:t>
            </a:r>
            <a:r>
              <a:rPr lang="zh-CN" altLang="en-US">
                <a:cs typeface="Tahoma" pitchFamily="34" charset="0"/>
              </a:rPr>
              <a:t>创意</a:t>
            </a:r>
            <a:r>
              <a:rPr lang="zh-CN" altLang="en-US">
                <a:latin typeface="Arial" charset="0"/>
              </a:rPr>
              <a:t>”</a:t>
            </a:r>
            <a:r>
              <a:rPr lang="zh-CN" altLang="en-US">
                <a:latin typeface="Times New Roman" pitchFamily="18" charset="0"/>
              </a:rPr>
              <a:t>。</a:t>
            </a:r>
          </a:p>
        </p:txBody>
      </p:sp>
      <p:sp>
        <p:nvSpPr>
          <p:cNvPr id="4301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3536F72-B22F-4702-B306-2050669536B7}"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4301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F03A5D84-32FF-401D-917D-A0739EC5F61B}"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34</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a:latin typeface="Times New Roman" pitchFamily="18" charset="0"/>
              </a:rPr>
              <a:t>（</a:t>
            </a:r>
            <a:r>
              <a:rPr lang="en-US" altLang="zh-CN">
                <a:latin typeface="Times New Roman" pitchFamily="18" charset="0"/>
              </a:rPr>
              <a:t>2</a:t>
            </a:r>
            <a:r>
              <a:rPr lang="zh-CN" altLang="en-US">
                <a:latin typeface="Times New Roman" pitchFamily="18" charset="0"/>
              </a:rPr>
              <a:t>）</a:t>
            </a:r>
            <a:r>
              <a:rPr lang="en-US" altLang="zh-CN">
                <a:latin typeface="Times New Roman" pitchFamily="18" charset="0"/>
              </a:rPr>
              <a:t>Land Attack</a:t>
            </a:r>
          </a:p>
        </p:txBody>
      </p:sp>
      <p:sp>
        <p:nvSpPr>
          <p:cNvPr id="44035" name="Rectangle 3"/>
          <p:cNvSpPr>
            <a:spLocks noGrp="1" noChangeArrowheads="1"/>
          </p:cNvSpPr>
          <p:nvPr>
            <p:ph idx="1"/>
          </p:nvPr>
        </p:nvSpPr>
        <p:spPr/>
        <p:txBody>
          <a:bodyPr/>
          <a:lstStyle/>
          <a:p>
            <a:pPr eaLnBrk="1" hangingPunct="1">
              <a:lnSpc>
                <a:spcPct val="90000"/>
              </a:lnSpc>
              <a:buFontTx/>
              <a:buNone/>
            </a:pPr>
            <a:r>
              <a:rPr lang="en-US" altLang="zh-CN" dirty="0">
                <a:latin typeface="Tahoma" pitchFamily="34" charset="0"/>
                <a:cs typeface="Tahoma" pitchFamily="34" charset="0"/>
              </a:rPr>
              <a:t>•</a:t>
            </a:r>
            <a:r>
              <a:rPr lang="en-US" altLang="zh-CN" dirty="0">
                <a:cs typeface="Tahoma" pitchFamily="34" charset="0"/>
              </a:rPr>
              <a:t> </a:t>
            </a:r>
            <a:r>
              <a:rPr lang="zh-CN" altLang="en-US" dirty="0">
                <a:latin typeface="Times New Roman" pitchFamily="18" charset="0"/>
              </a:rPr>
              <a:t>被攻击主机</a:t>
            </a:r>
            <a:r>
              <a:rPr lang="en-US" altLang="zh-CN" dirty="0">
                <a:latin typeface="Times New Roman" pitchFamily="18" charset="0"/>
              </a:rPr>
              <a:t>S</a:t>
            </a:r>
            <a:r>
              <a:rPr lang="zh-CN" altLang="en-US" dirty="0">
                <a:latin typeface="Times New Roman" pitchFamily="18" charset="0"/>
              </a:rPr>
              <a:t>是</a:t>
            </a:r>
            <a:r>
              <a:rPr lang="en-US" altLang="zh-CN" dirty="0">
                <a:latin typeface="Times New Roman" pitchFamily="18" charset="0"/>
              </a:rPr>
              <a:t>Windows</a:t>
            </a:r>
            <a:r>
              <a:rPr lang="zh-CN" altLang="en-US" dirty="0">
                <a:latin typeface="Times New Roman" pitchFamily="18" charset="0"/>
              </a:rPr>
              <a:t>主机，它的</a:t>
            </a:r>
            <a:r>
              <a:rPr lang="en-US" altLang="zh-CN" dirty="0">
                <a:latin typeface="Times New Roman" pitchFamily="18" charset="0"/>
              </a:rPr>
              <a:t>139</a:t>
            </a:r>
            <a:r>
              <a:rPr lang="zh-CN" altLang="en-US" dirty="0">
                <a:latin typeface="Times New Roman" pitchFamily="18" charset="0"/>
              </a:rPr>
              <a:t>端口一般开放（任一开放端口都可被利用实现此攻击）。</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en-US" altLang="zh-CN" dirty="0">
                <a:latin typeface="Tahoma" pitchFamily="34" charset="0"/>
                <a:cs typeface="Tahoma" pitchFamily="34" charset="0"/>
              </a:rPr>
              <a:t>•</a:t>
            </a:r>
            <a:r>
              <a:rPr lang="en-US" altLang="zh-CN" dirty="0">
                <a:cs typeface="Tahoma" pitchFamily="34" charset="0"/>
              </a:rPr>
              <a:t> </a:t>
            </a:r>
            <a:r>
              <a:rPr lang="zh-CN" altLang="en-US" dirty="0">
                <a:latin typeface="Times New Roman" pitchFamily="18" charset="0"/>
              </a:rPr>
              <a:t>黑客向</a:t>
            </a:r>
            <a:r>
              <a:rPr lang="en-US" altLang="zh-CN" dirty="0">
                <a:latin typeface="Times New Roman" pitchFamily="18" charset="0"/>
              </a:rPr>
              <a:t>S</a:t>
            </a:r>
            <a:r>
              <a:rPr lang="zh-CN" altLang="en-US" dirty="0">
                <a:latin typeface="Times New Roman" pitchFamily="18" charset="0"/>
              </a:rPr>
              <a:t>的</a:t>
            </a:r>
            <a:r>
              <a:rPr lang="en-US" altLang="zh-CN" dirty="0">
                <a:latin typeface="Times New Roman" pitchFamily="18" charset="0"/>
              </a:rPr>
              <a:t>139</a:t>
            </a:r>
            <a:r>
              <a:rPr lang="zh-CN" altLang="en-US" dirty="0">
                <a:latin typeface="Times New Roman" pitchFamily="18" charset="0"/>
              </a:rPr>
              <a:t>端口发送</a:t>
            </a:r>
            <a:r>
              <a:rPr lang="en-US" altLang="zh-CN" dirty="0">
                <a:latin typeface="Times New Roman" pitchFamily="18" charset="0"/>
              </a:rPr>
              <a:t>TCP</a:t>
            </a:r>
            <a:r>
              <a:rPr lang="zh-CN" altLang="en-US" dirty="0">
                <a:latin typeface="Times New Roman" pitchFamily="18" charset="0"/>
              </a:rPr>
              <a:t>请求数据包，并将源</a:t>
            </a:r>
            <a:r>
              <a:rPr lang="en-US" altLang="zh-CN" dirty="0">
                <a:latin typeface="Times New Roman" pitchFamily="18" charset="0"/>
              </a:rPr>
              <a:t>IP</a:t>
            </a:r>
            <a:r>
              <a:rPr lang="zh-CN" altLang="en-US" dirty="0">
                <a:latin typeface="Times New Roman" pitchFamily="18" charset="0"/>
              </a:rPr>
              <a:t>地址设置为</a:t>
            </a:r>
            <a:r>
              <a:rPr lang="en-US" altLang="zh-CN" dirty="0">
                <a:latin typeface="Times New Roman" pitchFamily="18" charset="0"/>
              </a:rPr>
              <a:t>S</a:t>
            </a:r>
            <a:r>
              <a:rPr lang="zh-CN" altLang="en-US" dirty="0">
                <a:latin typeface="Times New Roman" pitchFamily="18" charset="0"/>
              </a:rPr>
              <a:t>的</a:t>
            </a:r>
            <a:r>
              <a:rPr lang="en-US" altLang="zh-CN" dirty="0">
                <a:latin typeface="Times New Roman" pitchFamily="18" charset="0"/>
              </a:rPr>
              <a:t>IP</a:t>
            </a:r>
            <a:r>
              <a:rPr lang="zh-CN" altLang="en-US" dirty="0">
                <a:latin typeface="Times New Roman" pitchFamily="18" charset="0"/>
              </a:rPr>
              <a:t>，源端口设置为</a:t>
            </a:r>
            <a:r>
              <a:rPr lang="en-US" altLang="zh-CN" dirty="0">
                <a:latin typeface="Times New Roman" pitchFamily="18" charset="0"/>
              </a:rPr>
              <a:t>139——</a:t>
            </a:r>
            <a:r>
              <a:rPr lang="zh-CN" altLang="en-US" dirty="0">
                <a:latin typeface="Times New Roman" pitchFamily="18" charset="0"/>
              </a:rPr>
              <a:t>让</a:t>
            </a:r>
            <a:r>
              <a:rPr lang="en-US" altLang="zh-CN" dirty="0">
                <a:latin typeface="Times New Roman" pitchFamily="18" charset="0"/>
              </a:rPr>
              <a:t>S</a:t>
            </a:r>
            <a:r>
              <a:rPr lang="zh-CN" altLang="en-US" dirty="0">
                <a:latin typeface="Times New Roman" pitchFamily="18" charset="0"/>
              </a:rPr>
              <a:t>自己攻击自己。</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en-US" altLang="zh-CN" dirty="0">
                <a:latin typeface="Tahoma" pitchFamily="34" charset="0"/>
                <a:cs typeface="Tahoma" pitchFamily="34" charset="0"/>
              </a:rPr>
              <a:t>•</a:t>
            </a:r>
            <a:r>
              <a:rPr lang="en-US" altLang="zh-CN" dirty="0">
                <a:latin typeface="Times New Roman" pitchFamily="18" charset="0"/>
              </a:rPr>
              <a:t> S</a:t>
            </a:r>
            <a:r>
              <a:rPr lang="zh-CN" altLang="en-US" dirty="0">
                <a:latin typeface="Times New Roman" pitchFamily="18" charset="0"/>
              </a:rPr>
              <a:t>因试图与自己连接而陷入死循环（</a:t>
            </a:r>
            <a:r>
              <a:rPr lang="en-US" altLang="zh-CN" dirty="0">
                <a:latin typeface="Times New Roman" pitchFamily="18" charset="0"/>
              </a:rPr>
              <a:t>S</a:t>
            </a:r>
            <a:r>
              <a:rPr lang="zh-CN" altLang="en-US" dirty="0">
                <a:latin typeface="Times New Roman" pitchFamily="18" charset="0"/>
              </a:rPr>
              <a:t>一直给自己发送错误应答，并希望看到具有正确序列号的应答返回）。</a:t>
            </a:r>
          </a:p>
        </p:txBody>
      </p:sp>
      <p:sp>
        <p:nvSpPr>
          <p:cNvPr id="4403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7A9EBA96-EF3D-4B00-BDAE-DDECA31D88F0}"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4403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5E7911D-4F06-480B-B6CE-CD50EEE467E9}"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35</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12738" y="274638"/>
            <a:ext cx="8507412" cy="1143000"/>
          </a:xfrm>
        </p:spPr>
        <p:txBody>
          <a:bodyPr/>
          <a:lstStyle/>
          <a:p>
            <a:pPr eaLnBrk="1" hangingPunct="1"/>
            <a:r>
              <a:rPr lang="zh-CN" altLang="en-US" dirty="0">
                <a:latin typeface="Times New Roman" pitchFamily="18" charset="0"/>
              </a:rPr>
              <a:t>（</a:t>
            </a:r>
            <a:r>
              <a:rPr lang="en-US" altLang="zh-CN" dirty="0">
                <a:latin typeface="Times New Roman" pitchFamily="18" charset="0"/>
              </a:rPr>
              <a:t>3</a:t>
            </a:r>
            <a:r>
              <a:rPr lang="zh-CN" altLang="en-US" dirty="0">
                <a:latin typeface="Times New Roman" pitchFamily="18" charset="0"/>
              </a:rPr>
              <a:t>）</a:t>
            </a:r>
            <a:r>
              <a:rPr lang="en-US" altLang="zh-CN" dirty="0">
                <a:latin typeface="Times New Roman" pitchFamily="18" charset="0"/>
              </a:rPr>
              <a:t>SYN Flood</a:t>
            </a:r>
            <a:r>
              <a:rPr lang="zh-CN" altLang="en-US" dirty="0">
                <a:latin typeface="Times New Roman" pitchFamily="18" charset="0"/>
              </a:rPr>
              <a:t>（</a:t>
            </a:r>
            <a:r>
              <a:rPr lang="en-US" altLang="zh-CN" dirty="0">
                <a:latin typeface="Times New Roman" pitchFamily="18" charset="0"/>
              </a:rPr>
              <a:t>1</a:t>
            </a:r>
            <a:r>
              <a:rPr lang="zh-CN" altLang="en-US" dirty="0">
                <a:latin typeface="Times New Roman" pitchFamily="18" charset="0"/>
              </a:rPr>
              <a:t>）</a:t>
            </a:r>
          </a:p>
        </p:txBody>
      </p:sp>
      <p:sp>
        <p:nvSpPr>
          <p:cNvPr id="45059" name="Rectangle 8"/>
          <p:cNvSpPr>
            <a:spLocks noGrp="1" noChangeArrowheads="1"/>
          </p:cNvSpPr>
          <p:nvPr>
            <p:ph idx="1"/>
          </p:nvPr>
        </p:nvSpPr>
        <p:spPr>
          <a:xfrm>
            <a:off x="304800" y="1219200"/>
            <a:ext cx="8382000" cy="4586064"/>
          </a:xfrm>
        </p:spPr>
        <p:txBody>
          <a:bodyPr/>
          <a:lstStyle/>
          <a:p>
            <a:pPr eaLnBrk="1" hangingPunct="1">
              <a:buFontTx/>
              <a:buNone/>
            </a:pPr>
            <a:r>
              <a:rPr lang="zh-CN" altLang="en-US" dirty="0">
                <a:latin typeface="Times New Roman" pitchFamily="18" charset="0"/>
              </a:rPr>
              <a:t>黑客使用</a:t>
            </a:r>
            <a:r>
              <a:rPr lang="en-US" altLang="zh-CN" dirty="0">
                <a:latin typeface="Times New Roman" pitchFamily="18" charset="0"/>
              </a:rPr>
              <a:t>TCP</a:t>
            </a:r>
            <a:r>
              <a:rPr lang="zh-CN" altLang="en-US" dirty="0">
                <a:latin typeface="Times New Roman" pitchFamily="18" charset="0"/>
              </a:rPr>
              <a:t>三次握手连接服务器的过程中：</a:t>
            </a:r>
          </a:p>
          <a:p>
            <a:pPr eaLnBrk="1" hangingPunct="1">
              <a:buFontTx/>
              <a:buNone/>
            </a:pPr>
            <a:r>
              <a:rPr lang="en-US" altLang="zh-CN" dirty="0">
                <a:latin typeface="Times New Roman" pitchFamily="18" charset="0"/>
              </a:rPr>
              <a:t>1</a:t>
            </a:r>
            <a:r>
              <a:rPr lang="zh-CN" altLang="en-US" dirty="0">
                <a:latin typeface="Times New Roman" pitchFamily="18" charset="0"/>
              </a:rPr>
              <a:t>）发送给服务器</a:t>
            </a:r>
            <a:r>
              <a:rPr lang="en-US" altLang="zh-CN" dirty="0">
                <a:latin typeface="Times New Roman" pitchFamily="18" charset="0"/>
                <a:cs typeface="Tahoma" pitchFamily="34" charset="0"/>
              </a:rPr>
              <a:t>S</a:t>
            </a:r>
            <a:r>
              <a:rPr lang="zh-CN" altLang="en-US" dirty="0">
                <a:latin typeface="Times New Roman" pitchFamily="18" charset="0"/>
              </a:rPr>
              <a:t>的</a:t>
            </a:r>
            <a:r>
              <a:rPr lang="en-US" altLang="zh-CN" dirty="0">
                <a:latin typeface="Times New Roman" pitchFamily="18" charset="0"/>
              </a:rPr>
              <a:t>SYN</a:t>
            </a:r>
            <a:r>
              <a:rPr lang="zh-CN" altLang="en-US" dirty="0">
                <a:latin typeface="Times New Roman" pitchFamily="18" charset="0"/>
              </a:rPr>
              <a:t>包中的源</a:t>
            </a:r>
            <a:r>
              <a:rPr lang="en-US" altLang="zh-CN" dirty="0">
                <a:latin typeface="Times New Roman" pitchFamily="18" charset="0"/>
              </a:rPr>
              <a:t>IP</a:t>
            </a:r>
            <a:r>
              <a:rPr lang="zh-CN" altLang="en-US" dirty="0">
                <a:latin typeface="Times New Roman" pitchFamily="18" charset="0"/>
              </a:rPr>
              <a:t>地址是</a:t>
            </a:r>
            <a:r>
              <a:rPr lang="zh-CN" altLang="en-US" dirty="0">
                <a:latin typeface="Arial" charset="0"/>
              </a:rPr>
              <a:t>“</a:t>
            </a:r>
            <a:r>
              <a:rPr lang="zh-CN" altLang="en-US" dirty="0">
                <a:latin typeface="Times New Roman" pitchFamily="18" charset="0"/>
              </a:rPr>
              <a:t>虚假</a:t>
            </a:r>
            <a:r>
              <a:rPr lang="zh-CN" altLang="en-US" dirty="0">
                <a:latin typeface="Arial" charset="0"/>
              </a:rPr>
              <a:t>”</a:t>
            </a:r>
            <a:r>
              <a:rPr lang="zh-CN" altLang="en-US" dirty="0">
                <a:latin typeface="Times New Roman" pitchFamily="18" charset="0"/>
              </a:rPr>
              <a:t>地址；</a:t>
            </a:r>
          </a:p>
          <a:p>
            <a:pPr eaLnBrk="1" hangingPunct="1">
              <a:buFontTx/>
              <a:buNone/>
            </a:pPr>
            <a:r>
              <a:rPr lang="en-US" altLang="zh-CN" dirty="0">
                <a:latin typeface="Times New Roman" pitchFamily="18" charset="0"/>
              </a:rPr>
              <a:t>2</a:t>
            </a:r>
            <a:r>
              <a:rPr lang="zh-CN" altLang="en-US" dirty="0">
                <a:latin typeface="Times New Roman" pitchFamily="18" charset="0"/>
              </a:rPr>
              <a:t>）服务器端返回的</a:t>
            </a:r>
            <a:r>
              <a:rPr lang="en-US" altLang="zh-CN" dirty="0">
                <a:latin typeface="Times New Roman" pitchFamily="18" charset="0"/>
              </a:rPr>
              <a:t>SYN+ACK</a:t>
            </a:r>
            <a:r>
              <a:rPr lang="zh-CN" altLang="en-US" dirty="0">
                <a:latin typeface="Times New Roman" pitchFamily="18" charset="0"/>
              </a:rPr>
              <a:t>包就不能达到声称的源</a:t>
            </a:r>
            <a:r>
              <a:rPr lang="en-US" altLang="zh-CN" dirty="0">
                <a:latin typeface="Times New Roman" pitchFamily="18" charset="0"/>
              </a:rPr>
              <a:t>IP</a:t>
            </a:r>
            <a:r>
              <a:rPr lang="zh-CN" altLang="en-US" dirty="0">
                <a:latin typeface="Times New Roman" pitchFamily="18" charset="0"/>
              </a:rPr>
              <a:t>地址对应的主机；</a:t>
            </a:r>
          </a:p>
          <a:p>
            <a:pPr eaLnBrk="1" hangingPunct="1">
              <a:buFontTx/>
              <a:buNone/>
            </a:pPr>
            <a:endParaRPr lang="zh-CN" altLang="en-US" dirty="0">
              <a:latin typeface="Times New Roman" pitchFamily="18" charset="0"/>
            </a:endParaRPr>
          </a:p>
          <a:p>
            <a:pPr eaLnBrk="1" hangingPunct="1">
              <a:buFontTx/>
              <a:buNone/>
            </a:pPr>
            <a:r>
              <a:rPr lang="en-US" altLang="zh-CN" dirty="0">
                <a:latin typeface="Times New Roman" pitchFamily="18" charset="0"/>
              </a:rPr>
              <a:t>3</a:t>
            </a:r>
            <a:r>
              <a:rPr lang="zh-CN" altLang="en-US" dirty="0">
                <a:latin typeface="Times New Roman" pitchFamily="18" charset="0"/>
              </a:rPr>
              <a:t>）服务器端就不能</a:t>
            </a:r>
            <a:r>
              <a:rPr lang="zh-CN" altLang="en-US" dirty="0">
                <a:latin typeface="Arial" charset="0"/>
              </a:rPr>
              <a:t>“</a:t>
            </a:r>
            <a:r>
              <a:rPr lang="zh-CN" altLang="en-US" dirty="0">
                <a:latin typeface="Times New Roman" pitchFamily="18" charset="0"/>
              </a:rPr>
              <a:t>按时</a:t>
            </a:r>
            <a:r>
              <a:rPr lang="zh-CN" altLang="en-US" dirty="0">
                <a:latin typeface="Arial" charset="0"/>
              </a:rPr>
              <a:t>”</a:t>
            </a:r>
            <a:r>
              <a:rPr lang="zh-CN" altLang="en-US" dirty="0">
                <a:latin typeface="Times New Roman" pitchFamily="18" charset="0"/>
              </a:rPr>
              <a:t>收到请求方返回的</a:t>
            </a:r>
            <a:r>
              <a:rPr lang="en-US" altLang="zh-CN" dirty="0">
                <a:latin typeface="Times New Roman" pitchFamily="18" charset="0"/>
              </a:rPr>
              <a:t>ACK</a:t>
            </a:r>
            <a:r>
              <a:rPr lang="zh-CN" altLang="en-US" dirty="0">
                <a:latin typeface="Times New Roman" pitchFamily="18" charset="0"/>
              </a:rPr>
              <a:t>包，将其放入自己的</a:t>
            </a:r>
            <a:r>
              <a:rPr lang="zh-CN" altLang="en-US" dirty="0">
                <a:latin typeface="Arial" charset="0"/>
              </a:rPr>
              <a:t>“</a:t>
            </a:r>
            <a:r>
              <a:rPr lang="zh-CN" altLang="en-US" dirty="0">
                <a:latin typeface="Times New Roman" pitchFamily="18" charset="0"/>
              </a:rPr>
              <a:t>未完成连接队列</a:t>
            </a:r>
            <a:r>
              <a:rPr lang="zh-CN" altLang="en-US" dirty="0">
                <a:latin typeface="Arial" charset="0"/>
              </a:rPr>
              <a:t>”</a:t>
            </a:r>
            <a:r>
              <a:rPr lang="zh-CN" altLang="en-US" dirty="0">
                <a:latin typeface="Times New Roman" pitchFamily="18" charset="0"/>
              </a:rPr>
              <a:t>中等待；</a:t>
            </a:r>
          </a:p>
          <a:p>
            <a:pPr eaLnBrk="1" hangingPunct="1">
              <a:buFontTx/>
              <a:buNone/>
            </a:pPr>
            <a:r>
              <a:rPr lang="en-US" altLang="zh-CN" dirty="0">
                <a:latin typeface="Times New Roman" pitchFamily="18" charset="0"/>
              </a:rPr>
              <a:t>4</a:t>
            </a:r>
            <a:r>
              <a:rPr lang="zh-CN" altLang="en-US" dirty="0">
                <a:latin typeface="Times New Roman" pitchFamily="18" charset="0"/>
              </a:rPr>
              <a:t>）服务器过一段时间重发</a:t>
            </a:r>
            <a:r>
              <a:rPr lang="en-US" altLang="zh-CN" dirty="0">
                <a:latin typeface="Times New Roman" pitchFamily="18" charset="0"/>
              </a:rPr>
              <a:t>SYN+ACK</a:t>
            </a:r>
            <a:r>
              <a:rPr lang="zh-CN" altLang="en-US" dirty="0">
                <a:latin typeface="Times New Roman" pitchFamily="18" charset="0"/>
              </a:rPr>
              <a:t>包，再等待；</a:t>
            </a:r>
          </a:p>
        </p:txBody>
      </p:sp>
      <p:sp>
        <p:nvSpPr>
          <p:cNvPr id="4506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BA3B630-DE2C-486B-9F86-C58624C0CCCF}"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4506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F4C6B8D-5E3F-4372-AE1C-6617C76CAFB9}"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36</a:t>
            </a:fld>
            <a:endParaRPr lang="en-US" altLang="zh-CN" sz="1000" b="0">
              <a:solidFill>
                <a:schemeClr val="bg1"/>
              </a:solidFill>
              <a:latin typeface="Verdana" pitchFamily="34" charset="0"/>
              <a:ea typeface="宋体" pitchFamily="2" charset="-122"/>
            </a:endParaRPr>
          </a:p>
        </p:txBody>
      </p:sp>
      <p:sp>
        <p:nvSpPr>
          <p:cNvPr id="45062" name="Rectangle 5"/>
          <p:cNvSpPr>
            <a:spLocks noChangeArrowheads="1"/>
          </p:cNvSpPr>
          <p:nvPr/>
        </p:nvSpPr>
        <p:spPr bwMode="auto">
          <a:xfrm>
            <a:off x="0" y="2552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a:latin typeface="Times New Roman" pitchFamily="18" charset="0"/>
              </a:rPr>
              <a:t>（</a:t>
            </a:r>
            <a:r>
              <a:rPr lang="en-US" altLang="zh-CN">
                <a:latin typeface="Times New Roman" pitchFamily="18" charset="0"/>
              </a:rPr>
              <a:t>3</a:t>
            </a:r>
            <a:r>
              <a:rPr lang="zh-CN" altLang="en-US">
                <a:latin typeface="Times New Roman" pitchFamily="18" charset="0"/>
              </a:rPr>
              <a:t>）</a:t>
            </a:r>
            <a:r>
              <a:rPr lang="en-US" altLang="zh-CN">
                <a:latin typeface="Times New Roman" pitchFamily="18" charset="0"/>
              </a:rPr>
              <a:t>SYN Flood</a:t>
            </a:r>
            <a:r>
              <a:rPr lang="zh-CN" altLang="en-US">
                <a:latin typeface="Times New Roman" pitchFamily="18" charset="0"/>
              </a:rPr>
              <a:t>（</a:t>
            </a:r>
            <a:r>
              <a:rPr lang="en-US" altLang="zh-CN">
                <a:latin typeface="Times New Roman" pitchFamily="18" charset="0"/>
              </a:rPr>
              <a:t>2</a:t>
            </a:r>
            <a:r>
              <a:rPr lang="zh-CN" altLang="en-US">
                <a:latin typeface="Times New Roman" pitchFamily="18" charset="0"/>
              </a:rPr>
              <a:t>）</a:t>
            </a:r>
          </a:p>
        </p:txBody>
      </p:sp>
      <p:sp>
        <p:nvSpPr>
          <p:cNvPr id="46083" name="Rectangle 3"/>
          <p:cNvSpPr>
            <a:spLocks noGrp="1" noChangeArrowheads="1"/>
          </p:cNvSpPr>
          <p:nvPr>
            <p:ph idx="1"/>
          </p:nvPr>
        </p:nvSpPr>
        <p:spPr>
          <a:xfrm>
            <a:off x="304800" y="1219200"/>
            <a:ext cx="8382000" cy="4298032"/>
          </a:xfrm>
        </p:spPr>
        <p:txBody>
          <a:bodyPr/>
          <a:lstStyle/>
          <a:p>
            <a:pPr eaLnBrk="1" hangingPunct="1">
              <a:buFontTx/>
              <a:buNone/>
            </a:pPr>
            <a:r>
              <a:rPr lang="en-US" altLang="zh-CN" dirty="0">
                <a:latin typeface="Times New Roman" pitchFamily="18" charset="0"/>
              </a:rPr>
              <a:t>5</a:t>
            </a:r>
            <a:r>
              <a:rPr lang="zh-CN" altLang="en-US" dirty="0">
                <a:latin typeface="Times New Roman" pitchFamily="18" charset="0"/>
              </a:rPr>
              <a:t>）实在等不到回应（超时），从“未完成连接队列”中清除该项，连接断开，给其他客户连接机会；</a:t>
            </a:r>
          </a:p>
          <a:p>
            <a:pPr eaLnBrk="1" hangingPunct="1">
              <a:buFontTx/>
              <a:buNone/>
            </a:pPr>
            <a:endParaRPr lang="zh-CN" altLang="en-US" dirty="0">
              <a:latin typeface="Times New Roman" pitchFamily="18" charset="0"/>
            </a:endParaRPr>
          </a:p>
          <a:p>
            <a:pPr eaLnBrk="1" hangingPunct="1">
              <a:buFontTx/>
              <a:buNone/>
            </a:pPr>
            <a:r>
              <a:rPr lang="en-US" altLang="zh-CN" dirty="0">
                <a:latin typeface="Times New Roman" pitchFamily="18" charset="0"/>
              </a:rPr>
              <a:t>6</a:t>
            </a:r>
            <a:r>
              <a:rPr lang="zh-CN" altLang="en-US" dirty="0">
                <a:latin typeface="Times New Roman" pitchFamily="18" charset="0"/>
              </a:rPr>
              <a:t>）黑客源源不断发送连接请求（随机产生虚假源地址：不能过滤</a:t>
            </a:r>
            <a:r>
              <a:rPr lang="en-US" altLang="zh-CN" dirty="0">
                <a:latin typeface="Times New Roman" pitchFamily="18" charset="0"/>
              </a:rPr>
              <a:t>IP</a:t>
            </a:r>
            <a:r>
              <a:rPr lang="zh-CN" altLang="en-US" dirty="0">
                <a:latin typeface="Times New Roman" pitchFamily="18" charset="0"/>
              </a:rPr>
              <a:t>或追查攻击源），使得清除队列慢于进入队列，队列始终满，拒绝正常用户请求。</a:t>
            </a:r>
          </a:p>
          <a:p>
            <a:pPr eaLnBrk="1" hangingPunct="1">
              <a:buFontTx/>
              <a:buNone/>
            </a:pPr>
            <a:endParaRPr lang="zh-CN" altLang="en-US" dirty="0">
              <a:latin typeface="Times New Roman" pitchFamily="18" charset="0"/>
            </a:endParaRPr>
          </a:p>
          <a:p>
            <a:pPr eaLnBrk="1" hangingPunct="1">
              <a:buFontTx/>
              <a:buNone/>
            </a:pPr>
            <a:r>
              <a:rPr lang="zh-CN" altLang="en-US" dirty="0">
                <a:latin typeface="Times New Roman" pitchFamily="18" charset="0"/>
              </a:rPr>
              <a:t>原因是：服务器是“友好”的，它不能区分哪些是合法请求，哪些是黑客攻击。</a:t>
            </a:r>
          </a:p>
        </p:txBody>
      </p:sp>
      <p:sp>
        <p:nvSpPr>
          <p:cNvPr id="4608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DC621B1-8A7A-47F5-9642-B9CD32000E2B}"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4608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94572D3B-F660-401F-8398-FF90EC4B7384}"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37</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82B02A6-0BD5-4B2A-84C4-429435760B0C}"/>
              </a:ext>
            </a:extLst>
          </p:cNvPr>
          <p:cNvSpPr>
            <a:spLocks noGrp="1" noChangeArrowheads="1"/>
          </p:cNvSpPr>
          <p:nvPr>
            <p:ph type="title"/>
          </p:nvPr>
        </p:nvSpPr>
        <p:spPr>
          <a:xfrm>
            <a:off x="395288" y="198165"/>
            <a:ext cx="8229600" cy="67943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dirty="0">
                <a:latin typeface="微软雅黑" panose="020B0503020204020204" pitchFamily="34" charset="-122"/>
                <a:ea typeface="微软雅黑" panose="020B0503020204020204" pitchFamily="34" charset="-122"/>
              </a:rPr>
              <a:t>连接耗尽型</a:t>
            </a:r>
            <a:r>
              <a:rPr lang="en-US" altLang="zh-CN" sz="3200" dirty="0">
                <a:latin typeface="微软雅黑" panose="020B0503020204020204" pitchFamily="34" charset="-122"/>
                <a:ea typeface="微软雅黑" panose="020B0503020204020204" pitchFamily="34" charset="-122"/>
              </a:rPr>
              <a:t>---SYN Flood</a:t>
            </a:r>
            <a:endParaRPr lang="zh-CN" altLang="en-US" sz="3200" dirty="0">
              <a:latin typeface="微软雅黑" panose="020B0503020204020204" pitchFamily="34" charset="-122"/>
              <a:ea typeface="微软雅黑" panose="020B0503020204020204" pitchFamily="34" charset="-122"/>
            </a:endParaRPr>
          </a:p>
        </p:txBody>
      </p:sp>
      <p:grpSp>
        <p:nvGrpSpPr>
          <p:cNvPr id="35843" name="Group 4">
            <a:extLst>
              <a:ext uri="{FF2B5EF4-FFF2-40B4-BE49-F238E27FC236}">
                <a16:creationId xmlns:a16="http://schemas.microsoft.com/office/drawing/2014/main" id="{CF74B849-62AE-4047-967D-753F961AE79D}"/>
              </a:ext>
            </a:extLst>
          </p:cNvPr>
          <p:cNvGrpSpPr>
            <a:grpSpLocks/>
          </p:cNvGrpSpPr>
          <p:nvPr/>
        </p:nvGrpSpPr>
        <p:grpSpPr bwMode="auto">
          <a:xfrm>
            <a:off x="2141538" y="1379538"/>
            <a:ext cx="3962400" cy="546100"/>
            <a:chOff x="1488" y="1776"/>
            <a:chExt cx="2496" cy="528"/>
          </a:xfrm>
        </p:grpSpPr>
        <p:sp>
          <p:nvSpPr>
            <p:cNvPr id="35882" name="AutoShape 5">
              <a:extLst>
                <a:ext uri="{FF2B5EF4-FFF2-40B4-BE49-F238E27FC236}">
                  <a16:creationId xmlns:a16="http://schemas.microsoft.com/office/drawing/2014/main" id="{66467553-64D0-460D-9CFA-DEC3F833F414}"/>
                </a:ext>
              </a:extLst>
            </p:cNvPr>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83" name="Text Box 6">
              <a:extLst>
                <a:ext uri="{FF2B5EF4-FFF2-40B4-BE49-F238E27FC236}">
                  <a16:creationId xmlns:a16="http://schemas.microsoft.com/office/drawing/2014/main" id="{752FF22A-3D41-4CBB-9BD2-A8912A0454A1}"/>
                </a:ext>
              </a:extLst>
            </p:cNvPr>
            <p:cNvSpPr txBox="1">
              <a:spLocks noChangeArrowheads="1"/>
            </p:cNvSpPr>
            <p:nvPr/>
          </p:nvSpPr>
          <p:spPr bwMode="auto">
            <a:xfrm>
              <a:off x="1824" y="1920"/>
              <a:ext cx="190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200" b="1">
                  <a:solidFill>
                    <a:schemeClr val="bg1"/>
                  </a:solidFill>
                  <a:latin typeface="Times New Roman" panose="02020603050405020304" pitchFamily="18" charset="0"/>
                </a:rPr>
                <a:t>SYN </a:t>
              </a:r>
              <a:r>
                <a:rPr kumimoji="1" lang="zh-CN" altLang="en-US" sz="1200" b="1">
                  <a:solidFill>
                    <a:schemeClr val="bg1"/>
                  </a:solidFill>
                  <a:latin typeface="Times New Roman" panose="02020603050405020304" pitchFamily="18" charset="0"/>
                </a:rPr>
                <a:t>（我可以连接吗？）</a:t>
              </a:r>
            </a:p>
          </p:txBody>
        </p:sp>
      </p:grpSp>
      <p:grpSp>
        <p:nvGrpSpPr>
          <p:cNvPr id="35844" name="Group 7">
            <a:extLst>
              <a:ext uri="{FF2B5EF4-FFF2-40B4-BE49-F238E27FC236}">
                <a16:creationId xmlns:a16="http://schemas.microsoft.com/office/drawing/2014/main" id="{7A9A65C5-9C47-4337-99C6-08F4AF3DDD1F}"/>
              </a:ext>
            </a:extLst>
          </p:cNvPr>
          <p:cNvGrpSpPr>
            <a:grpSpLocks/>
          </p:cNvGrpSpPr>
          <p:nvPr/>
        </p:nvGrpSpPr>
        <p:grpSpPr bwMode="auto">
          <a:xfrm>
            <a:off x="2100263" y="2014538"/>
            <a:ext cx="3962400" cy="487362"/>
            <a:chOff x="1440" y="2496"/>
            <a:chExt cx="2496" cy="528"/>
          </a:xfrm>
        </p:grpSpPr>
        <p:sp>
          <p:nvSpPr>
            <p:cNvPr id="35880" name="AutoShape 8">
              <a:extLst>
                <a:ext uri="{FF2B5EF4-FFF2-40B4-BE49-F238E27FC236}">
                  <a16:creationId xmlns:a16="http://schemas.microsoft.com/office/drawing/2014/main" id="{821E149C-511A-4ADB-83B0-B722C6FDC432}"/>
                </a:ext>
              </a:extLst>
            </p:cNvPr>
            <p:cNvSpPr>
              <a:spLocks noChangeArrowheads="1"/>
            </p:cNvSpPr>
            <p:nvPr/>
          </p:nvSpPr>
          <p:spPr bwMode="auto">
            <a:xfrm flipH="1">
              <a:off x="1440" y="249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81" name="Text Box 9">
              <a:extLst>
                <a:ext uri="{FF2B5EF4-FFF2-40B4-BE49-F238E27FC236}">
                  <a16:creationId xmlns:a16="http://schemas.microsoft.com/office/drawing/2014/main" id="{15017843-FD1C-40C8-A2B1-E2A794322785}"/>
                </a:ext>
              </a:extLst>
            </p:cNvPr>
            <p:cNvSpPr txBox="1">
              <a:spLocks noChangeArrowheads="1"/>
            </p:cNvSpPr>
            <p:nvPr/>
          </p:nvSpPr>
          <p:spPr bwMode="auto">
            <a:xfrm>
              <a:off x="1694" y="2640"/>
              <a:ext cx="190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200" b="1" dirty="0">
                  <a:solidFill>
                    <a:schemeClr val="bg1"/>
                  </a:solidFill>
                  <a:latin typeface="Times New Roman" panose="02020603050405020304" pitchFamily="18" charset="0"/>
                </a:rPr>
                <a:t>ACK </a:t>
              </a:r>
              <a:r>
                <a:rPr kumimoji="1" lang="zh-CN" altLang="en-US" sz="1200" b="1" dirty="0">
                  <a:solidFill>
                    <a:schemeClr val="bg1"/>
                  </a:solidFill>
                  <a:latin typeface="Times New Roman" panose="02020603050405020304" pitchFamily="18" charset="0"/>
                </a:rPr>
                <a:t>（可以）</a:t>
              </a:r>
              <a:r>
                <a:rPr kumimoji="1" lang="en-US" altLang="zh-CN" sz="1200" b="1" dirty="0">
                  <a:solidFill>
                    <a:schemeClr val="bg1"/>
                  </a:solidFill>
                  <a:latin typeface="Times New Roman" panose="02020603050405020304" pitchFamily="18" charset="0"/>
                </a:rPr>
                <a:t>/SYN</a:t>
              </a:r>
              <a:r>
                <a:rPr kumimoji="1" lang="zh-CN" altLang="en-US" sz="1200" b="1" dirty="0">
                  <a:solidFill>
                    <a:schemeClr val="bg1"/>
                  </a:solidFill>
                  <a:latin typeface="Times New Roman" panose="02020603050405020304" pitchFamily="18" charset="0"/>
                </a:rPr>
                <a:t>（请确认！）</a:t>
              </a:r>
            </a:p>
          </p:txBody>
        </p:sp>
      </p:grpSp>
      <p:grpSp>
        <p:nvGrpSpPr>
          <p:cNvPr id="35845" name="Group 10">
            <a:extLst>
              <a:ext uri="{FF2B5EF4-FFF2-40B4-BE49-F238E27FC236}">
                <a16:creationId xmlns:a16="http://schemas.microsoft.com/office/drawing/2014/main" id="{0F917148-2A3E-4D5C-B146-36BE865BAB0E}"/>
              </a:ext>
            </a:extLst>
          </p:cNvPr>
          <p:cNvGrpSpPr>
            <a:grpSpLocks/>
          </p:cNvGrpSpPr>
          <p:nvPr/>
        </p:nvGrpSpPr>
        <p:grpSpPr bwMode="auto">
          <a:xfrm>
            <a:off x="2147888" y="2535238"/>
            <a:ext cx="3962400" cy="571500"/>
            <a:chOff x="1536" y="3264"/>
            <a:chExt cx="2496" cy="528"/>
          </a:xfrm>
        </p:grpSpPr>
        <p:sp>
          <p:nvSpPr>
            <p:cNvPr id="35878" name="AutoShape 11">
              <a:extLst>
                <a:ext uri="{FF2B5EF4-FFF2-40B4-BE49-F238E27FC236}">
                  <a16:creationId xmlns:a16="http://schemas.microsoft.com/office/drawing/2014/main" id="{F057085D-BB0A-4030-9B67-07C4F1EF07EC}"/>
                </a:ext>
              </a:extLst>
            </p:cNvPr>
            <p:cNvSpPr>
              <a:spLocks noChangeArrowheads="1"/>
            </p:cNvSpPr>
            <p:nvPr/>
          </p:nvSpPr>
          <p:spPr bwMode="auto">
            <a:xfrm>
              <a:off x="1536" y="3264"/>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79" name="Text Box 12">
              <a:extLst>
                <a:ext uri="{FF2B5EF4-FFF2-40B4-BE49-F238E27FC236}">
                  <a16:creationId xmlns:a16="http://schemas.microsoft.com/office/drawing/2014/main" id="{81E4954E-BC2A-47AC-A3EE-EE590D77AFB2}"/>
                </a:ext>
              </a:extLst>
            </p:cNvPr>
            <p:cNvSpPr txBox="1">
              <a:spLocks noChangeArrowheads="1"/>
            </p:cNvSpPr>
            <p:nvPr/>
          </p:nvSpPr>
          <p:spPr bwMode="auto">
            <a:xfrm>
              <a:off x="1790" y="3409"/>
              <a:ext cx="190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200" b="1">
                  <a:solidFill>
                    <a:schemeClr val="bg1"/>
                  </a:solidFill>
                  <a:latin typeface="Times New Roman" panose="02020603050405020304" pitchFamily="18" charset="0"/>
                </a:rPr>
                <a:t>ACK </a:t>
              </a:r>
              <a:r>
                <a:rPr kumimoji="1" lang="zh-CN" altLang="en-US" sz="1200" b="1">
                  <a:solidFill>
                    <a:schemeClr val="bg1"/>
                  </a:solidFill>
                  <a:latin typeface="Times New Roman" panose="02020603050405020304" pitchFamily="18" charset="0"/>
                </a:rPr>
                <a:t>（确认连接）</a:t>
              </a:r>
            </a:p>
          </p:txBody>
        </p:sp>
      </p:grpSp>
      <p:sp>
        <p:nvSpPr>
          <p:cNvPr id="35846" name="Text Box 13">
            <a:extLst>
              <a:ext uri="{FF2B5EF4-FFF2-40B4-BE49-F238E27FC236}">
                <a16:creationId xmlns:a16="http://schemas.microsoft.com/office/drawing/2014/main" id="{223B18FA-E472-4946-8F41-389AB0AAAAF8}"/>
              </a:ext>
            </a:extLst>
          </p:cNvPr>
          <p:cNvSpPr txBox="1">
            <a:spLocks noChangeArrowheads="1"/>
          </p:cNvSpPr>
          <p:nvPr/>
        </p:nvSpPr>
        <p:spPr bwMode="auto">
          <a:xfrm>
            <a:off x="395288" y="2852284"/>
            <a:ext cx="12192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200" b="1" dirty="0">
                <a:latin typeface="Times New Roman" panose="02020603050405020304" pitchFamily="18" charset="0"/>
              </a:rPr>
              <a:t>发起方</a:t>
            </a:r>
          </a:p>
        </p:txBody>
      </p:sp>
      <p:grpSp>
        <p:nvGrpSpPr>
          <p:cNvPr id="35847" name="Group 14">
            <a:extLst>
              <a:ext uri="{FF2B5EF4-FFF2-40B4-BE49-F238E27FC236}">
                <a16:creationId xmlns:a16="http://schemas.microsoft.com/office/drawing/2014/main" id="{94CFB954-A3F9-41B8-9DB8-7EE31E3A15C3}"/>
              </a:ext>
            </a:extLst>
          </p:cNvPr>
          <p:cNvGrpSpPr>
            <a:grpSpLocks/>
          </p:cNvGrpSpPr>
          <p:nvPr/>
        </p:nvGrpSpPr>
        <p:grpSpPr bwMode="auto">
          <a:xfrm>
            <a:off x="6203951" y="1531938"/>
            <a:ext cx="2592622" cy="1295400"/>
            <a:chOff x="4176" y="1968"/>
            <a:chExt cx="2222" cy="1632"/>
          </a:xfrm>
        </p:grpSpPr>
        <p:pic>
          <p:nvPicPr>
            <p:cNvPr id="35876" name="Picture 15">
              <a:extLst>
                <a:ext uri="{FF2B5EF4-FFF2-40B4-BE49-F238E27FC236}">
                  <a16:creationId xmlns:a16="http://schemas.microsoft.com/office/drawing/2014/main" id="{B16FFB3C-EB48-4C82-AED4-3320392F8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 y="1968"/>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7" name="Text Box 16">
              <a:extLst>
                <a:ext uri="{FF2B5EF4-FFF2-40B4-BE49-F238E27FC236}">
                  <a16:creationId xmlns:a16="http://schemas.microsoft.com/office/drawing/2014/main" id="{87BC7678-3A22-4F47-B947-6171B00E6981}"/>
                </a:ext>
              </a:extLst>
            </p:cNvPr>
            <p:cNvSpPr txBox="1">
              <a:spLocks noChangeArrowheads="1"/>
            </p:cNvSpPr>
            <p:nvPr/>
          </p:nvSpPr>
          <p:spPr bwMode="auto">
            <a:xfrm>
              <a:off x="5631" y="2672"/>
              <a:ext cx="76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200" b="1" dirty="0">
                  <a:latin typeface="Times New Roman" panose="02020603050405020304" pitchFamily="18" charset="0"/>
                </a:rPr>
                <a:t>应答方</a:t>
              </a:r>
            </a:p>
          </p:txBody>
        </p:sp>
      </p:grpSp>
      <p:sp>
        <p:nvSpPr>
          <p:cNvPr id="35848" name="Text Box 17">
            <a:extLst>
              <a:ext uri="{FF2B5EF4-FFF2-40B4-BE49-F238E27FC236}">
                <a16:creationId xmlns:a16="http://schemas.microsoft.com/office/drawing/2014/main" id="{F880AA0D-D750-49BB-B521-4D6A5232297C}"/>
              </a:ext>
            </a:extLst>
          </p:cNvPr>
          <p:cNvSpPr txBox="1">
            <a:spLocks noChangeArrowheads="1"/>
          </p:cNvSpPr>
          <p:nvPr/>
        </p:nvSpPr>
        <p:spPr bwMode="auto">
          <a:xfrm>
            <a:off x="293688" y="1052513"/>
            <a:ext cx="1847850" cy="307975"/>
          </a:xfrm>
          <a:prstGeom prst="rect">
            <a:avLst/>
          </a:prstGeom>
          <a:solidFill>
            <a:srgbClr val="006666"/>
          </a:solidFill>
          <a:ln w="9525">
            <a:solidFill>
              <a:srgbClr val="006666"/>
            </a:solidFill>
            <a:miter lim="800000"/>
            <a:headEnd/>
            <a:tailEnd/>
          </a:ln>
        </p:spPr>
        <p:txBody>
          <a:bodyPr lIns="91434" tIns="45717" rIns="91434" bIns="4571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b="1">
                <a:solidFill>
                  <a:schemeClr val="bg1"/>
                </a:solidFill>
                <a:latin typeface="Times New Roman" panose="02020603050405020304" pitchFamily="18" charset="0"/>
              </a:rPr>
              <a:t>正常的三次握手过程</a:t>
            </a:r>
          </a:p>
        </p:txBody>
      </p:sp>
      <p:pic>
        <p:nvPicPr>
          <p:cNvPr id="35849" name="Picture 18" descr="j0301260">
            <a:extLst>
              <a:ext uri="{FF2B5EF4-FFF2-40B4-BE49-F238E27FC236}">
                <a16:creationId xmlns:a16="http://schemas.microsoft.com/office/drawing/2014/main" id="{14EF2DC2-5DCC-4A46-B80B-F8B2212F6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1544638"/>
            <a:ext cx="170021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50" name="Group 19">
            <a:extLst>
              <a:ext uri="{FF2B5EF4-FFF2-40B4-BE49-F238E27FC236}">
                <a16:creationId xmlns:a16="http://schemas.microsoft.com/office/drawing/2014/main" id="{277159E7-B5F6-48C3-A93C-EBC728FDE005}"/>
              </a:ext>
            </a:extLst>
          </p:cNvPr>
          <p:cNvGrpSpPr>
            <a:grpSpLocks/>
          </p:cNvGrpSpPr>
          <p:nvPr/>
        </p:nvGrpSpPr>
        <p:grpSpPr bwMode="auto">
          <a:xfrm>
            <a:off x="1751013" y="4357688"/>
            <a:ext cx="3317875" cy="512762"/>
            <a:chOff x="1488" y="1776"/>
            <a:chExt cx="2496" cy="528"/>
          </a:xfrm>
        </p:grpSpPr>
        <p:sp>
          <p:nvSpPr>
            <p:cNvPr id="35874" name="AutoShape 20">
              <a:extLst>
                <a:ext uri="{FF2B5EF4-FFF2-40B4-BE49-F238E27FC236}">
                  <a16:creationId xmlns:a16="http://schemas.microsoft.com/office/drawing/2014/main" id="{1DE177F4-0B84-4AFF-A22E-3863B840CC9F}"/>
                </a:ext>
              </a:extLst>
            </p:cNvPr>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75" name="Text Box 21">
              <a:extLst>
                <a:ext uri="{FF2B5EF4-FFF2-40B4-BE49-F238E27FC236}">
                  <a16:creationId xmlns:a16="http://schemas.microsoft.com/office/drawing/2014/main" id="{4090B46E-A1AA-4347-B423-06CEDED50B83}"/>
                </a:ext>
              </a:extLst>
            </p:cNvPr>
            <p:cNvSpPr txBox="1">
              <a:spLocks noChangeArrowheads="1"/>
            </p:cNvSpPr>
            <p:nvPr/>
          </p:nvSpPr>
          <p:spPr bwMode="auto">
            <a:xfrm>
              <a:off x="1824" y="1920"/>
              <a:ext cx="190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200" b="1" dirty="0">
                  <a:solidFill>
                    <a:schemeClr val="bg1"/>
                  </a:solidFill>
                  <a:latin typeface="Times New Roman" panose="02020603050405020304" pitchFamily="18" charset="0"/>
                </a:rPr>
                <a:t>SYN </a:t>
              </a:r>
              <a:r>
                <a:rPr kumimoji="1" lang="zh-CN" altLang="en-US" sz="1200" b="1" dirty="0">
                  <a:solidFill>
                    <a:schemeClr val="bg1"/>
                  </a:solidFill>
                  <a:latin typeface="Times New Roman" panose="02020603050405020304" pitchFamily="18" charset="0"/>
                </a:rPr>
                <a:t>（我可以连接吗？）</a:t>
              </a:r>
            </a:p>
          </p:txBody>
        </p:sp>
      </p:grpSp>
      <p:grpSp>
        <p:nvGrpSpPr>
          <p:cNvPr id="7" name="Group 22">
            <a:extLst>
              <a:ext uri="{FF2B5EF4-FFF2-40B4-BE49-F238E27FC236}">
                <a16:creationId xmlns:a16="http://schemas.microsoft.com/office/drawing/2014/main" id="{E9310FF3-FAB5-49F4-9569-F8E72FA4E218}"/>
              </a:ext>
            </a:extLst>
          </p:cNvPr>
          <p:cNvGrpSpPr>
            <a:grpSpLocks/>
          </p:cNvGrpSpPr>
          <p:nvPr/>
        </p:nvGrpSpPr>
        <p:grpSpPr bwMode="auto">
          <a:xfrm rot="-844849">
            <a:off x="2298280" y="5265301"/>
            <a:ext cx="3340100" cy="525462"/>
            <a:chOff x="1440" y="2496"/>
            <a:chExt cx="2496" cy="528"/>
          </a:xfrm>
          <a:solidFill>
            <a:srgbClr val="0070C0"/>
          </a:solidFill>
        </p:grpSpPr>
        <p:sp>
          <p:nvSpPr>
            <p:cNvPr id="110615" name="AutoShape 23">
              <a:extLst>
                <a:ext uri="{FF2B5EF4-FFF2-40B4-BE49-F238E27FC236}">
                  <a16:creationId xmlns:a16="http://schemas.microsoft.com/office/drawing/2014/main" id="{A1E923D7-0FAC-49ED-B5D7-CE404067A633}"/>
                </a:ext>
              </a:extLst>
            </p:cNvPr>
            <p:cNvSpPr>
              <a:spLocks noChangeArrowheads="1"/>
            </p:cNvSpPr>
            <p:nvPr/>
          </p:nvSpPr>
          <p:spPr bwMode="auto">
            <a:xfrm flipH="1">
              <a:off x="1440" y="2496"/>
              <a:ext cx="2496" cy="528"/>
            </a:xfrm>
            <a:prstGeom prst="notchedRightArrow">
              <a:avLst>
                <a:gd name="adj1" fmla="val 50000"/>
                <a:gd name="adj2" fmla="val 118182"/>
              </a:avLst>
            </a:prstGeom>
            <a:grpFill/>
            <a:ln w="9525">
              <a:solidFill>
                <a:schemeClr val="bg1"/>
              </a:solidFill>
              <a:miter lim="800000"/>
              <a:headEnd/>
              <a:tailEnd/>
            </a:ln>
            <a:effectLst/>
          </p:spPr>
          <p:txBody>
            <a:bodyPr wrap="none" anchor="ctr"/>
            <a:lstStyle/>
            <a:p>
              <a:pPr>
                <a:defRPr/>
              </a:pPr>
              <a:endParaRPr lang="zh-CN" altLang="en-US"/>
            </a:p>
          </p:txBody>
        </p:sp>
        <p:sp>
          <p:nvSpPr>
            <p:cNvPr id="110616" name="Text Box 24">
              <a:extLst>
                <a:ext uri="{FF2B5EF4-FFF2-40B4-BE49-F238E27FC236}">
                  <a16:creationId xmlns:a16="http://schemas.microsoft.com/office/drawing/2014/main" id="{3C662704-4EF4-437E-AE2C-4E4E423AF853}"/>
                </a:ext>
              </a:extLst>
            </p:cNvPr>
            <p:cNvSpPr txBox="1">
              <a:spLocks noChangeArrowheads="1"/>
            </p:cNvSpPr>
            <p:nvPr/>
          </p:nvSpPr>
          <p:spPr bwMode="auto">
            <a:xfrm>
              <a:off x="1692" y="2632"/>
              <a:ext cx="1906" cy="278"/>
            </a:xfrm>
            <a:prstGeom prst="rect">
              <a:avLst/>
            </a:prstGeom>
            <a:grpFill/>
            <a:ln w="9525">
              <a:noFill/>
              <a:miter lim="800000"/>
              <a:headEnd/>
              <a:tailEnd/>
            </a:ln>
            <a:effectLst/>
          </p:spPr>
          <p:txBody>
            <a:bodyPr>
              <a:spAutoFit/>
            </a:bodyPr>
            <a:lstStyle/>
            <a:p>
              <a:pPr algn="ctr">
                <a:spcBef>
                  <a:spcPct val="50000"/>
                </a:spcBef>
                <a:defRPr/>
              </a:pPr>
              <a:r>
                <a:rPr kumimoji="1" lang="en-US" altLang="zh-CN" sz="1200" b="1" dirty="0">
                  <a:solidFill>
                    <a:schemeClr val="bg1"/>
                  </a:solidFill>
                  <a:latin typeface="Times New Roman" pitchFamily="18" charset="0"/>
                </a:rPr>
                <a:t>ACK </a:t>
              </a:r>
              <a:r>
                <a:rPr kumimoji="1" lang="zh-CN" altLang="en-US" sz="1200" b="1" dirty="0">
                  <a:solidFill>
                    <a:schemeClr val="bg1"/>
                  </a:solidFill>
                  <a:latin typeface="Times New Roman" pitchFamily="18" charset="0"/>
                </a:rPr>
                <a:t>（可以）</a:t>
              </a:r>
              <a:r>
                <a:rPr kumimoji="1" lang="en-US" altLang="zh-CN" sz="1200" b="1" dirty="0">
                  <a:solidFill>
                    <a:schemeClr val="bg1"/>
                  </a:solidFill>
                  <a:latin typeface="Times New Roman" pitchFamily="18" charset="0"/>
                </a:rPr>
                <a:t>/SYN</a:t>
              </a:r>
              <a:r>
                <a:rPr kumimoji="1" lang="zh-CN" altLang="en-US" sz="1200" b="1" dirty="0">
                  <a:solidFill>
                    <a:schemeClr val="bg1"/>
                  </a:solidFill>
                  <a:latin typeface="Times New Roman" pitchFamily="18" charset="0"/>
                </a:rPr>
                <a:t>（请确认！）</a:t>
              </a:r>
            </a:p>
          </p:txBody>
        </p:sp>
      </p:grpSp>
      <p:grpSp>
        <p:nvGrpSpPr>
          <p:cNvPr id="35852" name="Group 25">
            <a:extLst>
              <a:ext uri="{FF2B5EF4-FFF2-40B4-BE49-F238E27FC236}">
                <a16:creationId xmlns:a16="http://schemas.microsoft.com/office/drawing/2014/main" id="{4A628626-3F44-452B-A019-0A6751135B26}"/>
              </a:ext>
            </a:extLst>
          </p:cNvPr>
          <p:cNvGrpSpPr>
            <a:grpSpLocks/>
          </p:cNvGrpSpPr>
          <p:nvPr/>
        </p:nvGrpSpPr>
        <p:grpSpPr bwMode="auto">
          <a:xfrm>
            <a:off x="264243" y="4468812"/>
            <a:ext cx="1753494" cy="1689100"/>
            <a:chOff x="0" y="1968"/>
            <a:chExt cx="1296" cy="1949"/>
          </a:xfrm>
        </p:grpSpPr>
        <p:pic>
          <p:nvPicPr>
            <p:cNvPr id="35872" name="Picture 26">
              <a:extLst>
                <a:ext uri="{FF2B5EF4-FFF2-40B4-BE49-F238E27FC236}">
                  <a16:creationId xmlns:a16="http://schemas.microsoft.com/office/drawing/2014/main" id="{78988811-550D-4ED8-B373-749755C0C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68"/>
              <a:ext cx="1296"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3" name="Text Box 27">
              <a:extLst>
                <a:ext uri="{FF2B5EF4-FFF2-40B4-BE49-F238E27FC236}">
                  <a16:creationId xmlns:a16="http://schemas.microsoft.com/office/drawing/2014/main" id="{69C083BD-B38E-410C-B172-628ED8E8473E}"/>
                </a:ext>
              </a:extLst>
            </p:cNvPr>
            <p:cNvSpPr txBox="1">
              <a:spLocks noChangeArrowheads="1"/>
            </p:cNvSpPr>
            <p:nvPr/>
          </p:nvSpPr>
          <p:spPr bwMode="auto">
            <a:xfrm>
              <a:off x="241" y="3600"/>
              <a:ext cx="76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200" b="1">
                  <a:latin typeface="Times New Roman" panose="02020603050405020304" pitchFamily="18" charset="0"/>
                </a:rPr>
                <a:t>攻击者</a:t>
              </a:r>
            </a:p>
          </p:txBody>
        </p:sp>
      </p:grpSp>
      <p:grpSp>
        <p:nvGrpSpPr>
          <p:cNvPr id="35853" name="Group 28">
            <a:extLst>
              <a:ext uri="{FF2B5EF4-FFF2-40B4-BE49-F238E27FC236}">
                <a16:creationId xmlns:a16="http://schemas.microsoft.com/office/drawing/2014/main" id="{905D7F2D-411B-4212-A7C6-416819C0650A}"/>
              </a:ext>
            </a:extLst>
          </p:cNvPr>
          <p:cNvGrpSpPr>
            <a:grpSpLocks/>
          </p:cNvGrpSpPr>
          <p:nvPr/>
        </p:nvGrpSpPr>
        <p:grpSpPr bwMode="auto">
          <a:xfrm>
            <a:off x="5372100" y="4037013"/>
            <a:ext cx="1292225" cy="1985962"/>
            <a:chOff x="4176" y="1968"/>
            <a:chExt cx="1449" cy="1950"/>
          </a:xfrm>
        </p:grpSpPr>
        <p:pic>
          <p:nvPicPr>
            <p:cNvPr id="35870" name="Picture 29">
              <a:extLst>
                <a:ext uri="{FF2B5EF4-FFF2-40B4-BE49-F238E27FC236}">
                  <a16:creationId xmlns:a16="http://schemas.microsoft.com/office/drawing/2014/main" id="{1E5A5DCF-0433-4EDC-995D-F18FB12B5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 y="1968"/>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1" name="Text Box 30">
              <a:extLst>
                <a:ext uri="{FF2B5EF4-FFF2-40B4-BE49-F238E27FC236}">
                  <a16:creationId xmlns:a16="http://schemas.microsoft.com/office/drawing/2014/main" id="{1083C06B-715F-496C-90C7-03E42553F0B0}"/>
                </a:ext>
              </a:extLst>
            </p:cNvPr>
            <p:cNvSpPr txBox="1">
              <a:spLocks noChangeArrowheads="1"/>
            </p:cNvSpPr>
            <p:nvPr/>
          </p:nvSpPr>
          <p:spPr bwMode="auto">
            <a:xfrm>
              <a:off x="4513" y="3648"/>
              <a:ext cx="76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200" b="1" dirty="0">
                  <a:latin typeface="Times New Roman" panose="02020603050405020304" pitchFamily="18" charset="0"/>
                </a:rPr>
                <a:t>受害者</a:t>
              </a:r>
            </a:p>
          </p:txBody>
        </p:sp>
      </p:grpSp>
      <p:sp>
        <p:nvSpPr>
          <p:cNvPr id="35854" name="Text Box 31">
            <a:extLst>
              <a:ext uri="{FF2B5EF4-FFF2-40B4-BE49-F238E27FC236}">
                <a16:creationId xmlns:a16="http://schemas.microsoft.com/office/drawing/2014/main" id="{3F548530-1AF9-467E-8313-DE00DE2692E7}"/>
              </a:ext>
            </a:extLst>
          </p:cNvPr>
          <p:cNvSpPr txBox="1">
            <a:spLocks noChangeArrowheads="1"/>
          </p:cNvSpPr>
          <p:nvPr/>
        </p:nvSpPr>
        <p:spPr bwMode="auto">
          <a:xfrm>
            <a:off x="1836738" y="4078288"/>
            <a:ext cx="2665286"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200" b="1" dirty="0"/>
              <a:t>伪造地址进行</a:t>
            </a:r>
            <a:r>
              <a:rPr kumimoji="1" lang="en-US" altLang="zh-CN" sz="1200" b="1" dirty="0"/>
              <a:t>SYN </a:t>
            </a:r>
            <a:r>
              <a:rPr kumimoji="1" lang="zh-CN" altLang="en-US" sz="1200" b="1" dirty="0"/>
              <a:t>请求</a:t>
            </a:r>
          </a:p>
        </p:txBody>
      </p:sp>
      <p:grpSp>
        <p:nvGrpSpPr>
          <p:cNvPr id="35855" name="Group 32">
            <a:extLst>
              <a:ext uri="{FF2B5EF4-FFF2-40B4-BE49-F238E27FC236}">
                <a16:creationId xmlns:a16="http://schemas.microsoft.com/office/drawing/2014/main" id="{9B049076-1379-4DCA-8CF9-E7DAF5D926BE}"/>
              </a:ext>
            </a:extLst>
          </p:cNvPr>
          <p:cNvGrpSpPr>
            <a:grpSpLocks/>
          </p:cNvGrpSpPr>
          <p:nvPr/>
        </p:nvGrpSpPr>
        <p:grpSpPr bwMode="auto">
          <a:xfrm>
            <a:off x="5218113" y="3352800"/>
            <a:ext cx="1166812" cy="927100"/>
            <a:chOff x="4512" y="912"/>
            <a:chExt cx="1008" cy="864"/>
          </a:xfrm>
        </p:grpSpPr>
        <p:sp>
          <p:nvSpPr>
            <p:cNvPr id="35868" name="AutoShape 33">
              <a:extLst>
                <a:ext uri="{FF2B5EF4-FFF2-40B4-BE49-F238E27FC236}">
                  <a16:creationId xmlns:a16="http://schemas.microsoft.com/office/drawing/2014/main" id="{A14F7B7C-1381-4747-93CB-D25B9C86CD9B}"/>
                </a:ext>
              </a:extLst>
            </p:cNvPr>
            <p:cNvSpPr>
              <a:spLocks noChangeArrowheads="1"/>
            </p:cNvSpPr>
            <p:nvPr/>
          </p:nvSpPr>
          <p:spPr bwMode="auto">
            <a:xfrm>
              <a:off x="4512" y="912"/>
              <a:ext cx="1008" cy="864"/>
            </a:xfrm>
            <a:prstGeom prst="cloudCallout">
              <a:avLst>
                <a:gd name="adj1" fmla="val 28087"/>
                <a:gd name="adj2" fmla="val 61781"/>
              </a:avLst>
            </a:prstGeom>
            <a:solidFill>
              <a:srgbClr val="FFFF00"/>
            </a:solidFill>
            <a:ln w="9525">
              <a:solidFill>
                <a:srgbClr val="FF33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Times New Roman" panose="02020603050405020304" pitchFamily="18" charset="0"/>
              </a:endParaRPr>
            </a:p>
          </p:txBody>
        </p:sp>
        <p:sp>
          <p:nvSpPr>
            <p:cNvPr id="35869" name="Text Box 34">
              <a:extLst>
                <a:ext uri="{FF2B5EF4-FFF2-40B4-BE49-F238E27FC236}">
                  <a16:creationId xmlns:a16="http://schemas.microsoft.com/office/drawing/2014/main" id="{1AFF4179-45FD-48A6-80B7-3BF2D6EF9D47}"/>
                </a:ext>
              </a:extLst>
            </p:cNvPr>
            <p:cNvSpPr txBox="1">
              <a:spLocks noChangeArrowheads="1"/>
            </p:cNvSpPr>
            <p:nvPr/>
          </p:nvSpPr>
          <p:spPr bwMode="auto">
            <a:xfrm>
              <a:off x="4608" y="1104"/>
              <a:ext cx="72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200" b="1" dirty="0">
                  <a:solidFill>
                    <a:srgbClr val="FF3300"/>
                  </a:solidFill>
                  <a:latin typeface="Times New Roman" panose="02020603050405020304" pitchFamily="18" charset="0"/>
                </a:rPr>
                <a:t>为何还没回应</a:t>
              </a:r>
            </a:p>
          </p:txBody>
        </p:sp>
      </p:grpSp>
      <p:grpSp>
        <p:nvGrpSpPr>
          <p:cNvPr id="35856" name="Group 35">
            <a:extLst>
              <a:ext uri="{FF2B5EF4-FFF2-40B4-BE49-F238E27FC236}">
                <a16:creationId xmlns:a16="http://schemas.microsoft.com/office/drawing/2014/main" id="{6C6DD060-AE55-4DD1-8FA1-1B9F4A6B7985}"/>
              </a:ext>
            </a:extLst>
          </p:cNvPr>
          <p:cNvGrpSpPr>
            <a:grpSpLocks/>
          </p:cNvGrpSpPr>
          <p:nvPr/>
        </p:nvGrpSpPr>
        <p:grpSpPr bwMode="auto">
          <a:xfrm>
            <a:off x="395288" y="3683680"/>
            <a:ext cx="1389063" cy="939800"/>
            <a:chOff x="4512" y="912"/>
            <a:chExt cx="1008" cy="864"/>
          </a:xfrm>
        </p:grpSpPr>
        <p:sp>
          <p:nvSpPr>
            <p:cNvPr id="35866" name="AutoShape 36">
              <a:extLst>
                <a:ext uri="{FF2B5EF4-FFF2-40B4-BE49-F238E27FC236}">
                  <a16:creationId xmlns:a16="http://schemas.microsoft.com/office/drawing/2014/main" id="{327497D0-A366-4E9A-93EE-0D2DE88A06C0}"/>
                </a:ext>
              </a:extLst>
            </p:cNvPr>
            <p:cNvSpPr>
              <a:spLocks noChangeArrowheads="1"/>
            </p:cNvSpPr>
            <p:nvPr/>
          </p:nvSpPr>
          <p:spPr bwMode="auto">
            <a:xfrm>
              <a:off x="4512" y="912"/>
              <a:ext cx="1008" cy="864"/>
            </a:xfrm>
            <a:prstGeom prst="cloudCallout">
              <a:avLst>
                <a:gd name="adj1" fmla="val -24790"/>
                <a:gd name="adj2" fmla="val 82554"/>
              </a:avLst>
            </a:prstGeom>
            <a:solidFill>
              <a:srgbClr val="FFFFFF"/>
            </a:solidFill>
            <a:ln w="9525">
              <a:solidFill>
                <a:srgbClr val="FF33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Times New Roman" panose="02020603050405020304" pitchFamily="18" charset="0"/>
              </a:endParaRPr>
            </a:p>
          </p:txBody>
        </p:sp>
        <p:sp>
          <p:nvSpPr>
            <p:cNvPr id="35867" name="Text Box 37">
              <a:extLst>
                <a:ext uri="{FF2B5EF4-FFF2-40B4-BE49-F238E27FC236}">
                  <a16:creationId xmlns:a16="http://schemas.microsoft.com/office/drawing/2014/main" id="{56BFB2CF-04DA-42BD-B931-9E6901282FD2}"/>
                </a:ext>
              </a:extLst>
            </p:cNvPr>
            <p:cNvSpPr txBox="1">
              <a:spLocks noChangeArrowheads="1"/>
            </p:cNvSpPr>
            <p:nvPr/>
          </p:nvSpPr>
          <p:spPr bwMode="auto">
            <a:xfrm>
              <a:off x="4609" y="1105"/>
              <a:ext cx="719" cy="4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200" b="1" dirty="0">
                  <a:solidFill>
                    <a:srgbClr val="FF3300"/>
                  </a:solidFill>
                  <a:latin typeface="Times New Roman" panose="02020603050405020304" pitchFamily="18" charset="0"/>
                </a:rPr>
                <a:t>就是让你白等</a:t>
              </a:r>
            </a:p>
          </p:txBody>
        </p:sp>
      </p:grpSp>
      <p:sp>
        <p:nvSpPr>
          <p:cNvPr id="35857" name="Text Box 38">
            <a:extLst>
              <a:ext uri="{FF2B5EF4-FFF2-40B4-BE49-F238E27FC236}">
                <a16:creationId xmlns:a16="http://schemas.microsoft.com/office/drawing/2014/main" id="{F5435AFA-DC67-4EA7-93A5-1180D5627F73}"/>
              </a:ext>
            </a:extLst>
          </p:cNvPr>
          <p:cNvSpPr txBox="1">
            <a:spLocks noChangeArrowheads="1"/>
          </p:cNvSpPr>
          <p:nvPr/>
        </p:nvSpPr>
        <p:spPr bwMode="auto">
          <a:xfrm rot="20662716">
            <a:off x="2772092" y="5023280"/>
            <a:ext cx="2233613"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400" b="1" dirty="0">
                <a:solidFill>
                  <a:srgbClr val="002060"/>
                </a:solidFill>
                <a:latin typeface="Times New Roman" panose="02020603050405020304" pitchFamily="18" charset="0"/>
              </a:rPr>
              <a:t>不能建立正常的连接！</a:t>
            </a:r>
          </a:p>
        </p:txBody>
      </p:sp>
      <p:sp>
        <p:nvSpPr>
          <p:cNvPr id="35858" name="Text Box 39">
            <a:extLst>
              <a:ext uri="{FF2B5EF4-FFF2-40B4-BE49-F238E27FC236}">
                <a16:creationId xmlns:a16="http://schemas.microsoft.com/office/drawing/2014/main" id="{D4705028-7833-4389-986E-0DF56EFF3D59}"/>
              </a:ext>
            </a:extLst>
          </p:cNvPr>
          <p:cNvSpPr txBox="1">
            <a:spLocks noChangeArrowheads="1"/>
          </p:cNvSpPr>
          <p:nvPr/>
        </p:nvSpPr>
        <p:spPr bwMode="auto">
          <a:xfrm>
            <a:off x="317500" y="3294063"/>
            <a:ext cx="1958975" cy="307975"/>
          </a:xfrm>
          <a:prstGeom prst="rect">
            <a:avLst/>
          </a:prstGeom>
          <a:solidFill>
            <a:srgbClr val="993300"/>
          </a:solidFill>
          <a:ln w="9525">
            <a:solidFill>
              <a:srgbClr val="993300"/>
            </a:solidFill>
            <a:miter lim="800000"/>
            <a:headEnd/>
            <a:tailEnd/>
          </a:ln>
        </p:spPr>
        <p:txBody>
          <a:bodyPr lIns="91434" tIns="45717" rIns="91434" bIns="4571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400" b="1">
                <a:solidFill>
                  <a:schemeClr val="bg1"/>
                </a:solidFill>
              </a:rPr>
              <a:t>SYN Flood </a:t>
            </a:r>
            <a:r>
              <a:rPr kumimoji="1" lang="zh-CN" altLang="en-US" sz="1400" b="1">
                <a:solidFill>
                  <a:schemeClr val="bg1"/>
                </a:solidFill>
              </a:rPr>
              <a:t>攻击原理</a:t>
            </a:r>
          </a:p>
        </p:txBody>
      </p:sp>
      <p:sp>
        <p:nvSpPr>
          <p:cNvPr id="35859" name="Line 40">
            <a:extLst>
              <a:ext uri="{FF2B5EF4-FFF2-40B4-BE49-F238E27FC236}">
                <a16:creationId xmlns:a16="http://schemas.microsoft.com/office/drawing/2014/main" id="{3709D40C-3F4B-49B7-B652-070C036A9FAF}"/>
              </a:ext>
            </a:extLst>
          </p:cNvPr>
          <p:cNvSpPr>
            <a:spLocks noChangeShapeType="1"/>
          </p:cNvSpPr>
          <p:nvPr/>
        </p:nvSpPr>
        <p:spPr bwMode="auto">
          <a:xfrm>
            <a:off x="6678613" y="3284538"/>
            <a:ext cx="4762" cy="3294062"/>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5717" tIns="45717" rIns="45717" bIns="45717" anchor="ctr"/>
          <a:lstStyle/>
          <a:p>
            <a:endParaRPr lang="zh-CN" altLang="en-US"/>
          </a:p>
        </p:txBody>
      </p:sp>
      <p:sp>
        <p:nvSpPr>
          <p:cNvPr id="35860" name="Line 41">
            <a:extLst>
              <a:ext uri="{FF2B5EF4-FFF2-40B4-BE49-F238E27FC236}">
                <a16:creationId xmlns:a16="http://schemas.microsoft.com/office/drawing/2014/main" id="{68F0CDD6-BD64-4869-A71A-79C7E41F7FE9}"/>
              </a:ext>
            </a:extLst>
          </p:cNvPr>
          <p:cNvSpPr>
            <a:spLocks noChangeShapeType="1"/>
          </p:cNvSpPr>
          <p:nvPr/>
        </p:nvSpPr>
        <p:spPr bwMode="auto">
          <a:xfrm>
            <a:off x="6689725" y="3284538"/>
            <a:ext cx="179388" cy="1587"/>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5717" tIns="45717" rIns="45717" bIns="45717" anchor="ctr"/>
          <a:lstStyle/>
          <a:p>
            <a:endParaRPr lang="zh-CN" altLang="en-US"/>
          </a:p>
        </p:txBody>
      </p:sp>
      <p:sp>
        <p:nvSpPr>
          <p:cNvPr id="110634" name="Rectangle 42" descr="Rectangle: Click to edit Master text styles&#10;Second level&#10;Third level&#10;Fourth level&#10;Fifth level">
            <a:extLst>
              <a:ext uri="{FF2B5EF4-FFF2-40B4-BE49-F238E27FC236}">
                <a16:creationId xmlns:a16="http://schemas.microsoft.com/office/drawing/2014/main" id="{53786C32-E910-48EC-8F81-368AD348F01C}"/>
              </a:ext>
            </a:extLst>
          </p:cNvPr>
          <p:cNvSpPr>
            <a:spLocks noChangeArrowheads="1"/>
          </p:cNvSpPr>
          <p:nvPr/>
        </p:nvSpPr>
        <p:spPr bwMode="auto">
          <a:xfrm>
            <a:off x="6659563" y="3384550"/>
            <a:ext cx="2484437" cy="3500438"/>
          </a:xfrm>
          <a:prstGeom prst="rect">
            <a:avLst/>
          </a:prstGeom>
          <a:noFill/>
          <a:ln w="9525">
            <a:noFill/>
            <a:miter lim="800000"/>
            <a:headEnd/>
            <a:tailEnd/>
          </a:ln>
          <a:effectLst/>
        </p:spPr>
        <p:txBody>
          <a:bodyPr lIns="91434" tIns="45717" rIns="91434" bIns="45717"/>
          <a:lstStyle/>
          <a:p>
            <a:pPr marL="174614" indent="-174614">
              <a:spcBef>
                <a:spcPct val="20000"/>
              </a:spcBef>
              <a:buClr>
                <a:srgbClr val="1F4808"/>
              </a:buClr>
              <a:buSzPct val="120000"/>
              <a:buFontTx/>
              <a:buChar char="•"/>
              <a:defRPr/>
            </a:pPr>
            <a:r>
              <a:rPr lang="en-US" altLang="zh-CN" sz="1700" b="1" dirty="0">
                <a:latin typeface="+mn-ea"/>
              </a:rPr>
              <a:t>SYN_RECV </a:t>
            </a:r>
            <a:r>
              <a:rPr lang="zh-CN" altLang="en-US" sz="1700" b="1" dirty="0">
                <a:latin typeface="+mn-ea"/>
              </a:rPr>
              <a:t>状态</a:t>
            </a:r>
          </a:p>
          <a:p>
            <a:pPr marL="174614" indent="-174614">
              <a:spcBef>
                <a:spcPct val="20000"/>
              </a:spcBef>
              <a:buClr>
                <a:srgbClr val="1F4808"/>
              </a:buClr>
              <a:buSzPct val="120000"/>
              <a:buFontTx/>
              <a:buChar char="•"/>
              <a:defRPr/>
            </a:pPr>
            <a:r>
              <a:rPr lang="zh-CN" altLang="en-US" sz="1700" b="1" dirty="0">
                <a:latin typeface="+mn-ea"/>
              </a:rPr>
              <a:t>半开连接队列</a:t>
            </a:r>
          </a:p>
          <a:p>
            <a:pPr marL="742903" lvl="1" indent="-285732">
              <a:spcBef>
                <a:spcPct val="20000"/>
              </a:spcBef>
              <a:buClr>
                <a:srgbClr val="1F4808"/>
              </a:buClr>
              <a:buSzPct val="120000"/>
              <a:buFontTx/>
              <a:buChar char="–"/>
              <a:defRPr/>
            </a:pPr>
            <a:r>
              <a:rPr lang="zh-CN" altLang="en-US" sz="1700" b="1" dirty="0">
                <a:latin typeface="+mn-ea"/>
              </a:rPr>
              <a:t>遍历，消耗</a:t>
            </a:r>
            <a:r>
              <a:rPr lang="en-US" altLang="zh-CN" sz="1700" b="1" dirty="0">
                <a:latin typeface="+mn-ea"/>
              </a:rPr>
              <a:t>CPU</a:t>
            </a:r>
            <a:r>
              <a:rPr lang="zh-CN" altLang="en-US" sz="1700" b="1" dirty="0">
                <a:latin typeface="+mn-ea"/>
              </a:rPr>
              <a:t>和内存</a:t>
            </a:r>
          </a:p>
          <a:p>
            <a:pPr marL="742903" lvl="1" indent="-285732">
              <a:spcBef>
                <a:spcPct val="20000"/>
              </a:spcBef>
              <a:buClr>
                <a:srgbClr val="1F4808"/>
              </a:buClr>
              <a:buSzPct val="120000"/>
              <a:buFontTx/>
              <a:buChar char="–"/>
              <a:defRPr/>
            </a:pPr>
            <a:r>
              <a:rPr lang="en-US" altLang="zh-CN" sz="1700" b="1" dirty="0">
                <a:latin typeface="+mn-ea"/>
              </a:rPr>
              <a:t>SYN|ACK  </a:t>
            </a:r>
            <a:r>
              <a:rPr lang="zh-CN" altLang="en-US" sz="1700" b="1" dirty="0">
                <a:latin typeface="+mn-ea"/>
              </a:rPr>
              <a:t>重试</a:t>
            </a:r>
          </a:p>
          <a:p>
            <a:pPr marL="742903" lvl="1" indent="-285732">
              <a:spcBef>
                <a:spcPct val="20000"/>
              </a:spcBef>
              <a:buClr>
                <a:srgbClr val="1F4808"/>
              </a:buClr>
              <a:buSzPct val="120000"/>
              <a:buFontTx/>
              <a:buChar char="–"/>
              <a:defRPr/>
            </a:pPr>
            <a:r>
              <a:rPr lang="en-US" altLang="zh-CN" sz="1700" b="1" dirty="0">
                <a:latin typeface="+mn-ea"/>
              </a:rPr>
              <a:t>SYN Timeout</a:t>
            </a:r>
            <a:r>
              <a:rPr lang="zh-CN" altLang="en-US" sz="1700" b="1" dirty="0">
                <a:latin typeface="+mn-ea"/>
              </a:rPr>
              <a:t>：</a:t>
            </a:r>
            <a:r>
              <a:rPr lang="en-US" altLang="zh-CN" sz="1700" b="1" dirty="0">
                <a:latin typeface="+mn-ea"/>
              </a:rPr>
              <a:t>30</a:t>
            </a:r>
            <a:r>
              <a:rPr lang="zh-CN" altLang="en-US" sz="1700" b="1" dirty="0">
                <a:latin typeface="+mn-ea"/>
              </a:rPr>
              <a:t>秒</a:t>
            </a:r>
            <a:r>
              <a:rPr lang="en-US" altLang="zh-CN" sz="1700" b="1" dirty="0">
                <a:latin typeface="+mn-ea"/>
              </a:rPr>
              <a:t>~2</a:t>
            </a:r>
            <a:r>
              <a:rPr lang="zh-CN" altLang="en-US" sz="1700" b="1" dirty="0">
                <a:latin typeface="+mn-ea"/>
              </a:rPr>
              <a:t>分钟</a:t>
            </a:r>
          </a:p>
          <a:p>
            <a:pPr marL="174614" indent="-174614">
              <a:spcBef>
                <a:spcPct val="20000"/>
              </a:spcBef>
              <a:buClr>
                <a:srgbClr val="1F4808"/>
              </a:buClr>
              <a:buSzPct val="120000"/>
              <a:buFontTx/>
              <a:buChar char="•"/>
              <a:defRPr/>
            </a:pPr>
            <a:r>
              <a:rPr lang="zh-CN" altLang="en-US" sz="1700" b="1" dirty="0">
                <a:latin typeface="+mn-ea"/>
              </a:rPr>
              <a:t>不能处理正常的连接请求，造成拒绝服务</a:t>
            </a:r>
          </a:p>
        </p:txBody>
      </p:sp>
      <p:sp>
        <p:nvSpPr>
          <p:cNvPr id="110635" name="Rectangle 43">
            <a:extLst>
              <a:ext uri="{FF2B5EF4-FFF2-40B4-BE49-F238E27FC236}">
                <a16:creationId xmlns:a16="http://schemas.microsoft.com/office/drawing/2014/main" id="{946BC123-EDF9-4810-A6F4-DB7F46E37892}"/>
              </a:ext>
            </a:extLst>
          </p:cNvPr>
          <p:cNvSpPr>
            <a:spLocks noChangeArrowheads="1"/>
          </p:cNvSpPr>
          <p:nvPr/>
        </p:nvSpPr>
        <p:spPr bwMode="auto">
          <a:xfrm>
            <a:off x="6877050" y="3068638"/>
            <a:ext cx="433388" cy="317500"/>
          </a:xfrm>
          <a:prstGeom prst="rect">
            <a:avLst/>
          </a:prstGeom>
          <a:noFill/>
          <a:ln w="9525">
            <a:noFill/>
            <a:miter lim="800000"/>
            <a:headEnd/>
            <a:tailEnd/>
          </a:ln>
          <a:effectLst/>
        </p:spPr>
        <p:txBody>
          <a:bodyPr wrap="none" lIns="45717" tIns="45717" rIns="45717" bIns="45717" anchor="ctr"/>
          <a:lstStyle/>
          <a:p>
            <a:pPr>
              <a:lnSpc>
                <a:spcPct val="120000"/>
              </a:lnSpc>
              <a:defRPr/>
            </a:pPr>
            <a:r>
              <a:rPr kumimoji="1" lang="zh-CN" altLang="en-US" sz="1700" b="1" dirty="0">
                <a:solidFill>
                  <a:srgbClr val="C00000"/>
                </a:solidFill>
                <a:latin typeface="+mn-ea"/>
              </a:rPr>
              <a:t>危害</a:t>
            </a:r>
          </a:p>
        </p:txBody>
      </p:sp>
      <p:sp>
        <p:nvSpPr>
          <p:cNvPr id="35863" name="AutoShape 2">
            <a:extLst>
              <a:ext uri="{FF2B5EF4-FFF2-40B4-BE49-F238E27FC236}">
                <a16:creationId xmlns:a16="http://schemas.microsoft.com/office/drawing/2014/main" id="{9BC8EC93-681C-4BAB-969D-BBD2CA5E7971}"/>
              </a:ext>
            </a:extLst>
          </p:cNvPr>
          <p:cNvSpPr>
            <a:spLocks noChangeArrowheads="1"/>
          </p:cNvSpPr>
          <p:nvPr/>
        </p:nvSpPr>
        <p:spPr bwMode="auto">
          <a:xfrm rot="-6534222">
            <a:off x="349250" y="5805488"/>
            <a:ext cx="901700" cy="850900"/>
          </a:xfrm>
          <a:prstGeom prst="cloudCallout">
            <a:avLst>
              <a:gd name="adj1" fmla="val -44593"/>
              <a:gd name="adj2" fmla="val 45079"/>
            </a:avLst>
          </a:prstGeom>
          <a:solidFill>
            <a:srgbClr val="FFFFFF"/>
          </a:solidFill>
          <a:ln w="9525">
            <a:solidFill>
              <a:srgbClr val="FF3300"/>
            </a:solidFill>
            <a:round/>
            <a:headEnd/>
            <a:tailEnd/>
          </a:ln>
        </p:spPr>
        <p:txBody>
          <a:bodyPr vert="eaVert" lIns="85733" tIns="42867" rIns="85733" bIns="42867"/>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en-US" altLang="zh-CN" sz="1300"/>
          </a:p>
        </p:txBody>
      </p:sp>
      <p:sp>
        <p:nvSpPr>
          <p:cNvPr id="35864" name="Text Box 3">
            <a:extLst>
              <a:ext uri="{FF2B5EF4-FFF2-40B4-BE49-F238E27FC236}">
                <a16:creationId xmlns:a16="http://schemas.microsoft.com/office/drawing/2014/main" id="{DA47CDEB-91D0-4DFB-AA8A-4E18EF999B97}"/>
              </a:ext>
            </a:extLst>
          </p:cNvPr>
          <p:cNvSpPr txBox="1">
            <a:spLocks noChangeArrowheads="1"/>
          </p:cNvSpPr>
          <p:nvPr/>
        </p:nvSpPr>
        <p:spPr bwMode="auto">
          <a:xfrm rot="-5400000">
            <a:off x="397669" y="5985669"/>
            <a:ext cx="773112" cy="565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85733" tIns="42867" rIns="85733" bIns="4286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300" dirty="0"/>
              <a:t>我没发过请求</a:t>
            </a:r>
          </a:p>
        </p:txBody>
      </p:sp>
      <p:pic>
        <p:nvPicPr>
          <p:cNvPr id="35865" name="Picture 28" descr="j0301260">
            <a:extLst>
              <a:ext uri="{FF2B5EF4-FFF2-40B4-BE49-F238E27FC236}">
                <a16:creationId xmlns:a16="http://schemas.microsoft.com/office/drawing/2014/main" id="{0A149D67-9A4D-446C-98A7-F9BC5307D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5873750"/>
            <a:ext cx="1160463"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页脚占位符 12">
            <a:extLst>
              <a:ext uri="{FF2B5EF4-FFF2-40B4-BE49-F238E27FC236}">
                <a16:creationId xmlns:a16="http://schemas.microsoft.com/office/drawing/2014/main" id="{99C33B3B-53E1-4788-8841-12F4CCBD1523}"/>
              </a:ext>
            </a:extLst>
          </p:cNvPr>
          <p:cNvSpPr>
            <a:spLocks noGrp="1"/>
          </p:cNvSpPr>
          <p:nvPr>
            <p:ph type="ftr" sz="quarter" idx="11"/>
          </p:nvPr>
        </p:nvSpPr>
        <p:spPr>
          <a:xfrm>
            <a:off x="3124200" y="6248400"/>
            <a:ext cx="2895600" cy="457200"/>
          </a:xfrm>
        </p:spPr>
        <p:txBody>
          <a:bodyPr/>
          <a:lstStyle/>
          <a:p>
            <a:pPr>
              <a:defRPr/>
            </a:pPr>
            <a:r>
              <a:rPr lang="zh-CN" altLang="en-US" dirty="0"/>
              <a:t>计算机网络高级教程（第</a:t>
            </a:r>
            <a:r>
              <a:rPr lang="en-US" altLang="zh-CN" dirty="0"/>
              <a:t>2</a:t>
            </a:r>
            <a:r>
              <a:rPr lang="zh-CN" altLang="en-US" dirty="0"/>
              <a:t>版）</a:t>
            </a:r>
            <a:endParaRPr lang="en-US" altLang="zh-CN"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5F18E9A4-6817-438F-ABDE-BC4C233CB047}"/>
              </a:ext>
            </a:extLst>
          </p:cNvPr>
          <p:cNvSpPr>
            <a:spLocks noGrp="1"/>
          </p:cNvSpPr>
          <p:nvPr>
            <p:ph type="title"/>
          </p:nvPr>
        </p:nvSpPr>
        <p:spPr>
          <a:xfrm>
            <a:off x="457200" y="277813"/>
            <a:ext cx="8229600" cy="6720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dirty="0">
                <a:latin typeface="微软雅黑" panose="020B0503020204020204" pitchFamily="34" charset="-122"/>
                <a:ea typeface="微软雅黑" panose="020B0503020204020204" pitchFamily="34" charset="-122"/>
              </a:rPr>
              <a:t>连接耗尽型</a:t>
            </a:r>
            <a:r>
              <a:rPr lang="en-US" altLang="zh-CN" sz="3200" dirty="0">
                <a:latin typeface="微软雅黑" panose="020B0503020204020204" pitchFamily="34" charset="-122"/>
                <a:ea typeface="微软雅黑" panose="020B0503020204020204" pitchFamily="34" charset="-122"/>
              </a:rPr>
              <a:t>---Connection Flood</a:t>
            </a:r>
            <a:endParaRPr lang="zh-CN" altLang="en-US" sz="3200" dirty="0">
              <a:latin typeface="微软雅黑" panose="020B0503020204020204" pitchFamily="34" charset="-122"/>
              <a:ea typeface="微软雅黑" panose="020B0503020204020204" pitchFamily="34" charset="-122"/>
            </a:endParaRPr>
          </a:p>
        </p:txBody>
      </p:sp>
      <p:sp>
        <p:nvSpPr>
          <p:cNvPr id="39939" name="Text Box 20">
            <a:extLst>
              <a:ext uri="{FF2B5EF4-FFF2-40B4-BE49-F238E27FC236}">
                <a16:creationId xmlns:a16="http://schemas.microsoft.com/office/drawing/2014/main" id="{3AA35C95-4F59-4A12-BFEB-7C4767FD1DD7}"/>
              </a:ext>
            </a:extLst>
          </p:cNvPr>
          <p:cNvSpPr txBox="1">
            <a:spLocks noChangeArrowheads="1"/>
          </p:cNvSpPr>
          <p:nvPr/>
        </p:nvSpPr>
        <p:spPr bwMode="auto">
          <a:xfrm>
            <a:off x="2124075" y="4135438"/>
            <a:ext cx="16525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4" tIns="45722" rIns="91444" bIns="4572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600">
                <a:solidFill>
                  <a:schemeClr val="bg1"/>
                </a:solidFill>
              </a:rPr>
              <a:t>正常</a:t>
            </a:r>
            <a:r>
              <a:rPr kumimoji="1" lang="en-US" altLang="zh-CN" sz="1600">
                <a:solidFill>
                  <a:schemeClr val="bg1"/>
                </a:solidFill>
              </a:rPr>
              <a:t>tcp connect</a:t>
            </a:r>
          </a:p>
        </p:txBody>
      </p:sp>
      <p:grpSp>
        <p:nvGrpSpPr>
          <p:cNvPr id="39940" name="Group 2">
            <a:extLst>
              <a:ext uri="{FF2B5EF4-FFF2-40B4-BE49-F238E27FC236}">
                <a16:creationId xmlns:a16="http://schemas.microsoft.com/office/drawing/2014/main" id="{CAF57C84-A0C7-42FF-8F31-F509C46D41D3}"/>
              </a:ext>
            </a:extLst>
          </p:cNvPr>
          <p:cNvGrpSpPr>
            <a:grpSpLocks/>
          </p:cNvGrpSpPr>
          <p:nvPr/>
        </p:nvGrpSpPr>
        <p:grpSpPr bwMode="auto">
          <a:xfrm>
            <a:off x="251521" y="1814513"/>
            <a:ext cx="1585218" cy="1487487"/>
            <a:chOff x="0" y="1968"/>
            <a:chExt cx="1296" cy="2056"/>
          </a:xfrm>
        </p:grpSpPr>
        <p:pic>
          <p:nvPicPr>
            <p:cNvPr id="39974" name="Picture 3">
              <a:extLst>
                <a:ext uri="{FF2B5EF4-FFF2-40B4-BE49-F238E27FC236}">
                  <a16:creationId xmlns:a16="http://schemas.microsoft.com/office/drawing/2014/main" id="{A5FB09F2-C1EB-4ABC-899B-2A435B4DA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8"/>
              <a:ext cx="1296"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5" name="Text Box 4">
              <a:extLst>
                <a:ext uri="{FF2B5EF4-FFF2-40B4-BE49-F238E27FC236}">
                  <a16:creationId xmlns:a16="http://schemas.microsoft.com/office/drawing/2014/main" id="{D7631259-AEDF-4250-B58E-93237EA90C02}"/>
                </a:ext>
              </a:extLst>
            </p:cNvPr>
            <p:cNvSpPr txBox="1">
              <a:spLocks noChangeArrowheads="1"/>
            </p:cNvSpPr>
            <p:nvPr/>
          </p:nvSpPr>
          <p:spPr bwMode="auto">
            <a:xfrm>
              <a:off x="240" y="3599"/>
              <a:ext cx="767"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400"/>
                <a:t>攻击者</a:t>
              </a:r>
            </a:p>
          </p:txBody>
        </p:sp>
      </p:grpSp>
      <p:grpSp>
        <p:nvGrpSpPr>
          <p:cNvPr id="39941" name="Group 5">
            <a:extLst>
              <a:ext uri="{FF2B5EF4-FFF2-40B4-BE49-F238E27FC236}">
                <a16:creationId xmlns:a16="http://schemas.microsoft.com/office/drawing/2014/main" id="{578CE888-312A-450C-8450-6229A164E7CF}"/>
              </a:ext>
            </a:extLst>
          </p:cNvPr>
          <p:cNvGrpSpPr>
            <a:grpSpLocks/>
          </p:cNvGrpSpPr>
          <p:nvPr/>
        </p:nvGrpSpPr>
        <p:grpSpPr bwMode="auto">
          <a:xfrm>
            <a:off x="3778250" y="3038475"/>
            <a:ext cx="1370013" cy="1616075"/>
            <a:chOff x="2578" y="1570"/>
            <a:chExt cx="934" cy="1017"/>
          </a:xfrm>
        </p:grpSpPr>
        <p:pic>
          <p:nvPicPr>
            <p:cNvPr id="39972" name="Picture 6">
              <a:extLst>
                <a:ext uri="{FF2B5EF4-FFF2-40B4-BE49-F238E27FC236}">
                  <a16:creationId xmlns:a16="http://schemas.microsoft.com/office/drawing/2014/main" id="{2A1C0C5D-F9EE-4081-A19E-4D9390A06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 y="1570"/>
              <a:ext cx="934"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Text Box 7">
              <a:extLst>
                <a:ext uri="{FF2B5EF4-FFF2-40B4-BE49-F238E27FC236}">
                  <a16:creationId xmlns:a16="http://schemas.microsoft.com/office/drawing/2014/main" id="{22B30DD3-5431-4885-86EA-6D7A70055AA7}"/>
                </a:ext>
              </a:extLst>
            </p:cNvPr>
            <p:cNvSpPr txBox="1">
              <a:spLocks noChangeArrowheads="1"/>
            </p:cNvSpPr>
            <p:nvPr/>
          </p:nvSpPr>
          <p:spPr bwMode="auto">
            <a:xfrm>
              <a:off x="2795" y="2395"/>
              <a:ext cx="6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400" b="1" dirty="0"/>
                <a:t>受害者</a:t>
              </a:r>
            </a:p>
          </p:txBody>
        </p:sp>
      </p:grpSp>
      <p:sp>
        <p:nvSpPr>
          <p:cNvPr id="103" name="Text Box 8">
            <a:extLst>
              <a:ext uri="{FF2B5EF4-FFF2-40B4-BE49-F238E27FC236}">
                <a16:creationId xmlns:a16="http://schemas.microsoft.com/office/drawing/2014/main" id="{A230C46C-B82F-4480-B460-69C4F30DAB62}"/>
              </a:ext>
            </a:extLst>
          </p:cNvPr>
          <p:cNvSpPr txBox="1">
            <a:spLocks noChangeArrowheads="1"/>
          </p:cNvSpPr>
          <p:nvPr/>
        </p:nvSpPr>
        <p:spPr bwMode="auto">
          <a:xfrm>
            <a:off x="2122488" y="1671638"/>
            <a:ext cx="2089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4" tIns="45722" rIns="91444" bIns="4572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600"/>
              <a:t>大量</a:t>
            </a:r>
            <a:r>
              <a:rPr kumimoji="1" lang="en-US" altLang="zh-CN" sz="1600"/>
              <a:t>tcp connect</a:t>
            </a:r>
          </a:p>
        </p:txBody>
      </p:sp>
      <p:grpSp>
        <p:nvGrpSpPr>
          <p:cNvPr id="4" name="Group 9">
            <a:extLst>
              <a:ext uri="{FF2B5EF4-FFF2-40B4-BE49-F238E27FC236}">
                <a16:creationId xmlns:a16="http://schemas.microsoft.com/office/drawing/2014/main" id="{85ABB037-600C-4784-81A7-37A728E0FA74}"/>
              </a:ext>
            </a:extLst>
          </p:cNvPr>
          <p:cNvGrpSpPr>
            <a:grpSpLocks/>
          </p:cNvGrpSpPr>
          <p:nvPr/>
        </p:nvGrpSpPr>
        <p:grpSpPr bwMode="auto">
          <a:xfrm>
            <a:off x="4211638" y="1941513"/>
            <a:ext cx="1279103" cy="842962"/>
            <a:chOff x="4512" y="912"/>
            <a:chExt cx="1008" cy="864"/>
          </a:xfrm>
        </p:grpSpPr>
        <p:sp>
          <p:nvSpPr>
            <p:cNvPr id="39970" name="AutoShape 10">
              <a:extLst>
                <a:ext uri="{FF2B5EF4-FFF2-40B4-BE49-F238E27FC236}">
                  <a16:creationId xmlns:a16="http://schemas.microsoft.com/office/drawing/2014/main" id="{FE2E493E-D6E5-48A6-BB54-DEA90B4E8A35}"/>
                </a:ext>
              </a:extLst>
            </p:cNvPr>
            <p:cNvSpPr>
              <a:spLocks noChangeArrowheads="1"/>
            </p:cNvSpPr>
            <p:nvPr/>
          </p:nvSpPr>
          <p:spPr bwMode="auto">
            <a:xfrm>
              <a:off x="4512" y="912"/>
              <a:ext cx="1008" cy="864"/>
            </a:xfrm>
            <a:prstGeom prst="cloudCallout">
              <a:avLst>
                <a:gd name="adj1" fmla="val -5743"/>
                <a:gd name="adj2" fmla="val 110678"/>
              </a:avLst>
            </a:prstGeom>
            <a:solidFill>
              <a:srgbClr val="FFC000"/>
            </a:solidFill>
            <a:ln w="9525">
              <a:no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a:p>
          </p:txBody>
        </p:sp>
        <p:sp>
          <p:nvSpPr>
            <p:cNvPr id="39971" name="Text Box 11">
              <a:extLst>
                <a:ext uri="{FF2B5EF4-FFF2-40B4-BE49-F238E27FC236}">
                  <a16:creationId xmlns:a16="http://schemas.microsoft.com/office/drawing/2014/main" id="{90FA8DF7-10DB-4727-B0D0-859EDEE21D33}"/>
                </a:ext>
              </a:extLst>
            </p:cNvPr>
            <p:cNvSpPr txBox="1">
              <a:spLocks noChangeArrowheads="1"/>
            </p:cNvSpPr>
            <p:nvPr/>
          </p:nvSpPr>
          <p:spPr bwMode="auto">
            <a:xfrm>
              <a:off x="4607" y="1104"/>
              <a:ext cx="72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b="1" dirty="0"/>
                <a:t>这么多？</a:t>
              </a:r>
            </a:p>
          </p:txBody>
        </p:sp>
      </p:grpSp>
      <p:sp>
        <p:nvSpPr>
          <p:cNvPr id="107" name="Text Box 12">
            <a:extLst>
              <a:ext uri="{FF2B5EF4-FFF2-40B4-BE49-F238E27FC236}">
                <a16:creationId xmlns:a16="http://schemas.microsoft.com/office/drawing/2014/main" id="{8C26035C-64BA-4652-8EB2-AA7F69C415FB}"/>
              </a:ext>
            </a:extLst>
          </p:cNvPr>
          <p:cNvSpPr txBox="1">
            <a:spLocks noChangeArrowheads="1"/>
          </p:cNvSpPr>
          <p:nvPr/>
        </p:nvSpPr>
        <p:spPr bwMode="auto">
          <a:xfrm>
            <a:off x="1822450" y="4768850"/>
            <a:ext cx="2160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4" tIns="45722" rIns="91444" bIns="4572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400" b="1" dirty="0"/>
              <a:t>不能建立正常的连接</a:t>
            </a:r>
          </a:p>
        </p:txBody>
      </p:sp>
      <p:pic>
        <p:nvPicPr>
          <p:cNvPr id="39945" name="Picture 17" descr="j0301260">
            <a:extLst>
              <a:ext uri="{FF2B5EF4-FFF2-40B4-BE49-F238E27FC236}">
                <a16:creationId xmlns:a16="http://schemas.microsoft.com/office/drawing/2014/main" id="{02F27729-1465-4F29-AD77-C7A51B98E2E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542925" y="3611563"/>
            <a:ext cx="1238250" cy="1065212"/>
          </a:xfrm>
        </p:spPr>
      </p:pic>
      <p:grpSp>
        <p:nvGrpSpPr>
          <p:cNvPr id="5" name="Group 14">
            <a:extLst>
              <a:ext uri="{FF2B5EF4-FFF2-40B4-BE49-F238E27FC236}">
                <a16:creationId xmlns:a16="http://schemas.microsoft.com/office/drawing/2014/main" id="{2DE4811A-FC15-4E2F-93A3-E0F52AED504E}"/>
              </a:ext>
            </a:extLst>
          </p:cNvPr>
          <p:cNvGrpSpPr>
            <a:grpSpLocks/>
          </p:cNvGrpSpPr>
          <p:nvPr/>
        </p:nvGrpSpPr>
        <p:grpSpPr bwMode="auto">
          <a:xfrm>
            <a:off x="1906588" y="1958975"/>
            <a:ext cx="2303462" cy="504825"/>
            <a:chOff x="1488" y="1776"/>
            <a:chExt cx="2496" cy="528"/>
          </a:xfrm>
        </p:grpSpPr>
        <p:sp>
          <p:nvSpPr>
            <p:cNvPr id="39968" name="AutoShape 15">
              <a:extLst>
                <a:ext uri="{FF2B5EF4-FFF2-40B4-BE49-F238E27FC236}">
                  <a16:creationId xmlns:a16="http://schemas.microsoft.com/office/drawing/2014/main" id="{96C92CC2-845C-4DEC-B727-0936EA460EF0}"/>
                </a:ext>
              </a:extLst>
            </p:cNvPr>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69" name="Text Box 16">
              <a:extLst>
                <a:ext uri="{FF2B5EF4-FFF2-40B4-BE49-F238E27FC236}">
                  <a16:creationId xmlns:a16="http://schemas.microsoft.com/office/drawing/2014/main" id="{5D772CB5-9124-4FEF-9903-EB4115E9F783}"/>
                </a:ext>
              </a:extLst>
            </p:cNvPr>
            <p:cNvSpPr txBox="1">
              <a:spLocks noChangeArrowheads="1"/>
            </p:cNvSpPr>
            <p:nvPr/>
          </p:nvSpPr>
          <p:spPr bwMode="auto">
            <a:xfrm>
              <a:off x="1823" y="1920"/>
              <a:ext cx="190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dirty="0">
                  <a:solidFill>
                    <a:schemeClr val="bg1"/>
                  </a:solidFill>
                </a:rPr>
                <a:t>正常</a:t>
              </a:r>
              <a:r>
                <a:rPr kumimoji="1" lang="en-US" altLang="zh-CN" sz="1400" dirty="0" err="1">
                  <a:solidFill>
                    <a:schemeClr val="bg1"/>
                  </a:solidFill>
                </a:rPr>
                <a:t>tcp</a:t>
              </a:r>
              <a:r>
                <a:rPr kumimoji="1" lang="en-US" altLang="zh-CN" sz="1400" dirty="0">
                  <a:solidFill>
                    <a:schemeClr val="bg1"/>
                  </a:solidFill>
                </a:rPr>
                <a:t> connect</a:t>
              </a:r>
            </a:p>
          </p:txBody>
        </p:sp>
      </p:grpSp>
      <p:sp>
        <p:nvSpPr>
          <p:cNvPr id="39947" name="Text Box 18">
            <a:extLst>
              <a:ext uri="{FF2B5EF4-FFF2-40B4-BE49-F238E27FC236}">
                <a16:creationId xmlns:a16="http://schemas.microsoft.com/office/drawing/2014/main" id="{EB78C9A0-0ED5-4D7F-862D-EDA6C96CFC38}"/>
              </a:ext>
            </a:extLst>
          </p:cNvPr>
          <p:cNvSpPr txBox="1">
            <a:spLocks noChangeArrowheads="1"/>
          </p:cNvSpPr>
          <p:nvPr/>
        </p:nvSpPr>
        <p:spPr bwMode="auto">
          <a:xfrm>
            <a:off x="611188" y="4776788"/>
            <a:ext cx="1008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4" tIns="45722" rIns="91444" bIns="4572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400" dirty="0"/>
              <a:t>正常用户</a:t>
            </a:r>
          </a:p>
        </p:txBody>
      </p:sp>
      <p:sp>
        <p:nvSpPr>
          <p:cNvPr id="39948" name="AutoShape 19">
            <a:extLst>
              <a:ext uri="{FF2B5EF4-FFF2-40B4-BE49-F238E27FC236}">
                <a16:creationId xmlns:a16="http://schemas.microsoft.com/office/drawing/2014/main" id="{5D6CAC56-525E-44D9-891E-2ABA30EE5B5B}"/>
              </a:ext>
            </a:extLst>
          </p:cNvPr>
          <p:cNvSpPr>
            <a:spLocks noChangeArrowheads="1"/>
          </p:cNvSpPr>
          <p:nvPr/>
        </p:nvSpPr>
        <p:spPr bwMode="auto">
          <a:xfrm>
            <a:off x="1835150" y="3976688"/>
            <a:ext cx="2160588" cy="576262"/>
          </a:xfrm>
          <a:prstGeom prst="notchedRightArrow">
            <a:avLst>
              <a:gd name="adj1" fmla="val 50000"/>
              <a:gd name="adj2" fmla="val 101544"/>
            </a:avLst>
          </a:prstGeom>
          <a:solidFill>
            <a:srgbClr val="0000FF"/>
          </a:solidFill>
          <a:ln w="9525">
            <a:solidFill>
              <a:schemeClr val="bg1"/>
            </a:solidFill>
            <a:miter lim="800000"/>
            <a:headEnd/>
            <a:tailEnd/>
          </a:ln>
        </p:spPr>
        <p:txBody>
          <a:bodyPr wrap="none" lIns="91444" tIns="45722" rIns="91444" bIns="4572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9" name="Text Box 20">
            <a:extLst>
              <a:ext uri="{FF2B5EF4-FFF2-40B4-BE49-F238E27FC236}">
                <a16:creationId xmlns:a16="http://schemas.microsoft.com/office/drawing/2014/main" id="{808B4037-E667-403E-8CC2-4469C58A081D}"/>
              </a:ext>
            </a:extLst>
          </p:cNvPr>
          <p:cNvSpPr txBox="1">
            <a:spLocks noChangeArrowheads="1"/>
          </p:cNvSpPr>
          <p:nvPr/>
        </p:nvSpPr>
        <p:spPr bwMode="auto">
          <a:xfrm>
            <a:off x="2124075" y="4135438"/>
            <a:ext cx="16525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4" tIns="45722" rIns="91444" bIns="4572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600">
                <a:solidFill>
                  <a:schemeClr val="bg1"/>
                </a:solidFill>
              </a:rPr>
              <a:t>正常</a:t>
            </a:r>
            <a:r>
              <a:rPr kumimoji="1" lang="en-US" altLang="zh-CN" sz="1600">
                <a:solidFill>
                  <a:schemeClr val="bg1"/>
                </a:solidFill>
              </a:rPr>
              <a:t>tcp connect</a:t>
            </a:r>
          </a:p>
        </p:txBody>
      </p:sp>
      <p:sp>
        <p:nvSpPr>
          <p:cNvPr id="116" name="AutoShape 21">
            <a:extLst>
              <a:ext uri="{FF2B5EF4-FFF2-40B4-BE49-F238E27FC236}">
                <a16:creationId xmlns:a16="http://schemas.microsoft.com/office/drawing/2014/main" id="{9FF29CBA-055B-4E65-8D00-AF1283BB7117}"/>
              </a:ext>
            </a:extLst>
          </p:cNvPr>
          <p:cNvSpPr>
            <a:spLocks noChangeArrowheads="1"/>
          </p:cNvSpPr>
          <p:nvPr/>
        </p:nvSpPr>
        <p:spPr bwMode="auto">
          <a:xfrm>
            <a:off x="2525713" y="4046538"/>
            <a:ext cx="506412" cy="50323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3300"/>
          </a:solidFill>
          <a:ln w="9525">
            <a:solidFill>
              <a:srgbClr val="000000"/>
            </a:solidFill>
            <a:miter lim="800000"/>
            <a:headEnd/>
            <a:tailEnd/>
          </a:ln>
        </p:spPr>
        <p:txBody>
          <a:bodyPr wrap="none" lIns="91444" tIns="45722" rIns="91444" bIns="45722" anchor="ctr"/>
          <a:lstStyle/>
          <a:p>
            <a:endParaRPr lang="zh-CN" altLang="en-US"/>
          </a:p>
        </p:txBody>
      </p:sp>
      <p:sp>
        <p:nvSpPr>
          <p:cNvPr id="39951" name="Text Box 22">
            <a:extLst>
              <a:ext uri="{FF2B5EF4-FFF2-40B4-BE49-F238E27FC236}">
                <a16:creationId xmlns:a16="http://schemas.microsoft.com/office/drawing/2014/main" id="{7CAAD777-BE04-4686-BA61-BC013010EFAC}"/>
              </a:ext>
            </a:extLst>
          </p:cNvPr>
          <p:cNvSpPr txBox="1">
            <a:spLocks noChangeArrowheads="1"/>
          </p:cNvSpPr>
          <p:nvPr/>
        </p:nvSpPr>
        <p:spPr bwMode="auto">
          <a:xfrm>
            <a:off x="5574878" y="926577"/>
            <a:ext cx="1857375" cy="384175"/>
          </a:xfrm>
          <a:prstGeom prst="rect">
            <a:avLst/>
          </a:prstGeom>
          <a:solidFill>
            <a:srgbClr val="993300"/>
          </a:solidFill>
          <a:ln w="9525">
            <a:solidFill>
              <a:srgbClr val="993300"/>
            </a:solidFill>
            <a:miter lim="800000"/>
            <a:headEnd/>
            <a:tailEnd/>
          </a:ln>
        </p:spPr>
        <p:txBody>
          <a:bodyPr lIns="91444" tIns="45722" rIns="91444" bIns="4572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900" b="1" dirty="0">
                <a:solidFill>
                  <a:schemeClr val="bg1"/>
                </a:solidFill>
              </a:rPr>
              <a:t>攻击表象</a:t>
            </a:r>
          </a:p>
        </p:txBody>
      </p:sp>
      <p:grpSp>
        <p:nvGrpSpPr>
          <p:cNvPr id="6" name="Group 23">
            <a:extLst>
              <a:ext uri="{FF2B5EF4-FFF2-40B4-BE49-F238E27FC236}">
                <a16:creationId xmlns:a16="http://schemas.microsoft.com/office/drawing/2014/main" id="{C32392F3-4A5A-4C0A-82F2-316B81637907}"/>
              </a:ext>
            </a:extLst>
          </p:cNvPr>
          <p:cNvGrpSpPr>
            <a:grpSpLocks/>
          </p:cNvGrpSpPr>
          <p:nvPr/>
        </p:nvGrpSpPr>
        <p:grpSpPr bwMode="auto">
          <a:xfrm>
            <a:off x="1906588" y="2174875"/>
            <a:ext cx="2303462" cy="504825"/>
            <a:chOff x="1488" y="1776"/>
            <a:chExt cx="2496" cy="528"/>
          </a:xfrm>
        </p:grpSpPr>
        <p:sp>
          <p:nvSpPr>
            <p:cNvPr id="39966" name="AutoShape 24">
              <a:extLst>
                <a:ext uri="{FF2B5EF4-FFF2-40B4-BE49-F238E27FC236}">
                  <a16:creationId xmlns:a16="http://schemas.microsoft.com/office/drawing/2014/main" id="{D4CFE832-FD32-4BDA-8D13-7F53170E30DA}"/>
                </a:ext>
              </a:extLst>
            </p:cNvPr>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67" name="Text Box 25">
              <a:extLst>
                <a:ext uri="{FF2B5EF4-FFF2-40B4-BE49-F238E27FC236}">
                  <a16:creationId xmlns:a16="http://schemas.microsoft.com/office/drawing/2014/main" id="{33E54132-799C-42E7-85E7-F02F547CE5AD}"/>
                </a:ext>
              </a:extLst>
            </p:cNvPr>
            <p:cNvSpPr txBox="1">
              <a:spLocks noChangeArrowheads="1"/>
            </p:cNvSpPr>
            <p:nvPr/>
          </p:nvSpPr>
          <p:spPr bwMode="auto">
            <a:xfrm>
              <a:off x="1823" y="1920"/>
              <a:ext cx="190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a:solidFill>
                    <a:schemeClr val="bg1"/>
                  </a:solidFill>
                </a:rPr>
                <a:t>正常</a:t>
              </a:r>
              <a:r>
                <a:rPr kumimoji="1" lang="en-US" altLang="zh-CN" sz="1400">
                  <a:solidFill>
                    <a:schemeClr val="bg1"/>
                  </a:solidFill>
                </a:rPr>
                <a:t>tcp connect</a:t>
              </a:r>
            </a:p>
          </p:txBody>
        </p:sp>
      </p:grpSp>
      <p:grpSp>
        <p:nvGrpSpPr>
          <p:cNvPr id="7" name="Group 26">
            <a:extLst>
              <a:ext uri="{FF2B5EF4-FFF2-40B4-BE49-F238E27FC236}">
                <a16:creationId xmlns:a16="http://schemas.microsoft.com/office/drawing/2014/main" id="{A0D5788D-15E3-4BE3-968A-600764B28D6D}"/>
              </a:ext>
            </a:extLst>
          </p:cNvPr>
          <p:cNvGrpSpPr>
            <a:grpSpLocks/>
          </p:cNvGrpSpPr>
          <p:nvPr/>
        </p:nvGrpSpPr>
        <p:grpSpPr bwMode="auto">
          <a:xfrm>
            <a:off x="1914525" y="2462213"/>
            <a:ext cx="2303463" cy="504825"/>
            <a:chOff x="1488" y="1776"/>
            <a:chExt cx="2496" cy="528"/>
          </a:xfrm>
        </p:grpSpPr>
        <p:sp>
          <p:nvSpPr>
            <p:cNvPr id="39964" name="AutoShape 27">
              <a:extLst>
                <a:ext uri="{FF2B5EF4-FFF2-40B4-BE49-F238E27FC236}">
                  <a16:creationId xmlns:a16="http://schemas.microsoft.com/office/drawing/2014/main" id="{73BC06C4-EC6F-4431-9B5A-F3C40B976719}"/>
                </a:ext>
              </a:extLst>
            </p:cNvPr>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65" name="Text Box 28">
              <a:extLst>
                <a:ext uri="{FF2B5EF4-FFF2-40B4-BE49-F238E27FC236}">
                  <a16:creationId xmlns:a16="http://schemas.microsoft.com/office/drawing/2014/main" id="{6A8C8525-2947-4CEC-AEA6-719A5843F3D3}"/>
                </a:ext>
              </a:extLst>
            </p:cNvPr>
            <p:cNvSpPr txBox="1">
              <a:spLocks noChangeArrowheads="1"/>
            </p:cNvSpPr>
            <p:nvPr/>
          </p:nvSpPr>
          <p:spPr bwMode="auto">
            <a:xfrm>
              <a:off x="1823" y="1920"/>
              <a:ext cx="190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dirty="0">
                  <a:solidFill>
                    <a:schemeClr val="bg1"/>
                  </a:solidFill>
                </a:rPr>
                <a:t>正常</a:t>
              </a:r>
              <a:r>
                <a:rPr kumimoji="1" lang="en-US" altLang="zh-CN" sz="1400" dirty="0" err="1">
                  <a:solidFill>
                    <a:schemeClr val="bg1"/>
                  </a:solidFill>
                </a:rPr>
                <a:t>tcp</a:t>
              </a:r>
              <a:r>
                <a:rPr kumimoji="1" lang="en-US" altLang="zh-CN" sz="1400" dirty="0">
                  <a:solidFill>
                    <a:schemeClr val="bg1"/>
                  </a:solidFill>
                </a:rPr>
                <a:t> connect</a:t>
              </a:r>
            </a:p>
          </p:txBody>
        </p:sp>
      </p:grpSp>
      <p:grpSp>
        <p:nvGrpSpPr>
          <p:cNvPr id="8" name="Group 29">
            <a:extLst>
              <a:ext uri="{FF2B5EF4-FFF2-40B4-BE49-F238E27FC236}">
                <a16:creationId xmlns:a16="http://schemas.microsoft.com/office/drawing/2014/main" id="{BD603E27-9480-45A3-9035-F4B77018435B}"/>
              </a:ext>
            </a:extLst>
          </p:cNvPr>
          <p:cNvGrpSpPr>
            <a:grpSpLocks/>
          </p:cNvGrpSpPr>
          <p:nvPr/>
        </p:nvGrpSpPr>
        <p:grpSpPr bwMode="auto">
          <a:xfrm>
            <a:off x="1906588" y="2679700"/>
            <a:ext cx="2303462" cy="504825"/>
            <a:chOff x="1488" y="1776"/>
            <a:chExt cx="2496" cy="528"/>
          </a:xfrm>
        </p:grpSpPr>
        <p:sp>
          <p:nvSpPr>
            <p:cNvPr id="39962" name="AutoShape 30">
              <a:extLst>
                <a:ext uri="{FF2B5EF4-FFF2-40B4-BE49-F238E27FC236}">
                  <a16:creationId xmlns:a16="http://schemas.microsoft.com/office/drawing/2014/main" id="{000C567A-AA6C-461A-9384-E518175FCDC0}"/>
                </a:ext>
              </a:extLst>
            </p:cNvPr>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63" name="Text Box 31">
              <a:extLst>
                <a:ext uri="{FF2B5EF4-FFF2-40B4-BE49-F238E27FC236}">
                  <a16:creationId xmlns:a16="http://schemas.microsoft.com/office/drawing/2014/main" id="{226865F3-A47F-4033-8898-A6A2EA08ABDB}"/>
                </a:ext>
              </a:extLst>
            </p:cNvPr>
            <p:cNvSpPr txBox="1">
              <a:spLocks noChangeArrowheads="1"/>
            </p:cNvSpPr>
            <p:nvPr/>
          </p:nvSpPr>
          <p:spPr bwMode="auto">
            <a:xfrm>
              <a:off x="1823" y="1920"/>
              <a:ext cx="190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a:solidFill>
                    <a:schemeClr val="bg1"/>
                  </a:solidFill>
                </a:rPr>
                <a:t>正常</a:t>
              </a:r>
              <a:r>
                <a:rPr kumimoji="1" lang="en-US" altLang="zh-CN" sz="1400">
                  <a:solidFill>
                    <a:schemeClr val="bg1"/>
                  </a:solidFill>
                </a:rPr>
                <a:t>tcp connect</a:t>
              </a:r>
            </a:p>
          </p:txBody>
        </p:sp>
      </p:grpSp>
      <p:grpSp>
        <p:nvGrpSpPr>
          <p:cNvPr id="9" name="Group 32">
            <a:extLst>
              <a:ext uri="{FF2B5EF4-FFF2-40B4-BE49-F238E27FC236}">
                <a16:creationId xmlns:a16="http://schemas.microsoft.com/office/drawing/2014/main" id="{3153F2F3-9D51-4DC4-9947-5F9022C1F9B1}"/>
              </a:ext>
            </a:extLst>
          </p:cNvPr>
          <p:cNvGrpSpPr>
            <a:grpSpLocks/>
          </p:cNvGrpSpPr>
          <p:nvPr/>
        </p:nvGrpSpPr>
        <p:grpSpPr bwMode="auto">
          <a:xfrm>
            <a:off x="1906588" y="2895600"/>
            <a:ext cx="2303462" cy="504825"/>
            <a:chOff x="1488" y="1776"/>
            <a:chExt cx="2496" cy="528"/>
          </a:xfrm>
        </p:grpSpPr>
        <p:sp>
          <p:nvSpPr>
            <p:cNvPr id="39960" name="AutoShape 33">
              <a:extLst>
                <a:ext uri="{FF2B5EF4-FFF2-40B4-BE49-F238E27FC236}">
                  <a16:creationId xmlns:a16="http://schemas.microsoft.com/office/drawing/2014/main" id="{3E0B4730-6796-4FFF-9679-54E3013BDEC0}"/>
                </a:ext>
              </a:extLst>
            </p:cNvPr>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61" name="Text Box 34">
              <a:extLst>
                <a:ext uri="{FF2B5EF4-FFF2-40B4-BE49-F238E27FC236}">
                  <a16:creationId xmlns:a16="http://schemas.microsoft.com/office/drawing/2014/main" id="{9FE51058-DE64-4206-A964-3C993D04834B}"/>
                </a:ext>
              </a:extLst>
            </p:cNvPr>
            <p:cNvSpPr txBox="1">
              <a:spLocks noChangeArrowheads="1"/>
            </p:cNvSpPr>
            <p:nvPr/>
          </p:nvSpPr>
          <p:spPr bwMode="auto">
            <a:xfrm>
              <a:off x="1823" y="1920"/>
              <a:ext cx="190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a:solidFill>
                    <a:schemeClr val="bg1"/>
                  </a:solidFill>
                </a:rPr>
                <a:t>正常</a:t>
              </a:r>
              <a:r>
                <a:rPr kumimoji="1" lang="en-US" altLang="zh-CN" sz="1400">
                  <a:solidFill>
                    <a:schemeClr val="bg1"/>
                  </a:solidFill>
                </a:rPr>
                <a:t>tcp connect</a:t>
              </a:r>
            </a:p>
          </p:txBody>
        </p:sp>
      </p:grpSp>
      <p:sp>
        <p:nvSpPr>
          <p:cNvPr id="39956" name="Line 35">
            <a:extLst>
              <a:ext uri="{FF2B5EF4-FFF2-40B4-BE49-F238E27FC236}">
                <a16:creationId xmlns:a16="http://schemas.microsoft.com/office/drawing/2014/main" id="{BB3AA121-2581-4BD7-93C4-862D5AC972C2}"/>
              </a:ext>
            </a:extLst>
          </p:cNvPr>
          <p:cNvSpPr>
            <a:spLocks noChangeShapeType="1"/>
          </p:cNvSpPr>
          <p:nvPr/>
        </p:nvSpPr>
        <p:spPr bwMode="auto">
          <a:xfrm flipH="1">
            <a:off x="5574878" y="1323976"/>
            <a:ext cx="6772" cy="4049240"/>
          </a:xfrm>
          <a:prstGeom prst="line">
            <a:avLst/>
          </a:prstGeom>
          <a:noFill/>
          <a:ln w="28575">
            <a:solidFill>
              <a:srgbClr val="006666"/>
            </a:solidFill>
            <a:round/>
            <a:headEnd/>
            <a:tailEnd/>
          </a:ln>
          <a:extLst>
            <a:ext uri="{909E8E84-426E-40DD-AFC4-6F175D3DCCD1}">
              <a14:hiddenFill xmlns:a14="http://schemas.microsoft.com/office/drawing/2010/main">
                <a:noFill/>
              </a14:hiddenFill>
            </a:ext>
          </a:extLst>
        </p:spPr>
        <p:txBody>
          <a:bodyPr wrap="none" lIns="45722" tIns="45722" rIns="45722" bIns="45722" anchor="ctr"/>
          <a:lstStyle/>
          <a:p>
            <a:endParaRPr lang="zh-CN" altLang="en-US"/>
          </a:p>
        </p:txBody>
      </p:sp>
      <p:sp>
        <p:nvSpPr>
          <p:cNvPr id="16406" name="Rectangle 37">
            <a:extLst>
              <a:ext uri="{FF2B5EF4-FFF2-40B4-BE49-F238E27FC236}">
                <a16:creationId xmlns:a16="http://schemas.microsoft.com/office/drawing/2014/main" id="{9B3B67A3-E97C-4FF5-B60C-10B74C072B51}"/>
              </a:ext>
            </a:extLst>
          </p:cNvPr>
          <p:cNvSpPr>
            <a:spLocks noChangeArrowheads="1"/>
          </p:cNvSpPr>
          <p:nvPr/>
        </p:nvSpPr>
        <p:spPr bwMode="auto">
          <a:xfrm>
            <a:off x="5680868" y="1370638"/>
            <a:ext cx="3097213" cy="4176610"/>
          </a:xfrm>
          <a:prstGeom prst="rect">
            <a:avLst/>
          </a:prstGeom>
          <a:noFill/>
          <a:ln w="9525">
            <a:noFill/>
            <a:miter lim="800000"/>
            <a:headEnd/>
            <a:tailEnd/>
          </a:ln>
        </p:spPr>
        <p:txBody>
          <a:bodyPr lIns="91444" tIns="45722" rIns="91444" bIns="45722"/>
          <a:lstStyle/>
          <a:p>
            <a:pPr marL="342878" indent="-342878" algn="just" fontAlgn="ctr">
              <a:spcBef>
                <a:spcPct val="30000"/>
              </a:spcBef>
              <a:spcAft>
                <a:spcPct val="60000"/>
              </a:spcAft>
              <a:buClr>
                <a:srgbClr val="4D4D4D"/>
              </a:buClr>
              <a:buFontTx/>
              <a:buChar char="•"/>
              <a:defRPr/>
            </a:pPr>
            <a:r>
              <a:rPr lang="zh-CN" altLang="en-US" dirty="0">
                <a:latin typeface="+mn-ea"/>
              </a:rPr>
              <a:t>利用真实 </a:t>
            </a:r>
            <a:r>
              <a:rPr lang="en-US" altLang="zh-CN" dirty="0">
                <a:latin typeface="+mn-ea"/>
              </a:rPr>
              <a:t>IP </a:t>
            </a:r>
            <a:r>
              <a:rPr lang="zh-CN" altLang="en-US" dirty="0">
                <a:latin typeface="+mn-ea"/>
              </a:rPr>
              <a:t>地址（代理服务器、广告页面）在服务器上建立大量连接</a:t>
            </a:r>
          </a:p>
          <a:p>
            <a:pPr marL="342878" indent="-342878" algn="just" fontAlgn="ctr">
              <a:spcBef>
                <a:spcPct val="30000"/>
              </a:spcBef>
              <a:spcAft>
                <a:spcPct val="60000"/>
              </a:spcAft>
              <a:buClr>
                <a:srgbClr val="4D4D4D"/>
              </a:buClr>
              <a:buFontTx/>
              <a:buChar char="•"/>
              <a:defRPr/>
            </a:pPr>
            <a:r>
              <a:rPr lang="zh-CN" altLang="en-US" dirty="0">
                <a:latin typeface="+mn-ea"/>
              </a:rPr>
              <a:t>服务器上残余连接</a:t>
            </a:r>
            <a:r>
              <a:rPr lang="en-US" altLang="zh-CN" dirty="0">
                <a:latin typeface="+mn-ea"/>
              </a:rPr>
              <a:t>(WAIT</a:t>
            </a:r>
            <a:r>
              <a:rPr lang="zh-CN" altLang="en-US" dirty="0">
                <a:latin typeface="+mn-ea"/>
              </a:rPr>
              <a:t>状态</a:t>
            </a:r>
            <a:r>
              <a:rPr lang="en-US" altLang="zh-CN" dirty="0">
                <a:latin typeface="+mn-ea"/>
              </a:rPr>
              <a:t>)</a:t>
            </a:r>
            <a:r>
              <a:rPr lang="zh-CN" altLang="en-US" dirty="0">
                <a:latin typeface="+mn-ea"/>
              </a:rPr>
              <a:t>过多，效率降低，甚至资源耗尽，无法响应</a:t>
            </a:r>
          </a:p>
          <a:p>
            <a:pPr marL="342878" indent="-342878" algn="just" fontAlgn="ctr">
              <a:spcBef>
                <a:spcPct val="30000"/>
              </a:spcBef>
              <a:spcAft>
                <a:spcPct val="60000"/>
              </a:spcAft>
              <a:buClr>
                <a:srgbClr val="4D4D4D"/>
              </a:buClr>
              <a:buFontTx/>
              <a:buChar char="•"/>
              <a:defRPr/>
            </a:pPr>
            <a:r>
              <a:rPr lang="zh-CN" altLang="en-US" dirty="0">
                <a:latin typeface="+mn-ea"/>
              </a:rPr>
              <a:t>蠕虫传播过程中会出现大量源</a:t>
            </a:r>
            <a:r>
              <a:rPr lang="en-US" altLang="zh-CN" dirty="0">
                <a:latin typeface="+mn-ea"/>
              </a:rPr>
              <a:t>IP</a:t>
            </a:r>
            <a:r>
              <a:rPr lang="zh-CN" altLang="en-US" dirty="0">
                <a:latin typeface="+mn-ea"/>
              </a:rPr>
              <a:t>地址相同的包，对于 </a:t>
            </a:r>
            <a:r>
              <a:rPr lang="en-US" altLang="zh-CN" dirty="0">
                <a:latin typeface="+mn-ea"/>
              </a:rPr>
              <a:t>TCP </a:t>
            </a:r>
            <a:r>
              <a:rPr lang="zh-CN" altLang="en-US" dirty="0">
                <a:latin typeface="+mn-ea"/>
              </a:rPr>
              <a:t>蠕虫则表现为大范围扫描行为</a:t>
            </a:r>
          </a:p>
          <a:p>
            <a:pPr marL="342878" indent="-342878" algn="just" fontAlgn="ctr">
              <a:spcBef>
                <a:spcPct val="30000"/>
              </a:spcBef>
              <a:spcAft>
                <a:spcPct val="60000"/>
              </a:spcAft>
              <a:buClr>
                <a:srgbClr val="4D4D4D"/>
              </a:buClr>
              <a:buFontTx/>
              <a:buChar char="•"/>
              <a:defRPr/>
            </a:pPr>
            <a:r>
              <a:rPr lang="zh-CN" altLang="en-US" dirty="0">
                <a:latin typeface="+mn-ea"/>
              </a:rPr>
              <a:t>消耗骨干设备的资源，如防火墙的连接数</a:t>
            </a:r>
          </a:p>
        </p:txBody>
      </p:sp>
      <p:sp>
        <p:nvSpPr>
          <p:cNvPr id="39959" name="Text Box 38">
            <a:extLst>
              <a:ext uri="{FF2B5EF4-FFF2-40B4-BE49-F238E27FC236}">
                <a16:creationId xmlns:a16="http://schemas.microsoft.com/office/drawing/2014/main" id="{32042A78-0FB4-450F-BFB2-A53C61D9763D}"/>
              </a:ext>
            </a:extLst>
          </p:cNvPr>
          <p:cNvSpPr txBox="1">
            <a:spLocks noChangeArrowheads="1"/>
          </p:cNvSpPr>
          <p:nvPr/>
        </p:nvSpPr>
        <p:spPr bwMode="auto">
          <a:xfrm>
            <a:off x="539750" y="1108075"/>
            <a:ext cx="3762375" cy="384175"/>
          </a:xfrm>
          <a:prstGeom prst="rect">
            <a:avLst/>
          </a:prstGeom>
          <a:solidFill>
            <a:srgbClr val="993300"/>
          </a:solidFill>
          <a:ln w="9525">
            <a:solidFill>
              <a:srgbClr val="993300"/>
            </a:solidFill>
            <a:miter lim="800000"/>
            <a:headEnd/>
            <a:tailEnd/>
          </a:ln>
        </p:spPr>
        <p:txBody>
          <a:bodyPr lIns="91444" tIns="45722" rIns="91444" bIns="4572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900" b="1">
                <a:solidFill>
                  <a:schemeClr val="bg1"/>
                </a:solidFill>
              </a:rPr>
              <a:t>Connection Flood </a:t>
            </a:r>
            <a:r>
              <a:rPr kumimoji="1" lang="zh-CN" altLang="en-US" sz="1900" b="1">
                <a:solidFill>
                  <a:schemeClr val="bg1"/>
                </a:solidFill>
              </a:rPr>
              <a:t>攻击原理</a:t>
            </a:r>
            <a:endParaRPr kumimoji="1" lang="en-US" altLang="zh-CN" sz="1900" b="1">
              <a:solidFill>
                <a:schemeClr val="bg1"/>
              </a:solidFill>
            </a:endParaRPr>
          </a:p>
        </p:txBody>
      </p:sp>
      <p:sp>
        <p:nvSpPr>
          <p:cNvPr id="40" name="页脚占位符 12">
            <a:extLst>
              <a:ext uri="{FF2B5EF4-FFF2-40B4-BE49-F238E27FC236}">
                <a16:creationId xmlns:a16="http://schemas.microsoft.com/office/drawing/2014/main" id="{6B3F1113-A3B5-4B80-B17D-C20049F4063A}"/>
              </a:ext>
            </a:extLst>
          </p:cNvPr>
          <p:cNvSpPr>
            <a:spLocks noGrp="1"/>
          </p:cNvSpPr>
          <p:nvPr>
            <p:ph type="ftr" sz="quarter" idx="11"/>
          </p:nvPr>
        </p:nvSpPr>
        <p:spPr>
          <a:xfrm>
            <a:off x="3124200" y="6248400"/>
            <a:ext cx="2895600" cy="457200"/>
          </a:xfrm>
        </p:spPr>
        <p:txBody>
          <a:bodyPr/>
          <a:lstStyle/>
          <a:p>
            <a:pPr>
              <a:defRPr/>
            </a:pPr>
            <a:r>
              <a:rPr lang="zh-CN" altLang="en-US" dirty="0"/>
              <a:t>计算机网络高级教程（第</a:t>
            </a:r>
            <a:r>
              <a:rPr lang="en-US" altLang="zh-CN" dirty="0"/>
              <a:t>2</a:t>
            </a:r>
            <a:r>
              <a:rPr lang="zh-CN" altLang="en-US" dirty="0"/>
              <a:t>版）</a:t>
            </a:r>
            <a:endParaRPr lang="en-US" altLang="zh-CN" dirty="0"/>
          </a:p>
        </p:txBody>
      </p:sp>
      <p:sp>
        <p:nvSpPr>
          <p:cNvPr id="41" name="灯片编号占位符 5">
            <a:extLst>
              <a:ext uri="{FF2B5EF4-FFF2-40B4-BE49-F238E27FC236}">
                <a16:creationId xmlns:a16="http://schemas.microsoft.com/office/drawing/2014/main" id="{E0F9EC6A-A10B-4890-96FA-6A178DA46E06}"/>
              </a:ext>
            </a:extLst>
          </p:cNvPr>
          <p:cNvSpPr>
            <a:spLocks noGrp="1"/>
          </p:cNvSpPr>
          <p:nvPr>
            <p:ph type="sldNum" sz="quarter" idx="12"/>
          </p:nvPr>
        </p:nvSpPr>
        <p:spPr>
          <a:xfrm>
            <a:off x="6553200" y="6243638"/>
            <a:ext cx="21336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8909FF2-DC36-484C-B507-E4C5D7178CAB}" type="slidenum">
              <a:rPr lang="en-US" altLang="zh-CN">
                <a:latin typeface="Garamond" panose="02020404030301010803" pitchFamily="18" charset="0"/>
              </a:rPr>
              <a:pPr eaLnBrk="1" hangingPunct="1"/>
              <a:t>39</a:t>
            </a:fld>
            <a:endParaRPr lang="en-US" altLang="zh-CN" dirty="0">
              <a:latin typeface="Garamond" panose="02020404030301010803"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slide(fromBottom)">
                                      <p:cBhvr>
                                        <p:cTn id="7" dur="500"/>
                                        <p:tgtEl>
                                          <p:spTgt spid="1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ppt_x</p:attrName>
                                        </p:attrNameLst>
                                      </p:cBhvr>
                                      <p:tavLst>
                                        <p:tav tm="0">
                                          <p:val>
                                            <p:strVal val="#ppt_x-#ppt_w/2"/>
                                          </p:val>
                                        </p:tav>
                                        <p:tav tm="100000">
                                          <p:val>
                                            <p:strVal val="#ppt_x"/>
                                          </p:val>
                                        </p:tav>
                                      </p:tavLst>
                                    </p:anim>
                                    <p:anim calcmode="lin" valueType="num">
                                      <p:cBhvr>
                                        <p:cTn id="13" dur="500" fill="hold"/>
                                        <p:tgtEl>
                                          <p:spTgt spid="5"/>
                                        </p:tgtEl>
                                        <p:attrNameLst>
                                          <p:attrName>ppt_y</p:attrName>
                                        </p:attrNameLst>
                                      </p:cBhvr>
                                      <p:tavLst>
                                        <p:tav tm="0">
                                          <p:val>
                                            <p:strVal val="#ppt_y"/>
                                          </p:val>
                                        </p:tav>
                                        <p:tav tm="100000">
                                          <p:val>
                                            <p:strVal val="#ppt_y"/>
                                          </p:val>
                                        </p:tav>
                                      </p:tavLst>
                                    </p:anim>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ppt_x</p:attrName>
                                        </p:attrNameLst>
                                      </p:cBhvr>
                                      <p:tavLst>
                                        <p:tav tm="0">
                                          <p:val>
                                            <p:strVal val="#ppt_x-#ppt_w/2"/>
                                          </p:val>
                                        </p:tav>
                                        <p:tav tm="100000">
                                          <p:val>
                                            <p:strVal val="#ppt_x"/>
                                          </p:val>
                                        </p:tav>
                                      </p:tavLst>
                                    </p:anim>
                                    <p:anim calcmode="lin" valueType="num">
                                      <p:cBhvr>
                                        <p:cTn id="21" dur="500" fill="hold"/>
                                        <p:tgtEl>
                                          <p:spTgt spid="6"/>
                                        </p:tgtEl>
                                        <p:attrNameLst>
                                          <p:attrName>ppt_y</p:attrName>
                                        </p:attrNameLst>
                                      </p:cBhvr>
                                      <p:tavLst>
                                        <p:tav tm="0">
                                          <p:val>
                                            <p:strVal val="#ppt_y"/>
                                          </p:val>
                                        </p:tav>
                                        <p:tav tm="100000">
                                          <p:val>
                                            <p:strVal val="#ppt_y"/>
                                          </p:val>
                                        </p:tav>
                                      </p:tavLst>
                                    </p:anim>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ppt_x</p:attrName>
                                        </p:attrNameLst>
                                      </p:cBhvr>
                                      <p:tavLst>
                                        <p:tav tm="0">
                                          <p:val>
                                            <p:strVal val="#ppt_x-#ppt_w/2"/>
                                          </p:val>
                                        </p:tav>
                                        <p:tav tm="100000">
                                          <p:val>
                                            <p:strVal val="#ppt_x"/>
                                          </p:val>
                                        </p:tav>
                                      </p:tavLst>
                                    </p:anim>
                                    <p:anim calcmode="lin" valueType="num">
                                      <p:cBhvr>
                                        <p:cTn id="29" dur="500" fill="hold"/>
                                        <p:tgtEl>
                                          <p:spTgt spid="7"/>
                                        </p:tgtEl>
                                        <p:attrNameLst>
                                          <p:attrName>ppt_y</p:attrName>
                                        </p:attrNameLst>
                                      </p:cBhvr>
                                      <p:tavLst>
                                        <p:tav tm="0">
                                          <p:val>
                                            <p:strVal val="#ppt_y"/>
                                          </p:val>
                                        </p:tav>
                                        <p:tav tm="100000">
                                          <p:val>
                                            <p:strVal val="#ppt_y"/>
                                          </p:val>
                                        </p:tav>
                                      </p:tavLst>
                                    </p:anim>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8"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ppt_x</p:attrName>
                                        </p:attrNameLst>
                                      </p:cBhvr>
                                      <p:tavLst>
                                        <p:tav tm="0">
                                          <p:val>
                                            <p:strVal val="#ppt_x-#ppt_w/2"/>
                                          </p:val>
                                        </p:tav>
                                        <p:tav tm="100000">
                                          <p:val>
                                            <p:strVal val="#ppt_x"/>
                                          </p:val>
                                        </p:tav>
                                      </p:tavLst>
                                    </p:anim>
                                    <p:anim calcmode="lin" valueType="num">
                                      <p:cBhvr>
                                        <p:cTn id="37" dur="500" fill="hold"/>
                                        <p:tgtEl>
                                          <p:spTgt spid="8"/>
                                        </p:tgtEl>
                                        <p:attrNameLst>
                                          <p:attrName>ppt_y</p:attrName>
                                        </p:attrNameLst>
                                      </p:cBhvr>
                                      <p:tavLst>
                                        <p:tav tm="0">
                                          <p:val>
                                            <p:strVal val="#ppt_y"/>
                                          </p:val>
                                        </p:tav>
                                        <p:tav tm="100000">
                                          <p:val>
                                            <p:strVal val="#ppt_y"/>
                                          </p:val>
                                        </p:tav>
                                      </p:tavLst>
                                    </p:anim>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8"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ppt_x</p:attrName>
                                        </p:attrNameLst>
                                      </p:cBhvr>
                                      <p:tavLst>
                                        <p:tav tm="0">
                                          <p:val>
                                            <p:strVal val="#ppt_x-#ppt_w/2"/>
                                          </p:val>
                                        </p:tav>
                                        <p:tav tm="100000">
                                          <p:val>
                                            <p:strVal val="#ppt_x"/>
                                          </p:val>
                                        </p:tav>
                                      </p:tavLst>
                                    </p:anim>
                                    <p:anim calcmode="lin" valueType="num">
                                      <p:cBhvr>
                                        <p:cTn id="45" dur="500" fill="hold"/>
                                        <p:tgtEl>
                                          <p:spTgt spid="9"/>
                                        </p:tgtEl>
                                        <p:attrNameLst>
                                          <p:attrName>ppt_y</p:attrName>
                                        </p:attrNameLst>
                                      </p:cBhvr>
                                      <p:tavLst>
                                        <p:tav tm="0">
                                          <p:val>
                                            <p:strVal val="#ppt_y"/>
                                          </p:val>
                                        </p:tav>
                                        <p:tav tm="100000">
                                          <p:val>
                                            <p:strVal val="#ppt_y"/>
                                          </p:val>
                                        </p:tav>
                                      </p:tavLst>
                                    </p:anim>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slide(fromBottom)">
                                      <p:cBhvr>
                                        <p:cTn id="57" dur="500"/>
                                        <p:tgtEl>
                                          <p:spTgt spid="107"/>
                                        </p:tgtEl>
                                      </p:cBhvr>
                                    </p:animEffect>
                                  </p:childTnLst>
                                </p:cTn>
                              </p:par>
                            </p:childTnLst>
                          </p:cTn>
                        </p:par>
                        <p:par>
                          <p:cTn id="58" fill="hold" nodeType="afterGroup">
                            <p:stCondLst>
                              <p:cond delay="500"/>
                            </p:stCondLst>
                            <p:childTnLst>
                              <p:par>
                                <p:cTn id="59" presetID="2" presetClass="entr" presetSubtype="8" fill="hold" nodeType="afterEffect">
                                  <p:stCondLst>
                                    <p:cond delay="0"/>
                                  </p:stCondLst>
                                  <p:childTnLst>
                                    <p:set>
                                      <p:cBhvr>
                                        <p:cTn id="60" dur="1" fill="hold">
                                          <p:stCondLst>
                                            <p:cond delay="0"/>
                                          </p:stCondLst>
                                        </p:cTn>
                                        <p:tgtEl>
                                          <p:spTgt spid="116"/>
                                        </p:tgtEl>
                                        <p:attrNameLst>
                                          <p:attrName>style.visibility</p:attrName>
                                        </p:attrNameLst>
                                      </p:cBhvr>
                                      <p:to>
                                        <p:strVal val="visible"/>
                                      </p:to>
                                    </p:set>
                                    <p:anim calcmode="lin" valueType="num">
                                      <p:cBhvr additive="base">
                                        <p:cTn id="61" dur="500" fill="hold"/>
                                        <p:tgtEl>
                                          <p:spTgt spid="116"/>
                                        </p:tgtEl>
                                        <p:attrNameLst>
                                          <p:attrName>ppt_x</p:attrName>
                                        </p:attrNameLst>
                                      </p:cBhvr>
                                      <p:tavLst>
                                        <p:tav tm="0">
                                          <p:val>
                                            <p:strVal val="0-#ppt_w/2"/>
                                          </p:val>
                                        </p:tav>
                                        <p:tav tm="100000">
                                          <p:val>
                                            <p:strVal val="#ppt_x"/>
                                          </p:val>
                                        </p:tav>
                                      </p:tavLst>
                                    </p:anim>
                                    <p:anim calcmode="lin" valueType="num">
                                      <p:cBhvr additive="base">
                                        <p:cTn id="62"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utoUpdateAnimBg="0"/>
      <p:bldP spid="10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a:solidFill>
                  <a:schemeClr val="tx1"/>
                </a:solidFill>
              </a:rPr>
              <a:t>网络防御技术</a:t>
            </a:r>
          </a:p>
        </p:txBody>
      </p:sp>
      <p:sp>
        <p:nvSpPr>
          <p:cNvPr id="7171" name="Rectangle 3"/>
          <p:cNvSpPr>
            <a:spLocks noGrp="1" noChangeArrowheads="1"/>
          </p:cNvSpPr>
          <p:nvPr>
            <p:ph idx="1"/>
          </p:nvPr>
        </p:nvSpPr>
        <p:spPr/>
        <p:txBody>
          <a:bodyPr/>
          <a:lstStyle/>
          <a:p>
            <a:pPr eaLnBrk="1" hangingPunct="1">
              <a:lnSpc>
                <a:spcPct val="90000"/>
              </a:lnSpc>
              <a:buFontTx/>
              <a:buNone/>
            </a:pPr>
            <a:r>
              <a:rPr lang="en-US" altLang="zh-CN">
                <a:latin typeface="Times New Roman" pitchFamily="18" charset="0"/>
              </a:rPr>
              <a:t>1</a:t>
            </a:r>
            <a:r>
              <a:rPr lang="zh-CN" altLang="en-US">
                <a:latin typeface="Times New Roman" pitchFamily="18" charset="0"/>
              </a:rPr>
              <a:t>）加密</a:t>
            </a:r>
            <a:r>
              <a:rPr lang="en-US" altLang="zh-CN">
                <a:latin typeface="Times New Roman" pitchFamily="18" charset="0"/>
              </a:rPr>
              <a:t>/</a:t>
            </a:r>
            <a:r>
              <a:rPr lang="zh-CN" altLang="en-US">
                <a:latin typeface="Times New Roman" pitchFamily="18" charset="0"/>
              </a:rPr>
              <a:t>签名</a:t>
            </a:r>
            <a:r>
              <a:rPr lang="en-US" altLang="zh-CN">
                <a:latin typeface="Times New Roman" pitchFamily="18" charset="0"/>
              </a:rPr>
              <a:t>/</a:t>
            </a:r>
            <a:r>
              <a:rPr lang="zh-CN" altLang="en-US">
                <a:latin typeface="Times New Roman" pitchFamily="18" charset="0"/>
              </a:rPr>
              <a:t>散列技术（理论基础）</a:t>
            </a:r>
          </a:p>
          <a:p>
            <a:pPr eaLnBrk="1" hangingPunct="1">
              <a:lnSpc>
                <a:spcPct val="90000"/>
              </a:lnSpc>
              <a:buFontTx/>
              <a:buNone/>
            </a:pPr>
            <a:r>
              <a:rPr lang="en-US" altLang="zh-CN">
                <a:latin typeface="Times New Roman" pitchFamily="18" charset="0"/>
              </a:rPr>
              <a:t>2</a:t>
            </a:r>
            <a:r>
              <a:rPr lang="zh-CN" altLang="en-US">
                <a:latin typeface="Times New Roman" pitchFamily="18" charset="0"/>
              </a:rPr>
              <a:t>）主机加固技术（打补丁）</a:t>
            </a:r>
          </a:p>
          <a:p>
            <a:pPr eaLnBrk="1" hangingPunct="1">
              <a:lnSpc>
                <a:spcPct val="90000"/>
              </a:lnSpc>
              <a:buFontTx/>
              <a:buNone/>
            </a:pPr>
            <a:r>
              <a:rPr lang="en-US" altLang="zh-CN">
                <a:latin typeface="Times New Roman" pitchFamily="18" charset="0"/>
              </a:rPr>
              <a:t>3</a:t>
            </a:r>
            <a:r>
              <a:rPr lang="zh-CN" altLang="en-US">
                <a:latin typeface="Times New Roman" pitchFamily="18" charset="0"/>
              </a:rPr>
              <a:t>）病毒防护技术（广义病毒）</a:t>
            </a:r>
          </a:p>
          <a:p>
            <a:pPr eaLnBrk="1" hangingPunct="1">
              <a:lnSpc>
                <a:spcPct val="90000"/>
              </a:lnSpc>
              <a:buFontTx/>
              <a:buNone/>
            </a:pPr>
            <a:r>
              <a:rPr lang="en-US" altLang="zh-CN">
                <a:latin typeface="Times New Roman" pitchFamily="18" charset="0"/>
              </a:rPr>
              <a:t>4</a:t>
            </a:r>
            <a:r>
              <a:rPr lang="zh-CN" altLang="en-US">
                <a:latin typeface="Times New Roman" pitchFamily="18" charset="0"/>
              </a:rPr>
              <a:t>）防火墙技术（门卫</a:t>
            </a:r>
            <a:r>
              <a:rPr lang="en-US" altLang="zh-CN">
                <a:latin typeface="Times New Roman" pitchFamily="18" charset="0"/>
              </a:rPr>
              <a:t>/</a:t>
            </a:r>
            <a:r>
              <a:rPr lang="zh-CN" altLang="en-US">
                <a:latin typeface="Times New Roman" pitchFamily="18" charset="0"/>
              </a:rPr>
              <a:t>被动</a:t>
            </a:r>
            <a:r>
              <a:rPr lang="en-US" altLang="zh-CN">
                <a:latin typeface="Times New Roman" pitchFamily="18" charset="0"/>
              </a:rPr>
              <a:t>/</a:t>
            </a:r>
            <a:r>
              <a:rPr lang="zh-CN" altLang="en-US">
                <a:latin typeface="Times New Roman" pitchFamily="18" charset="0"/>
              </a:rPr>
              <a:t>进出）</a:t>
            </a:r>
          </a:p>
          <a:p>
            <a:pPr eaLnBrk="1" hangingPunct="1">
              <a:lnSpc>
                <a:spcPct val="90000"/>
              </a:lnSpc>
              <a:buFontTx/>
              <a:buNone/>
            </a:pPr>
            <a:r>
              <a:rPr lang="en-US" altLang="zh-CN">
                <a:latin typeface="Times New Roman" pitchFamily="18" charset="0"/>
              </a:rPr>
              <a:t>5</a:t>
            </a:r>
            <a:r>
              <a:rPr lang="zh-CN" altLang="en-US">
                <a:latin typeface="Times New Roman" pitchFamily="18" charset="0"/>
              </a:rPr>
              <a:t>）虚拟专用网技术（端</a:t>
            </a:r>
            <a:r>
              <a:rPr lang="en-US" altLang="zh-CN">
                <a:latin typeface="Times New Roman" pitchFamily="18" charset="0"/>
              </a:rPr>
              <a:t>-</a:t>
            </a:r>
            <a:r>
              <a:rPr lang="zh-CN" altLang="en-US">
                <a:latin typeface="Times New Roman" pitchFamily="18" charset="0"/>
              </a:rPr>
              <a:t>端</a:t>
            </a:r>
            <a:r>
              <a:rPr lang="en-US" altLang="zh-CN">
                <a:latin typeface="Times New Roman" pitchFamily="18" charset="0"/>
              </a:rPr>
              <a:t>/</a:t>
            </a:r>
            <a:r>
              <a:rPr lang="zh-CN" altLang="en-US">
                <a:latin typeface="Times New Roman" pitchFamily="18" charset="0"/>
              </a:rPr>
              <a:t>密码技术）</a:t>
            </a:r>
          </a:p>
          <a:p>
            <a:pPr eaLnBrk="1" hangingPunct="1">
              <a:lnSpc>
                <a:spcPct val="90000"/>
              </a:lnSpc>
              <a:buFontTx/>
              <a:buNone/>
            </a:pPr>
            <a:r>
              <a:rPr lang="en-US" altLang="zh-CN">
                <a:latin typeface="Times New Roman" pitchFamily="18" charset="0"/>
              </a:rPr>
              <a:t>6</a:t>
            </a:r>
            <a:r>
              <a:rPr lang="zh-CN" altLang="en-US">
                <a:latin typeface="Times New Roman" pitchFamily="18" charset="0"/>
              </a:rPr>
              <a:t>）入侵检测技术（警察</a:t>
            </a:r>
            <a:r>
              <a:rPr lang="en-US" altLang="zh-CN">
                <a:latin typeface="Times New Roman" pitchFamily="18" charset="0"/>
              </a:rPr>
              <a:t>/</a:t>
            </a:r>
            <a:r>
              <a:rPr lang="zh-CN" altLang="en-US">
                <a:latin typeface="Times New Roman" pitchFamily="18" charset="0"/>
              </a:rPr>
              <a:t>动态</a:t>
            </a:r>
            <a:r>
              <a:rPr lang="en-US" altLang="zh-CN">
                <a:latin typeface="Times New Roman" pitchFamily="18" charset="0"/>
              </a:rPr>
              <a:t>/</a:t>
            </a:r>
            <a:r>
              <a:rPr lang="zh-CN" altLang="en-US">
                <a:latin typeface="Times New Roman" pitchFamily="18" charset="0"/>
              </a:rPr>
              <a:t>内部）</a:t>
            </a:r>
          </a:p>
          <a:p>
            <a:pPr eaLnBrk="1" hangingPunct="1">
              <a:lnSpc>
                <a:spcPct val="90000"/>
              </a:lnSpc>
              <a:buFontTx/>
              <a:buNone/>
            </a:pPr>
            <a:r>
              <a:rPr lang="en-US" altLang="zh-CN">
                <a:latin typeface="Times New Roman" pitchFamily="18" charset="0"/>
              </a:rPr>
              <a:t>7</a:t>
            </a:r>
            <a:r>
              <a:rPr lang="zh-CN" altLang="en-US">
                <a:latin typeface="Times New Roman" pitchFamily="18" charset="0"/>
              </a:rPr>
              <a:t>）蜜罐技术（主动</a:t>
            </a:r>
            <a:r>
              <a:rPr lang="en-US" altLang="zh-CN">
                <a:latin typeface="Times New Roman" pitchFamily="18" charset="0"/>
              </a:rPr>
              <a:t>/</a:t>
            </a:r>
            <a:r>
              <a:rPr lang="zh-CN" altLang="en-US">
                <a:latin typeface="Times New Roman" pitchFamily="18" charset="0"/>
              </a:rPr>
              <a:t>位置</a:t>
            </a:r>
            <a:r>
              <a:rPr lang="en-US" altLang="zh-CN">
                <a:latin typeface="Times New Roman" pitchFamily="18" charset="0"/>
              </a:rPr>
              <a:t>/</a:t>
            </a:r>
            <a:r>
              <a:rPr lang="zh-CN" altLang="en-US">
                <a:solidFill>
                  <a:srgbClr val="FF3300"/>
                </a:solidFill>
                <a:latin typeface="Times New Roman" pitchFamily="18" charset="0"/>
              </a:rPr>
              <a:t>误报漏报</a:t>
            </a:r>
            <a:r>
              <a:rPr lang="zh-CN" altLang="en-US">
                <a:latin typeface="Times New Roman" pitchFamily="18" charset="0"/>
              </a:rPr>
              <a:t>少）</a:t>
            </a:r>
          </a:p>
          <a:p>
            <a:pPr eaLnBrk="1" hangingPunct="1">
              <a:lnSpc>
                <a:spcPct val="90000"/>
              </a:lnSpc>
              <a:buFontTx/>
              <a:buNone/>
            </a:pPr>
            <a:r>
              <a:rPr lang="en-US" altLang="zh-CN">
                <a:latin typeface="Times New Roman" pitchFamily="18" charset="0"/>
              </a:rPr>
              <a:t>8</a:t>
            </a:r>
            <a:r>
              <a:rPr lang="zh-CN" altLang="en-US">
                <a:latin typeface="Times New Roman" pitchFamily="18" charset="0"/>
              </a:rPr>
              <a:t>）计算机取证技术（主机取证和网络取证）</a:t>
            </a:r>
          </a:p>
        </p:txBody>
      </p:sp>
      <p:sp>
        <p:nvSpPr>
          <p:cNvPr id="717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B86D4D6-CF2C-4676-9319-80D62D4C1E17}"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717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7EEA8909-D218-4E92-900B-6F21CBFBBC36}"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4</a:t>
            </a:fld>
            <a:endParaRPr lang="en-US" altLang="zh-CN" sz="1000" b="0">
              <a:solidFill>
                <a:schemeClr val="bg1"/>
              </a:solidFill>
              <a:latin typeface="Verdana" pitchFamily="34" charset="0"/>
              <a:ea typeface="宋体" pitchFamily="2" charset="-122"/>
            </a:endParaRPr>
          </a:p>
        </p:txBody>
      </p:sp>
      <p:sp>
        <p:nvSpPr>
          <p:cNvPr id="50180" name="AutoShape 4"/>
          <p:cNvSpPr>
            <a:spLocks noChangeArrowheads="1"/>
          </p:cNvSpPr>
          <p:nvPr/>
        </p:nvSpPr>
        <p:spPr bwMode="auto">
          <a:xfrm>
            <a:off x="6624638" y="2270125"/>
            <a:ext cx="2447925" cy="2016125"/>
          </a:xfrm>
          <a:prstGeom prst="wedgeRoundRectCallout">
            <a:avLst>
              <a:gd name="adj1" fmla="val -70620"/>
              <a:gd name="adj2" fmla="val 40551"/>
              <a:gd name="adj3" fmla="val 16667"/>
            </a:avLst>
          </a:prstGeom>
          <a:solidFill>
            <a:schemeClr val="accent1"/>
          </a:solidFill>
          <a:ln w="9525">
            <a:solidFill>
              <a:schemeClr val="tx1"/>
            </a:solidFill>
            <a:miter lim="800000"/>
            <a:headEnd/>
            <a:tailEnd/>
          </a:ln>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zh-CN" altLang="en-US" sz="2000">
                <a:latin typeface="Arial" charset="0"/>
                <a:ea typeface="宋体" pitchFamily="2" charset="-122"/>
              </a:rPr>
              <a:t>为了保证服务质量，要求误报少；</a:t>
            </a:r>
          </a:p>
          <a:p>
            <a:pPr eaLnBrk="1" hangingPunct="1">
              <a:spcBef>
                <a:spcPct val="0"/>
              </a:spcBef>
              <a:buClrTx/>
              <a:buFontTx/>
              <a:buNone/>
            </a:pPr>
            <a:r>
              <a:rPr lang="zh-CN" altLang="en-US" sz="2000">
                <a:latin typeface="Arial" charset="0"/>
                <a:ea typeface="宋体" pitchFamily="2" charset="-122"/>
              </a:rPr>
              <a:t>为了保证系统安全，要求漏报少；</a:t>
            </a:r>
          </a:p>
          <a:p>
            <a:pPr eaLnBrk="1" hangingPunct="1">
              <a:spcBef>
                <a:spcPct val="0"/>
              </a:spcBef>
              <a:buClrTx/>
              <a:buFontTx/>
              <a:buNone/>
            </a:pPr>
            <a:r>
              <a:rPr lang="zh-CN" altLang="en-US" sz="2000">
                <a:latin typeface="Arial" charset="0"/>
                <a:ea typeface="宋体" pitchFamily="2" charset="-122"/>
              </a:rPr>
              <a:t>两者常常相悖，应根据用途折中选择</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 calcmode="lin" valueType="num">
                                      <p:cBhvr additive="base">
                                        <p:cTn id="7" dur="500" fill="hold"/>
                                        <p:tgtEl>
                                          <p:spTgt spid="50180"/>
                                        </p:tgtEl>
                                        <p:attrNameLst>
                                          <p:attrName>ppt_x</p:attrName>
                                        </p:attrNameLst>
                                      </p:cBhvr>
                                      <p:tavLst>
                                        <p:tav tm="0">
                                          <p:val>
                                            <p:strVal val="#ppt_x"/>
                                          </p:val>
                                        </p:tav>
                                        <p:tav tm="100000">
                                          <p:val>
                                            <p:strVal val="#ppt_x"/>
                                          </p:val>
                                        </p:tav>
                                      </p:tavLst>
                                    </p:anim>
                                    <p:anim calcmode="lin" valueType="num">
                                      <p:cBhvr additive="base">
                                        <p:cTn id="8" dur="500" fill="hold"/>
                                        <p:tgtEl>
                                          <p:spTgt spid="50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2">
            <a:extLst>
              <a:ext uri="{FF2B5EF4-FFF2-40B4-BE49-F238E27FC236}">
                <a16:creationId xmlns:a16="http://schemas.microsoft.com/office/drawing/2014/main" id="{9A6AC8C1-4AC5-470A-A5C0-A7FEE4CDF16A}"/>
              </a:ext>
            </a:extLst>
          </p:cNvPr>
          <p:cNvSpPr>
            <a:spLocks noGrp="1"/>
          </p:cNvSpPr>
          <p:nvPr>
            <p:ph type="title"/>
          </p:nvPr>
        </p:nvSpPr>
        <p:spPr>
          <a:xfrm>
            <a:off x="518026" y="152400"/>
            <a:ext cx="7318375" cy="6159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dirty="0">
                <a:latin typeface="微软雅黑" panose="020B0503020204020204" pitchFamily="34" charset="-122"/>
                <a:ea typeface="微软雅黑" panose="020B0503020204020204" pitchFamily="34" charset="-122"/>
              </a:rPr>
              <a:t>带宽耗尽型</a:t>
            </a:r>
            <a:r>
              <a:rPr lang="en-US" altLang="zh-CN" sz="3200" dirty="0">
                <a:latin typeface="微软雅黑" panose="020B0503020204020204" pitchFamily="34" charset="-122"/>
                <a:ea typeface="微软雅黑" panose="020B0503020204020204" pitchFamily="34" charset="-122"/>
              </a:rPr>
              <a:t>---ICMP Flood</a:t>
            </a:r>
            <a:endParaRPr lang="zh-CN" altLang="en-US" sz="3200" dirty="0">
              <a:latin typeface="微软雅黑" panose="020B0503020204020204" pitchFamily="34" charset="-122"/>
              <a:ea typeface="微软雅黑" panose="020B0503020204020204" pitchFamily="34" charset="-122"/>
            </a:endParaRPr>
          </a:p>
        </p:txBody>
      </p:sp>
      <p:sp>
        <p:nvSpPr>
          <p:cNvPr id="41987" name="Rectangle 3" descr="Rectangle: Click to edit Master text styles&#10;Second level&#10;Third level&#10;Fourth level&#10;Fifth level">
            <a:extLst>
              <a:ext uri="{FF2B5EF4-FFF2-40B4-BE49-F238E27FC236}">
                <a16:creationId xmlns:a16="http://schemas.microsoft.com/office/drawing/2014/main" id="{5FF67401-2F53-49D0-8052-70A7676AF238}"/>
              </a:ext>
            </a:extLst>
          </p:cNvPr>
          <p:cNvSpPr txBox="1">
            <a:spLocks noChangeArrowheads="1"/>
          </p:cNvSpPr>
          <p:nvPr/>
        </p:nvSpPr>
        <p:spPr bwMode="auto">
          <a:xfrm>
            <a:off x="5743575" y="1579563"/>
            <a:ext cx="3095186"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lstStyle>
            <a:lvl1pPr marL="365125" indent="-3651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spcAft>
                <a:spcPct val="60000"/>
              </a:spcAft>
              <a:buClr>
                <a:srgbClr val="1F4808"/>
              </a:buClr>
              <a:buSzPct val="120000"/>
              <a:buFontTx/>
              <a:buChar char="•"/>
            </a:pPr>
            <a:r>
              <a:rPr lang="zh-CN" altLang="zh-CN" sz="1900" dirty="0">
                <a:solidFill>
                  <a:srgbClr val="1F4808"/>
                </a:solidFill>
                <a:latin typeface="微软雅黑" panose="020B0503020204020204" pitchFamily="34" charset="-122"/>
                <a:ea typeface="微软雅黑" panose="020B0503020204020204" pitchFamily="34" charset="-122"/>
              </a:rPr>
              <a:t>针对同一目标</a:t>
            </a:r>
            <a:r>
              <a:rPr lang="en-US" altLang="zh-CN" sz="1900" dirty="0">
                <a:solidFill>
                  <a:srgbClr val="1F4808"/>
                </a:solidFill>
                <a:latin typeface="微软雅黑" panose="020B0503020204020204" pitchFamily="34" charset="-122"/>
                <a:ea typeface="微软雅黑" panose="020B0503020204020204" pitchFamily="34" charset="-122"/>
              </a:rPr>
              <a:t>IP</a:t>
            </a:r>
            <a:r>
              <a:rPr lang="zh-CN" altLang="zh-CN" sz="1900" dirty="0">
                <a:solidFill>
                  <a:srgbClr val="1F4808"/>
                </a:solidFill>
                <a:latin typeface="微软雅黑" panose="020B0503020204020204" pitchFamily="34" charset="-122"/>
                <a:ea typeface="微软雅黑" panose="020B0503020204020204" pitchFamily="34" charset="-122"/>
              </a:rPr>
              <a:t>的</a:t>
            </a:r>
            <a:r>
              <a:rPr lang="en-US" altLang="zh-CN" sz="1900" dirty="0">
                <a:solidFill>
                  <a:srgbClr val="1F4808"/>
                </a:solidFill>
                <a:latin typeface="微软雅黑" panose="020B0503020204020204" pitchFamily="34" charset="-122"/>
                <a:ea typeface="微软雅黑" panose="020B0503020204020204" pitchFamily="34" charset="-122"/>
              </a:rPr>
              <a:t>ICMP</a:t>
            </a:r>
            <a:r>
              <a:rPr lang="zh-CN" altLang="zh-CN" sz="1900" dirty="0">
                <a:solidFill>
                  <a:srgbClr val="1F4808"/>
                </a:solidFill>
                <a:latin typeface="微软雅黑" panose="020B0503020204020204" pitchFamily="34" charset="-122"/>
                <a:ea typeface="微软雅黑" panose="020B0503020204020204" pitchFamily="34" charset="-122"/>
              </a:rPr>
              <a:t>包在一侧大量出现</a:t>
            </a:r>
            <a:endParaRPr lang="en-US" altLang="zh-CN" sz="1900" dirty="0">
              <a:solidFill>
                <a:srgbClr val="1F4808"/>
              </a:solidFill>
              <a:latin typeface="微软雅黑" panose="020B0503020204020204" pitchFamily="34" charset="-122"/>
              <a:ea typeface="微软雅黑" panose="020B0503020204020204" pitchFamily="34" charset="-122"/>
            </a:endParaRPr>
          </a:p>
          <a:p>
            <a:pPr>
              <a:spcBef>
                <a:spcPct val="20000"/>
              </a:spcBef>
              <a:spcAft>
                <a:spcPct val="60000"/>
              </a:spcAft>
              <a:buClr>
                <a:srgbClr val="1F4808"/>
              </a:buClr>
              <a:buSzPct val="120000"/>
              <a:buFontTx/>
              <a:buChar char="•"/>
            </a:pPr>
            <a:r>
              <a:rPr lang="zh-CN" altLang="zh-CN" sz="1900" dirty="0">
                <a:solidFill>
                  <a:srgbClr val="1F4808"/>
                </a:solidFill>
                <a:latin typeface="微软雅黑" panose="020B0503020204020204" pitchFamily="34" charset="-122"/>
                <a:ea typeface="微软雅黑" panose="020B0503020204020204" pitchFamily="34" charset="-122"/>
              </a:rPr>
              <a:t>内容和大小都比较固定</a:t>
            </a:r>
            <a:endParaRPr lang="en-US" altLang="zh-CN" sz="1900" dirty="0">
              <a:solidFill>
                <a:srgbClr val="1F4808"/>
              </a:solidFill>
              <a:latin typeface="微软雅黑" panose="020B0503020204020204" pitchFamily="34" charset="-122"/>
            </a:endParaRPr>
          </a:p>
        </p:txBody>
      </p:sp>
      <p:sp>
        <p:nvSpPr>
          <p:cNvPr id="41988" name="Line 4">
            <a:extLst>
              <a:ext uri="{FF2B5EF4-FFF2-40B4-BE49-F238E27FC236}">
                <a16:creationId xmlns:a16="http://schemas.microsoft.com/office/drawing/2014/main" id="{4311C69C-30AE-4E1F-86C9-8D9B4DF418D5}"/>
              </a:ext>
            </a:extLst>
          </p:cNvPr>
          <p:cNvSpPr>
            <a:spLocks noChangeShapeType="1"/>
          </p:cNvSpPr>
          <p:nvPr/>
        </p:nvSpPr>
        <p:spPr bwMode="auto">
          <a:xfrm flipH="1">
            <a:off x="5405438" y="1257300"/>
            <a:ext cx="0" cy="4859338"/>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2863" tIns="42863" rIns="42863" bIns="42863" anchor="ctr"/>
          <a:lstStyle/>
          <a:p>
            <a:endParaRPr lang="zh-CN" altLang="en-US"/>
          </a:p>
        </p:txBody>
      </p:sp>
      <p:sp>
        <p:nvSpPr>
          <p:cNvPr id="41989" name="Line 5">
            <a:extLst>
              <a:ext uri="{FF2B5EF4-FFF2-40B4-BE49-F238E27FC236}">
                <a16:creationId xmlns:a16="http://schemas.microsoft.com/office/drawing/2014/main" id="{7211AA09-50A6-40BE-BD8A-C695F7D987D6}"/>
              </a:ext>
            </a:extLst>
          </p:cNvPr>
          <p:cNvSpPr>
            <a:spLocks noChangeShapeType="1"/>
          </p:cNvSpPr>
          <p:nvPr/>
        </p:nvSpPr>
        <p:spPr bwMode="auto">
          <a:xfrm>
            <a:off x="5405438" y="1257300"/>
            <a:ext cx="168275" cy="1588"/>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2863" tIns="42863" rIns="42863" bIns="42863" anchor="ctr"/>
          <a:lstStyle/>
          <a:p>
            <a:endParaRPr lang="zh-CN" altLang="en-US"/>
          </a:p>
        </p:txBody>
      </p:sp>
      <p:sp>
        <p:nvSpPr>
          <p:cNvPr id="7" name="AutoShape 6">
            <a:extLst>
              <a:ext uri="{FF2B5EF4-FFF2-40B4-BE49-F238E27FC236}">
                <a16:creationId xmlns:a16="http://schemas.microsoft.com/office/drawing/2014/main" id="{46994462-02FE-4BB3-9FB3-1BE44CD2ED73}"/>
              </a:ext>
            </a:extLst>
          </p:cNvPr>
          <p:cNvSpPr>
            <a:spLocks noChangeArrowheads="1"/>
          </p:cNvSpPr>
          <p:nvPr/>
        </p:nvSpPr>
        <p:spPr bwMode="auto">
          <a:xfrm>
            <a:off x="1450975" y="2027238"/>
            <a:ext cx="2700338" cy="473075"/>
          </a:xfrm>
          <a:prstGeom prst="notchedRightArrow">
            <a:avLst>
              <a:gd name="adj1" fmla="val 50000"/>
              <a:gd name="adj2" fmla="val 154593"/>
            </a:avLst>
          </a:prstGeom>
          <a:solidFill>
            <a:srgbClr val="FF3300"/>
          </a:solidFill>
          <a:ln w="9525">
            <a:solidFill>
              <a:schemeClr val="bg1"/>
            </a:solidFill>
            <a:miter lim="800000"/>
            <a:headEnd/>
            <a:tailEnd/>
          </a:ln>
        </p:spPr>
        <p:txBody>
          <a:bodyPr wrap="none" lIns="85725" tIns="42863" rIns="85725" bIns="4286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Text Box 7">
            <a:extLst>
              <a:ext uri="{FF2B5EF4-FFF2-40B4-BE49-F238E27FC236}">
                <a16:creationId xmlns:a16="http://schemas.microsoft.com/office/drawing/2014/main" id="{30C5B6B8-90EB-44E4-BE7E-DDF26156B29F}"/>
              </a:ext>
            </a:extLst>
          </p:cNvPr>
          <p:cNvSpPr txBox="1">
            <a:spLocks noChangeArrowheads="1"/>
          </p:cNvSpPr>
          <p:nvPr/>
        </p:nvSpPr>
        <p:spPr bwMode="auto">
          <a:xfrm>
            <a:off x="1814513" y="2120900"/>
            <a:ext cx="23891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300">
                <a:solidFill>
                  <a:schemeClr val="bg1"/>
                </a:solidFill>
              </a:rPr>
              <a:t>ICMP </a:t>
            </a:r>
            <a:r>
              <a:rPr kumimoji="1" lang="zh-CN" altLang="en-US" sz="1300">
                <a:solidFill>
                  <a:schemeClr val="bg1"/>
                </a:solidFill>
              </a:rPr>
              <a:t>（</a:t>
            </a:r>
            <a:r>
              <a:rPr kumimoji="1" lang="en-US" altLang="zh-CN" sz="1300">
                <a:solidFill>
                  <a:schemeClr val="bg1"/>
                </a:solidFill>
              </a:rPr>
              <a:t>request </a:t>
            </a:r>
            <a:r>
              <a:rPr kumimoji="1" lang="zh-CN" altLang="en-US" sz="1300">
                <a:solidFill>
                  <a:schemeClr val="bg1"/>
                </a:solidFill>
              </a:rPr>
              <a:t>包）</a:t>
            </a:r>
          </a:p>
        </p:txBody>
      </p:sp>
      <p:grpSp>
        <p:nvGrpSpPr>
          <p:cNvPr id="41992" name="Group 8">
            <a:extLst>
              <a:ext uri="{FF2B5EF4-FFF2-40B4-BE49-F238E27FC236}">
                <a16:creationId xmlns:a16="http://schemas.microsoft.com/office/drawing/2014/main" id="{A24954B9-E734-4FCC-BC30-5A8376A4A867}"/>
              </a:ext>
            </a:extLst>
          </p:cNvPr>
          <p:cNvGrpSpPr>
            <a:grpSpLocks/>
          </p:cNvGrpSpPr>
          <p:nvPr/>
        </p:nvGrpSpPr>
        <p:grpSpPr bwMode="auto">
          <a:xfrm>
            <a:off x="270439" y="2300442"/>
            <a:ext cx="1559385" cy="1725669"/>
            <a:chOff x="0" y="1968"/>
            <a:chExt cx="1432" cy="2125"/>
          </a:xfrm>
        </p:grpSpPr>
        <p:pic>
          <p:nvPicPr>
            <p:cNvPr id="42018" name="Picture 9">
              <a:extLst>
                <a:ext uri="{FF2B5EF4-FFF2-40B4-BE49-F238E27FC236}">
                  <a16:creationId xmlns:a16="http://schemas.microsoft.com/office/drawing/2014/main" id="{9465A92F-D459-4474-B4DB-DE49D966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8"/>
              <a:ext cx="1296"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19" name="Text Box 10">
              <a:extLst>
                <a:ext uri="{FF2B5EF4-FFF2-40B4-BE49-F238E27FC236}">
                  <a16:creationId xmlns:a16="http://schemas.microsoft.com/office/drawing/2014/main" id="{F22F0E54-3228-4738-9CA1-C334E1D74291}"/>
                </a:ext>
              </a:extLst>
            </p:cNvPr>
            <p:cNvSpPr txBox="1">
              <a:spLocks noChangeArrowheads="1"/>
            </p:cNvSpPr>
            <p:nvPr/>
          </p:nvSpPr>
          <p:spPr bwMode="auto">
            <a:xfrm>
              <a:off x="241" y="3600"/>
              <a:ext cx="1191"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spcBef>
                  <a:spcPct val="50000"/>
                </a:spcBef>
                <a:defRPr kumimoji="1" sz="2000" b="1"/>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r>
                <a:rPr lang="zh-CN" altLang="en-US" dirty="0"/>
                <a:t>攻击者</a:t>
              </a:r>
            </a:p>
          </p:txBody>
        </p:sp>
      </p:grpSp>
      <p:grpSp>
        <p:nvGrpSpPr>
          <p:cNvPr id="41993" name="Group 11">
            <a:extLst>
              <a:ext uri="{FF2B5EF4-FFF2-40B4-BE49-F238E27FC236}">
                <a16:creationId xmlns:a16="http://schemas.microsoft.com/office/drawing/2014/main" id="{5747B02A-C40E-4645-983A-DA27011A8CCC}"/>
              </a:ext>
            </a:extLst>
          </p:cNvPr>
          <p:cNvGrpSpPr>
            <a:grpSpLocks/>
          </p:cNvGrpSpPr>
          <p:nvPr/>
        </p:nvGrpSpPr>
        <p:grpSpPr bwMode="auto">
          <a:xfrm>
            <a:off x="3738127" y="1645835"/>
            <a:ext cx="1982431" cy="1171297"/>
            <a:chOff x="3437" y="1963"/>
            <a:chExt cx="2188" cy="1637"/>
          </a:xfrm>
        </p:grpSpPr>
        <p:pic>
          <p:nvPicPr>
            <p:cNvPr id="42016" name="Picture 12">
              <a:extLst>
                <a:ext uri="{FF2B5EF4-FFF2-40B4-BE49-F238E27FC236}">
                  <a16:creationId xmlns:a16="http://schemas.microsoft.com/office/drawing/2014/main" id="{9DF9B992-96B9-4462-A0FE-91CEF954F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 y="1968"/>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17" name="Text Box 13">
              <a:extLst>
                <a:ext uri="{FF2B5EF4-FFF2-40B4-BE49-F238E27FC236}">
                  <a16:creationId xmlns:a16="http://schemas.microsoft.com/office/drawing/2014/main" id="{23D43D61-1EF2-4E71-AB23-786E8DE446C0}"/>
                </a:ext>
              </a:extLst>
            </p:cNvPr>
            <p:cNvSpPr txBox="1">
              <a:spLocks noChangeArrowheads="1"/>
            </p:cNvSpPr>
            <p:nvPr/>
          </p:nvSpPr>
          <p:spPr bwMode="auto">
            <a:xfrm>
              <a:off x="3437" y="1963"/>
              <a:ext cx="1145"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b="1" dirty="0"/>
                <a:t>受害者</a:t>
              </a:r>
            </a:p>
          </p:txBody>
        </p:sp>
      </p:grpSp>
      <p:grpSp>
        <p:nvGrpSpPr>
          <p:cNvPr id="12" name="Group 16">
            <a:extLst>
              <a:ext uri="{FF2B5EF4-FFF2-40B4-BE49-F238E27FC236}">
                <a16:creationId xmlns:a16="http://schemas.microsoft.com/office/drawing/2014/main" id="{3AD3B1DD-3F48-49F0-8088-2853F77DC2B0}"/>
              </a:ext>
            </a:extLst>
          </p:cNvPr>
          <p:cNvGrpSpPr>
            <a:grpSpLocks/>
          </p:cNvGrpSpPr>
          <p:nvPr/>
        </p:nvGrpSpPr>
        <p:grpSpPr bwMode="auto">
          <a:xfrm>
            <a:off x="766137" y="1415199"/>
            <a:ext cx="946150" cy="881063"/>
            <a:chOff x="4512" y="912"/>
            <a:chExt cx="1008" cy="864"/>
          </a:xfrm>
        </p:grpSpPr>
        <p:sp>
          <p:nvSpPr>
            <p:cNvPr id="42014" name="AutoShape 17">
              <a:extLst>
                <a:ext uri="{FF2B5EF4-FFF2-40B4-BE49-F238E27FC236}">
                  <a16:creationId xmlns:a16="http://schemas.microsoft.com/office/drawing/2014/main" id="{487308A5-00FA-4FAC-A308-857546E0F89A}"/>
                </a:ext>
              </a:extLst>
            </p:cNvPr>
            <p:cNvSpPr>
              <a:spLocks noChangeArrowheads="1"/>
            </p:cNvSpPr>
            <p:nvPr/>
          </p:nvSpPr>
          <p:spPr bwMode="auto">
            <a:xfrm>
              <a:off x="4512" y="912"/>
              <a:ext cx="1008" cy="864"/>
            </a:xfrm>
            <a:prstGeom prst="cloudCallout">
              <a:avLst>
                <a:gd name="adj1" fmla="val -43750"/>
                <a:gd name="adj2" fmla="val 70000"/>
              </a:avLst>
            </a:prstGeom>
            <a:solidFill>
              <a:srgbClr val="FFFFFF"/>
            </a:solidFill>
            <a:ln w="9525">
              <a:solidFill>
                <a:srgbClr val="FF33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300"/>
            </a:p>
          </p:txBody>
        </p:sp>
        <p:sp>
          <p:nvSpPr>
            <p:cNvPr id="42015" name="Text Box 18">
              <a:extLst>
                <a:ext uri="{FF2B5EF4-FFF2-40B4-BE49-F238E27FC236}">
                  <a16:creationId xmlns:a16="http://schemas.microsoft.com/office/drawing/2014/main" id="{29028970-09FE-4897-A5F3-D4D2D0BA1DB4}"/>
                </a:ext>
              </a:extLst>
            </p:cNvPr>
            <p:cNvSpPr txBox="1">
              <a:spLocks noChangeArrowheads="1"/>
            </p:cNvSpPr>
            <p:nvPr/>
          </p:nvSpPr>
          <p:spPr bwMode="auto">
            <a:xfrm>
              <a:off x="4609" y="1105"/>
              <a:ext cx="719" cy="2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300" dirty="0">
                  <a:solidFill>
                    <a:srgbClr val="FF3300"/>
                  </a:solidFill>
                </a:rPr>
                <a:t>攻击</a:t>
              </a:r>
              <a:endParaRPr kumimoji="1" lang="en-US" altLang="zh-CN" sz="1300" dirty="0">
                <a:solidFill>
                  <a:srgbClr val="FF3300"/>
                </a:solidFill>
              </a:endParaRPr>
            </a:p>
          </p:txBody>
        </p:sp>
      </p:grpSp>
      <p:sp>
        <p:nvSpPr>
          <p:cNvPr id="41995" name="Text Box 19">
            <a:extLst>
              <a:ext uri="{FF2B5EF4-FFF2-40B4-BE49-F238E27FC236}">
                <a16:creationId xmlns:a16="http://schemas.microsoft.com/office/drawing/2014/main" id="{569A24A5-6A06-45E4-8A0A-60401EC02B96}"/>
              </a:ext>
            </a:extLst>
          </p:cNvPr>
          <p:cNvSpPr txBox="1">
            <a:spLocks noChangeArrowheads="1"/>
          </p:cNvSpPr>
          <p:nvPr/>
        </p:nvSpPr>
        <p:spPr bwMode="auto">
          <a:xfrm>
            <a:off x="506413" y="1038225"/>
            <a:ext cx="2647950" cy="379413"/>
          </a:xfrm>
          <a:prstGeom prst="rect">
            <a:avLst/>
          </a:prstGeom>
          <a:solidFill>
            <a:srgbClr val="993300"/>
          </a:solidFill>
          <a:ln w="9525">
            <a:solidFill>
              <a:srgbClr val="993300"/>
            </a:solidFill>
            <a:miter lim="800000"/>
            <a:headEnd/>
            <a:tailEnd/>
          </a:ln>
        </p:spPr>
        <p:txBody>
          <a:bodyPr lIns="85725" tIns="42863" rIns="85725" bIns="4286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900" b="1" dirty="0">
                <a:solidFill>
                  <a:schemeClr val="bg1"/>
                </a:solidFill>
              </a:rPr>
              <a:t>ICMP Flood </a:t>
            </a:r>
            <a:r>
              <a:rPr kumimoji="1" lang="zh-CN" altLang="en-US" sz="1900" b="1" dirty="0">
                <a:solidFill>
                  <a:schemeClr val="bg1"/>
                </a:solidFill>
              </a:rPr>
              <a:t>攻击原理</a:t>
            </a:r>
            <a:endParaRPr kumimoji="1" lang="en-US" altLang="zh-CN" sz="1900" b="1" dirty="0">
              <a:solidFill>
                <a:schemeClr val="bg1"/>
              </a:solidFill>
            </a:endParaRPr>
          </a:p>
        </p:txBody>
      </p:sp>
      <p:sp>
        <p:nvSpPr>
          <p:cNvPr id="41996" name="Text Box 20">
            <a:extLst>
              <a:ext uri="{FF2B5EF4-FFF2-40B4-BE49-F238E27FC236}">
                <a16:creationId xmlns:a16="http://schemas.microsoft.com/office/drawing/2014/main" id="{82D09D9F-27A9-422F-AECC-BAB522549ECA}"/>
              </a:ext>
            </a:extLst>
          </p:cNvPr>
          <p:cNvSpPr txBox="1">
            <a:spLocks noChangeArrowheads="1"/>
          </p:cNvSpPr>
          <p:nvPr/>
        </p:nvSpPr>
        <p:spPr bwMode="auto">
          <a:xfrm>
            <a:off x="5607050" y="1055688"/>
            <a:ext cx="2451100" cy="377825"/>
          </a:xfrm>
          <a:prstGeom prst="rect">
            <a:avLst/>
          </a:prstGeom>
          <a:solidFill>
            <a:srgbClr val="993300"/>
          </a:solidFill>
          <a:ln w="9525">
            <a:solidFill>
              <a:srgbClr val="993300"/>
            </a:solidFill>
            <a:miter lim="800000"/>
            <a:headEnd/>
            <a:tailEnd/>
          </a:ln>
        </p:spPr>
        <p:txBody>
          <a:bodyPr lIns="85725" tIns="42863" rIns="85725" bIns="4286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900" b="1">
                <a:solidFill>
                  <a:schemeClr val="bg1"/>
                </a:solidFill>
              </a:rPr>
              <a:t>攻击表象</a:t>
            </a:r>
          </a:p>
        </p:txBody>
      </p:sp>
      <p:sp>
        <p:nvSpPr>
          <p:cNvPr id="41997" name="AutoShape 19">
            <a:extLst>
              <a:ext uri="{FF2B5EF4-FFF2-40B4-BE49-F238E27FC236}">
                <a16:creationId xmlns:a16="http://schemas.microsoft.com/office/drawing/2014/main" id="{96F77C17-2222-42B5-B3DE-907A105A844D}"/>
              </a:ext>
            </a:extLst>
          </p:cNvPr>
          <p:cNvSpPr>
            <a:spLocks noChangeArrowheads="1"/>
          </p:cNvSpPr>
          <p:nvPr/>
        </p:nvSpPr>
        <p:spPr bwMode="auto">
          <a:xfrm>
            <a:off x="2211823" y="4542518"/>
            <a:ext cx="2025650" cy="539750"/>
          </a:xfrm>
          <a:prstGeom prst="notchedRightArrow">
            <a:avLst>
              <a:gd name="adj1" fmla="val 50000"/>
              <a:gd name="adj2" fmla="val 101642"/>
            </a:avLst>
          </a:prstGeom>
          <a:solidFill>
            <a:srgbClr val="0000FF"/>
          </a:solidFill>
          <a:ln w="9525">
            <a:solidFill>
              <a:schemeClr val="bg1"/>
            </a:solidFill>
            <a:miter lim="800000"/>
            <a:headEnd/>
            <a:tailEnd/>
          </a:ln>
        </p:spPr>
        <p:txBody>
          <a:bodyPr wrap="none" lIns="85725" tIns="42863" rIns="85725" bIns="4286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AutoShape 21">
            <a:extLst>
              <a:ext uri="{FF2B5EF4-FFF2-40B4-BE49-F238E27FC236}">
                <a16:creationId xmlns:a16="http://schemas.microsoft.com/office/drawing/2014/main" id="{2CBAA9E6-26CF-4CBE-8F21-809F15AF19C2}"/>
              </a:ext>
            </a:extLst>
          </p:cNvPr>
          <p:cNvSpPr>
            <a:spLocks noChangeArrowheads="1"/>
          </p:cNvSpPr>
          <p:nvPr/>
        </p:nvSpPr>
        <p:spPr bwMode="auto">
          <a:xfrm>
            <a:off x="2859523" y="4607606"/>
            <a:ext cx="474663" cy="47148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3300"/>
          </a:solidFill>
          <a:ln w="9525">
            <a:solidFill>
              <a:srgbClr val="000000"/>
            </a:solidFill>
            <a:miter lim="800000"/>
            <a:headEnd/>
            <a:tailEnd/>
          </a:ln>
        </p:spPr>
        <p:txBody>
          <a:bodyPr wrap="none" lIns="85725" tIns="42863" rIns="85725" bIns="42863" anchor="ctr"/>
          <a:lstStyle/>
          <a:p>
            <a:endParaRPr lang="zh-CN" altLang="en-US"/>
          </a:p>
        </p:txBody>
      </p:sp>
      <p:sp>
        <p:nvSpPr>
          <p:cNvPr id="41999" name="Text Box 20">
            <a:extLst>
              <a:ext uri="{FF2B5EF4-FFF2-40B4-BE49-F238E27FC236}">
                <a16:creationId xmlns:a16="http://schemas.microsoft.com/office/drawing/2014/main" id="{9CB24244-F437-464E-91FA-0F89DA39DC48}"/>
              </a:ext>
            </a:extLst>
          </p:cNvPr>
          <p:cNvSpPr txBox="1">
            <a:spLocks noChangeArrowheads="1"/>
          </p:cNvSpPr>
          <p:nvPr/>
        </p:nvSpPr>
        <p:spPr bwMode="auto">
          <a:xfrm>
            <a:off x="2481698" y="4690156"/>
            <a:ext cx="1549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500" dirty="0">
                <a:solidFill>
                  <a:schemeClr val="bg1"/>
                </a:solidFill>
              </a:rPr>
              <a:t>正常</a:t>
            </a:r>
            <a:r>
              <a:rPr kumimoji="1" lang="en-US" altLang="zh-CN" sz="1500" dirty="0" err="1">
                <a:solidFill>
                  <a:schemeClr val="bg1"/>
                </a:solidFill>
              </a:rPr>
              <a:t>tcp</a:t>
            </a:r>
            <a:r>
              <a:rPr kumimoji="1" lang="en-US" altLang="zh-CN" sz="1500" dirty="0">
                <a:solidFill>
                  <a:schemeClr val="bg1"/>
                </a:solidFill>
              </a:rPr>
              <a:t> connect</a:t>
            </a:r>
          </a:p>
        </p:txBody>
      </p:sp>
      <p:sp>
        <p:nvSpPr>
          <p:cNvPr id="23" name="AutoShape 6">
            <a:extLst>
              <a:ext uri="{FF2B5EF4-FFF2-40B4-BE49-F238E27FC236}">
                <a16:creationId xmlns:a16="http://schemas.microsoft.com/office/drawing/2014/main" id="{30209CE1-D458-4E9A-9830-DFAB042CF64F}"/>
              </a:ext>
            </a:extLst>
          </p:cNvPr>
          <p:cNvSpPr>
            <a:spLocks noChangeArrowheads="1"/>
          </p:cNvSpPr>
          <p:nvPr/>
        </p:nvSpPr>
        <p:spPr bwMode="auto">
          <a:xfrm>
            <a:off x="1593850" y="2170113"/>
            <a:ext cx="2700338" cy="473075"/>
          </a:xfrm>
          <a:prstGeom prst="notchedRightArrow">
            <a:avLst>
              <a:gd name="adj1" fmla="val 50000"/>
              <a:gd name="adj2" fmla="val 154593"/>
            </a:avLst>
          </a:prstGeom>
          <a:solidFill>
            <a:srgbClr val="FF3300"/>
          </a:solidFill>
          <a:ln w="9525">
            <a:solidFill>
              <a:schemeClr val="bg1"/>
            </a:solidFill>
            <a:miter lim="800000"/>
            <a:headEnd/>
            <a:tailEnd/>
          </a:ln>
        </p:spPr>
        <p:txBody>
          <a:bodyPr wrap="none" lIns="85725" tIns="42863" rIns="85725" bIns="4286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Text Box 7">
            <a:extLst>
              <a:ext uri="{FF2B5EF4-FFF2-40B4-BE49-F238E27FC236}">
                <a16:creationId xmlns:a16="http://schemas.microsoft.com/office/drawing/2014/main" id="{C18EF743-42F4-438B-AF82-EF2136469E64}"/>
              </a:ext>
            </a:extLst>
          </p:cNvPr>
          <p:cNvSpPr txBox="1">
            <a:spLocks noChangeArrowheads="1"/>
          </p:cNvSpPr>
          <p:nvPr/>
        </p:nvSpPr>
        <p:spPr bwMode="auto">
          <a:xfrm>
            <a:off x="1957388" y="2263775"/>
            <a:ext cx="23891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300">
                <a:solidFill>
                  <a:schemeClr val="bg1"/>
                </a:solidFill>
              </a:rPr>
              <a:t>ICMP </a:t>
            </a:r>
            <a:r>
              <a:rPr kumimoji="1" lang="zh-CN" altLang="en-US" sz="1300">
                <a:solidFill>
                  <a:schemeClr val="bg1"/>
                </a:solidFill>
              </a:rPr>
              <a:t>（</a:t>
            </a:r>
            <a:r>
              <a:rPr kumimoji="1" lang="en-US" altLang="zh-CN" sz="1300">
                <a:solidFill>
                  <a:schemeClr val="bg1"/>
                </a:solidFill>
              </a:rPr>
              <a:t>request </a:t>
            </a:r>
            <a:r>
              <a:rPr kumimoji="1" lang="zh-CN" altLang="en-US" sz="1300">
                <a:solidFill>
                  <a:schemeClr val="bg1"/>
                </a:solidFill>
              </a:rPr>
              <a:t>包）</a:t>
            </a:r>
          </a:p>
        </p:txBody>
      </p:sp>
      <p:sp>
        <p:nvSpPr>
          <p:cNvPr id="25" name="AutoShape 6">
            <a:extLst>
              <a:ext uri="{FF2B5EF4-FFF2-40B4-BE49-F238E27FC236}">
                <a16:creationId xmlns:a16="http://schemas.microsoft.com/office/drawing/2014/main" id="{95FBC901-8915-4BBD-BF10-4817EF96D812}"/>
              </a:ext>
            </a:extLst>
          </p:cNvPr>
          <p:cNvSpPr>
            <a:spLocks noChangeArrowheads="1"/>
          </p:cNvSpPr>
          <p:nvPr/>
        </p:nvSpPr>
        <p:spPr bwMode="auto">
          <a:xfrm>
            <a:off x="1736725" y="2312988"/>
            <a:ext cx="2700338" cy="473075"/>
          </a:xfrm>
          <a:prstGeom prst="notchedRightArrow">
            <a:avLst>
              <a:gd name="adj1" fmla="val 50000"/>
              <a:gd name="adj2" fmla="val 154593"/>
            </a:avLst>
          </a:prstGeom>
          <a:solidFill>
            <a:srgbClr val="FF3300"/>
          </a:solidFill>
          <a:ln w="9525">
            <a:solidFill>
              <a:schemeClr val="bg1"/>
            </a:solidFill>
            <a:miter lim="800000"/>
            <a:headEnd/>
            <a:tailEnd/>
          </a:ln>
        </p:spPr>
        <p:txBody>
          <a:bodyPr wrap="none" lIns="85725" tIns="42863" rIns="85725" bIns="4286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Text Box 7">
            <a:extLst>
              <a:ext uri="{FF2B5EF4-FFF2-40B4-BE49-F238E27FC236}">
                <a16:creationId xmlns:a16="http://schemas.microsoft.com/office/drawing/2014/main" id="{53C1F179-F29A-4D04-95D1-B8EF61C7305F}"/>
              </a:ext>
            </a:extLst>
          </p:cNvPr>
          <p:cNvSpPr txBox="1">
            <a:spLocks noChangeArrowheads="1"/>
          </p:cNvSpPr>
          <p:nvPr/>
        </p:nvSpPr>
        <p:spPr bwMode="auto">
          <a:xfrm>
            <a:off x="2100263" y="2406650"/>
            <a:ext cx="23891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300">
                <a:solidFill>
                  <a:schemeClr val="bg1"/>
                </a:solidFill>
              </a:rPr>
              <a:t>ICMP </a:t>
            </a:r>
            <a:r>
              <a:rPr kumimoji="1" lang="zh-CN" altLang="en-US" sz="1300">
                <a:solidFill>
                  <a:schemeClr val="bg1"/>
                </a:solidFill>
              </a:rPr>
              <a:t>（</a:t>
            </a:r>
            <a:r>
              <a:rPr kumimoji="1" lang="en-US" altLang="zh-CN" sz="1300">
                <a:solidFill>
                  <a:schemeClr val="bg1"/>
                </a:solidFill>
              </a:rPr>
              <a:t>request </a:t>
            </a:r>
            <a:r>
              <a:rPr kumimoji="1" lang="zh-CN" altLang="en-US" sz="1300">
                <a:solidFill>
                  <a:schemeClr val="bg1"/>
                </a:solidFill>
              </a:rPr>
              <a:t>包）</a:t>
            </a:r>
          </a:p>
        </p:txBody>
      </p:sp>
      <p:sp>
        <p:nvSpPr>
          <p:cNvPr id="27" name="AutoShape 6">
            <a:extLst>
              <a:ext uri="{FF2B5EF4-FFF2-40B4-BE49-F238E27FC236}">
                <a16:creationId xmlns:a16="http://schemas.microsoft.com/office/drawing/2014/main" id="{9C6101CD-7C9C-4BA2-A258-130A90A83B7C}"/>
              </a:ext>
            </a:extLst>
          </p:cNvPr>
          <p:cNvSpPr>
            <a:spLocks noChangeArrowheads="1"/>
          </p:cNvSpPr>
          <p:nvPr/>
        </p:nvSpPr>
        <p:spPr bwMode="auto">
          <a:xfrm>
            <a:off x="1879600" y="2455863"/>
            <a:ext cx="2700338" cy="473075"/>
          </a:xfrm>
          <a:prstGeom prst="notchedRightArrow">
            <a:avLst>
              <a:gd name="adj1" fmla="val 50000"/>
              <a:gd name="adj2" fmla="val 154593"/>
            </a:avLst>
          </a:prstGeom>
          <a:solidFill>
            <a:srgbClr val="FF3300"/>
          </a:solidFill>
          <a:ln w="9525">
            <a:solidFill>
              <a:schemeClr val="bg1"/>
            </a:solidFill>
            <a:miter lim="800000"/>
            <a:headEnd/>
            <a:tailEnd/>
          </a:ln>
        </p:spPr>
        <p:txBody>
          <a:bodyPr wrap="none" lIns="85725" tIns="42863" rIns="85725" bIns="4286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Text Box 7">
            <a:extLst>
              <a:ext uri="{FF2B5EF4-FFF2-40B4-BE49-F238E27FC236}">
                <a16:creationId xmlns:a16="http://schemas.microsoft.com/office/drawing/2014/main" id="{63E25BA4-C5F5-4BD4-9A7F-7E5538654A7F}"/>
              </a:ext>
            </a:extLst>
          </p:cNvPr>
          <p:cNvSpPr txBox="1">
            <a:spLocks noChangeArrowheads="1"/>
          </p:cNvSpPr>
          <p:nvPr/>
        </p:nvSpPr>
        <p:spPr bwMode="auto">
          <a:xfrm>
            <a:off x="2243138" y="2549525"/>
            <a:ext cx="23891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300">
                <a:solidFill>
                  <a:schemeClr val="bg1"/>
                </a:solidFill>
              </a:rPr>
              <a:t>ICMP </a:t>
            </a:r>
            <a:r>
              <a:rPr kumimoji="1" lang="zh-CN" altLang="en-US" sz="1300">
                <a:solidFill>
                  <a:schemeClr val="bg1"/>
                </a:solidFill>
              </a:rPr>
              <a:t>（</a:t>
            </a:r>
            <a:r>
              <a:rPr kumimoji="1" lang="en-US" altLang="zh-CN" sz="1300">
                <a:solidFill>
                  <a:schemeClr val="bg1"/>
                </a:solidFill>
              </a:rPr>
              <a:t>request </a:t>
            </a:r>
            <a:r>
              <a:rPr kumimoji="1" lang="zh-CN" altLang="en-US" sz="1300">
                <a:solidFill>
                  <a:schemeClr val="bg1"/>
                </a:solidFill>
              </a:rPr>
              <a:t>包）</a:t>
            </a:r>
          </a:p>
        </p:txBody>
      </p:sp>
      <p:sp>
        <p:nvSpPr>
          <p:cNvPr id="29" name="AutoShape 6">
            <a:extLst>
              <a:ext uri="{FF2B5EF4-FFF2-40B4-BE49-F238E27FC236}">
                <a16:creationId xmlns:a16="http://schemas.microsoft.com/office/drawing/2014/main" id="{E319868B-C0A4-4336-A155-5FE798F9C42E}"/>
              </a:ext>
            </a:extLst>
          </p:cNvPr>
          <p:cNvSpPr>
            <a:spLocks noChangeArrowheads="1"/>
          </p:cNvSpPr>
          <p:nvPr/>
        </p:nvSpPr>
        <p:spPr bwMode="auto">
          <a:xfrm>
            <a:off x="2022475" y="2598738"/>
            <a:ext cx="2700338" cy="473075"/>
          </a:xfrm>
          <a:prstGeom prst="notchedRightArrow">
            <a:avLst>
              <a:gd name="adj1" fmla="val 50000"/>
              <a:gd name="adj2" fmla="val 154593"/>
            </a:avLst>
          </a:prstGeom>
          <a:solidFill>
            <a:srgbClr val="FF3300"/>
          </a:solidFill>
          <a:ln w="9525">
            <a:solidFill>
              <a:schemeClr val="bg1"/>
            </a:solidFill>
            <a:miter lim="800000"/>
            <a:headEnd/>
            <a:tailEnd/>
          </a:ln>
        </p:spPr>
        <p:txBody>
          <a:bodyPr wrap="none" lIns="85725" tIns="42863" rIns="85725" bIns="4286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Text Box 7">
            <a:extLst>
              <a:ext uri="{FF2B5EF4-FFF2-40B4-BE49-F238E27FC236}">
                <a16:creationId xmlns:a16="http://schemas.microsoft.com/office/drawing/2014/main" id="{5689D2A6-AD3C-4AFA-BB4C-179F8F62E86E}"/>
              </a:ext>
            </a:extLst>
          </p:cNvPr>
          <p:cNvSpPr txBox="1">
            <a:spLocks noChangeArrowheads="1"/>
          </p:cNvSpPr>
          <p:nvPr/>
        </p:nvSpPr>
        <p:spPr bwMode="auto">
          <a:xfrm>
            <a:off x="2386013" y="2692400"/>
            <a:ext cx="23891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300">
                <a:solidFill>
                  <a:schemeClr val="bg1"/>
                </a:solidFill>
              </a:rPr>
              <a:t>ICMP </a:t>
            </a:r>
            <a:r>
              <a:rPr kumimoji="1" lang="zh-CN" altLang="en-US" sz="1300">
                <a:solidFill>
                  <a:schemeClr val="bg1"/>
                </a:solidFill>
              </a:rPr>
              <a:t>（</a:t>
            </a:r>
            <a:r>
              <a:rPr kumimoji="1" lang="en-US" altLang="zh-CN" sz="1300">
                <a:solidFill>
                  <a:schemeClr val="bg1"/>
                </a:solidFill>
              </a:rPr>
              <a:t>request </a:t>
            </a:r>
            <a:r>
              <a:rPr kumimoji="1" lang="zh-CN" altLang="en-US" sz="1300">
                <a:solidFill>
                  <a:schemeClr val="bg1"/>
                </a:solidFill>
              </a:rPr>
              <a:t>包）</a:t>
            </a:r>
          </a:p>
        </p:txBody>
      </p:sp>
      <p:sp>
        <p:nvSpPr>
          <p:cNvPr id="31" name="AutoShape 6">
            <a:extLst>
              <a:ext uri="{FF2B5EF4-FFF2-40B4-BE49-F238E27FC236}">
                <a16:creationId xmlns:a16="http://schemas.microsoft.com/office/drawing/2014/main" id="{63A61D58-D203-4A6A-84B0-DD9519367B9D}"/>
              </a:ext>
            </a:extLst>
          </p:cNvPr>
          <p:cNvSpPr>
            <a:spLocks noChangeArrowheads="1"/>
          </p:cNvSpPr>
          <p:nvPr/>
        </p:nvSpPr>
        <p:spPr bwMode="auto">
          <a:xfrm>
            <a:off x="2165350" y="2741613"/>
            <a:ext cx="2700338" cy="473075"/>
          </a:xfrm>
          <a:prstGeom prst="notchedRightArrow">
            <a:avLst>
              <a:gd name="adj1" fmla="val 50000"/>
              <a:gd name="adj2" fmla="val 154593"/>
            </a:avLst>
          </a:prstGeom>
          <a:solidFill>
            <a:srgbClr val="FF3300"/>
          </a:solidFill>
          <a:ln w="9525">
            <a:solidFill>
              <a:schemeClr val="bg1"/>
            </a:solidFill>
            <a:miter lim="800000"/>
            <a:headEnd/>
            <a:tailEnd/>
          </a:ln>
        </p:spPr>
        <p:txBody>
          <a:bodyPr wrap="none" lIns="85725" tIns="42863" rIns="85725" bIns="4286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Text Box 7">
            <a:extLst>
              <a:ext uri="{FF2B5EF4-FFF2-40B4-BE49-F238E27FC236}">
                <a16:creationId xmlns:a16="http://schemas.microsoft.com/office/drawing/2014/main" id="{8829BF2E-F280-4DA9-967D-9604B4A4BBF8}"/>
              </a:ext>
            </a:extLst>
          </p:cNvPr>
          <p:cNvSpPr txBox="1">
            <a:spLocks noChangeArrowheads="1"/>
          </p:cNvSpPr>
          <p:nvPr/>
        </p:nvSpPr>
        <p:spPr bwMode="auto">
          <a:xfrm>
            <a:off x="2528888" y="2835275"/>
            <a:ext cx="23891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300">
                <a:solidFill>
                  <a:schemeClr val="bg1"/>
                </a:solidFill>
              </a:rPr>
              <a:t>ICMP </a:t>
            </a:r>
            <a:r>
              <a:rPr kumimoji="1" lang="zh-CN" altLang="en-US" sz="1300">
                <a:solidFill>
                  <a:schemeClr val="bg1"/>
                </a:solidFill>
              </a:rPr>
              <a:t>（</a:t>
            </a:r>
            <a:r>
              <a:rPr kumimoji="1" lang="en-US" altLang="zh-CN" sz="1300">
                <a:solidFill>
                  <a:schemeClr val="bg1"/>
                </a:solidFill>
              </a:rPr>
              <a:t>request </a:t>
            </a:r>
            <a:r>
              <a:rPr kumimoji="1" lang="zh-CN" altLang="en-US" sz="1300">
                <a:solidFill>
                  <a:schemeClr val="bg1"/>
                </a:solidFill>
              </a:rPr>
              <a:t>包）</a:t>
            </a:r>
          </a:p>
        </p:txBody>
      </p:sp>
      <p:sp>
        <p:nvSpPr>
          <p:cNvPr id="33" name="AutoShape 6">
            <a:extLst>
              <a:ext uri="{FF2B5EF4-FFF2-40B4-BE49-F238E27FC236}">
                <a16:creationId xmlns:a16="http://schemas.microsoft.com/office/drawing/2014/main" id="{C15617A5-B42E-4087-BBD6-13EF92DF445F}"/>
              </a:ext>
            </a:extLst>
          </p:cNvPr>
          <p:cNvSpPr>
            <a:spLocks noChangeArrowheads="1"/>
          </p:cNvSpPr>
          <p:nvPr/>
        </p:nvSpPr>
        <p:spPr bwMode="auto">
          <a:xfrm>
            <a:off x="2308225" y="2884488"/>
            <a:ext cx="2700338" cy="473075"/>
          </a:xfrm>
          <a:prstGeom prst="notchedRightArrow">
            <a:avLst>
              <a:gd name="adj1" fmla="val 50000"/>
              <a:gd name="adj2" fmla="val 154593"/>
            </a:avLst>
          </a:prstGeom>
          <a:solidFill>
            <a:srgbClr val="FF3300"/>
          </a:solidFill>
          <a:ln w="9525">
            <a:solidFill>
              <a:schemeClr val="bg1"/>
            </a:solidFill>
            <a:miter lim="800000"/>
            <a:headEnd/>
            <a:tailEnd/>
          </a:ln>
        </p:spPr>
        <p:txBody>
          <a:bodyPr wrap="none" lIns="85725" tIns="42863" rIns="85725" bIns="4286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Text Box 7">
            <a:extLst>
              <a:ext uri="{FF2B5EF4-FFF2-40B4-BE49-F238E27FC236}">
                <a16:creationId xmlns:a16="http://schemas.microsoft.com/office/drawing/2014/main" id="{590F2561-B52E-4CF1-9715-EDF43ADE16DB}"/>
              </a:ext>
            </a:extLst>
          </p:cNvPr>
          <p:cNvSpPr txBox="1">
            <a:spLocks noChangeArrowheads="1"/>
          </p:cNvSpPr>
          <p:nvPr/>
        </p:nvSpPr>
        <p:spPr bwMode="auto">
          <a:xfrm>
            <a:off x="2671763" y="2978150"/>
            <a:ext cx="23891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300">
                <a:solidFill>
                  <a:schemeClr val="bg1"/>
                </a:solidFill>
              </a:rPr>
              <a:t>ICMP </a:t>
            </a:r>
            <a:r>
              <a:rPr kumimoji="1" lang="zh-CN" altLang="en-US" sz="1300">
                <a:solidFill>
                  <a:schemeClr val="bg1"/>
                </a:solidFill>
              </a:rPr>
              <a:t>（</a:t>
            </a:r>
            <a:r>
              <a:rPr kumimoji="1" lang="en-US" altLang="zh-CN" sz="1300">
                <a:solidFill>
                  <a:schemeClr val="bg1"/>
                </a:solidFill>
              </a:rPr>
              <a:t>request </a:t>
            </a:r>
            <a:r>
              <a:rPr kumimoji="1" lang="zh-CN" altLang="en-US" sz="1300">
                <a:solidFill>
                  <a:schemeClr val="bg1"/>
                </a:solidFill>
              </a:rPr>
              <a:t>包）</a:t>
            </a:r>
          </a:p>
        </p:txBody>
      </p:sp>
      <p:sp>
        <p:nvSpPr>
          <p:cNvPr id="35" name="AutoShape 6">
            <a:extLst>
              <a:ext uri="{FF2B5EF4-FFF2-40B4-BE49-F238E27FC236}">
                <a16:creationId xmlns:a16="http://schemas.microsoft.com/office/drawing/2014/main" id="{DC76149F-6647-444F-B998-7EB12BB8D834}"/>
              </a:ext>
            </a:extLst>
          </p:cNvPr>
          <p:cNvSpPr>
            <a:spLocks noChangeArrowheads="1"/>
          </p:cNvSpPr>
          <p:nvPr/>
        </p:nvSpPr>
        <p:spPr bwMode="auto">
          <a:xfrm>
            <a:off x="2451100" y="3027363"/>
            <a:ext cx="2700338" cy="473075"/>
          </a:xfrm>
          <a:prstGeom prst="notchedRightArrow">
            <a:avLst>
              <a:gd name="adj1" fmla="val 50000"/>
              <a:gd name="adj2" fmla="val 154593"/>
            </a:avLst>
          </a:prstGeom>
          <a:solidFill>
            <a:srgbClr val="FF3300"/>
          </a:solidFill>
          <a:ln w="9525">
            <a:solidFill>
              <a:schemeClr val="bg1"/>
            </a:solidFill>
            <a:miter lim="800000"/>
            <a:headEnd/>
            <a:tailEnd/>
          </a:ln>
        </p:spPr>
        <p:txBody>
          <a:bodyPr wrap="none" lIns="85725" tIns="42863" rIns="85725" bIns="4286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Text Box 7">
            <a:extLst>
              <a:ext uri="{FF2B5EF4-FFF2-40B4-BE49-F238E27FC236}">
                <a16:creationId xmlns:a16="http://schemas.microsoft.com/office/drawing/2014/main" id="{35293BFA-6BEE-41E8-954B-C78F51740269}"/>
              </a:ext>
            </a:extLst>
          </p:cNvPr>
          <p:cNvSpPr txBox="1">
            <a:spLocks noChangeArrowheads="1"/>
          </p:cNvSpPr>
          <p:nvPr/>
        </p:nvSpPr>
        <p:spPr bwMode="auto">
          <a:xfrm>
            <a:off x="2814638" y="3121025"/>
            <a:ext cx="23891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300" dirty="0">
                <a:solidFill>
                  <a:schemeClr val="bg1"/>
                </a:solidFill>
              </a:rPr>
              <a:t>ICMP </a:t>
            </a:r>
            <a:r>
              <a:rPr kumimoji="1" lang="zh-CN" altLang="en-US" sz="1300" dirty="0">
                <a:solidFill>
                  <a:schemeClr val="bg1"/>
                </a:solidFill>
              </a:rPr>
              <a:t>（</a:t>
            </a:r>
            <a:r>
              <a:rPr kumimoji="1" lang="en-US" altLang="zh-CN" sz="1300" dirty="0">
                <a:solidFill>
                  <a:schemeClr val="bg1"/>
                </a:solidFill>
              </a:rPr>
              <a:t>request </a:t>
            </a:r>
            <a:r>
              <a:rPr kumimoji="1" lang="zh-CN" altLang="en-US" sz="1300" dirty="0">
                <a:solidFill>
                  <a:schemeClr val="bg1"/>
                </a:solidFill>
              </a:rPr>
              <a:t>包）</a:t>
            </a:r>
          </a:p>
        </p:txBody>
      </p:sp>
      <p:sp>
        <p:nvSpPr>
          <p:cNvPr id="37" name="页脚占位符 12">
            <a:extLst>
              <a:ext uri="{FF2B5EF4-FFF2-40B4-BE49-F238E27FC236}">
                <a16:creationId xmlns:a16="http://schemas.microsoft.com/office/drawing/2014/main" id="{79930478-1C62-4BF6-8AF9-35B8784BBD17}"/>
              </a:ext>
            </a:extLst>
          </p:cNvPr>
          <p:cNvSpPr>
            <a:spLocks noGrp="1"/>
          </p:cNvSpPr>
          <p:nvPr>
            <p:ph type="ftr" sz="quarter" idx="11"/>
          </p:nvPr>
        </p:nvSpPr>
        <p:spPr>
          <a:xfrm>
            <a:off x="3124200" y="6248400"/>
            <a:ext cx="2895600" cy="457200"/>
          </a:xfrm>
        </p:spPr>
        <p:txBody>
          <a:bodyPr/>
          <a:lstStyle/>
          <a:p>
            <a:pPr>
              <a:defRPr/>
            </a:pPr>
            <a:r>
              <a:rPr lang="zh-CN" altLang="en-US" dirty="0"/>
              <a:t>计算机网络高级教程（第</a:t>
            </a:r>
            <a:r>
              <a:rPr lang="en-US" altLang="zh-CN" dirty="0"/>
              <a:t>2</a:t>
            </a:r>
            <a:r>
              <a:rPr lang="zh-CN" altLang="en-US" dirty="0"/>
              <a:t>版）</a:t>
            </a:r>
            <a:endParaRPr lang="en-US" altLang="zh-CN" dirty="0"/>
          </a:p>
        </p:txBody>
      </p:sp>
      <p:sp>
        <p:nvSpPr>
          <p:cNvPr id="38" name="灯片编号占位符 5">
            <a:extLst>
              <a:ext uri="{FF2B5EF4-FFF2-40B4-BE49-F238E27FC236}">
                <a16:creationId xmlns:a16="http://schemas.microsoft.com/office/drawing/2014/main" id="{4637E3FE-4152-46DE-B9ED-97A860EB6CFD}"/>
              </a:ext>
            </a:extLst>
          </p:cNvPr>
          <p:cNvSpPr>
            <a:spLocks noGrp="1"/>
          </p:cNvSpPr>
          <p:nvPr>
            <p:ph type="sldNum" sz="quarter" idx="12"/>
          </p:nvPr>
        </p:nvSpPr>
        <p:spPr>
          <a:xfrm>
            <a:off x="6553200" y="6243638"/>
            <a:ext cx="21336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8909FF2-DC36-484C-B507-E4C5D7178CAB}" type="slidenum">
              <a:rPr lang="en-US" altLang="zh-CN">
                <a:latin typeface="Garamond" panose="02020404030301010803" pitchFamily="18" charset="0"/>
              </a:rPr>
              <a:pPr eaLnBrk="1" hangingPunct="1"/>
              <a:t>40</a:t>
            </a:fld>
            <a:endParaRPr lang="en-US" altLang="zh-CN" dirty="0">
              <a:latin typeface="Garamond" panose="02020404030301010803" pitchFamily="18" charset="0"/>
            </a:endParaRPr>
          </a:p>
        </p:txBody>
      </p:sp>
      <p:pic>
        <p:nvPicPr>
          <p:cNvPr id="39" name="Picture 17" descr="j0301260">
            <a:extLst>
              <a:ext uri="{FF2B5EF4-FFF2-40B4-BE49-F238E27FC236}">
                <a16:creationId xmlns:a16="http://schemas.microsoft.com/office/drawing/2014/main" id="{95E7D1DA-3D0A-4C8E-A9EC-6C73BDC3A96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895786" y="4180777"/>
            <a:ext cx="1238250" cy="1065212"/>
          </a:xfrm>
        </p:spPr>
      </p:pic>
      <p:sp>
        <p:nvSpPr>
          <p:cNvPr id="40" name="Text Box 18">
            <a:extLst>
              <a:ext uri="{FF2B5EF4-FFF2-40B4-BE49-F238E27FC236}">
                <a16:creationId xmlns:a16="http://schemas.microsoft.com/office/drawing/2014/main" id="{D9C15464-060E-42AC-94F9-10DB2123346E}"/>
              </a:ext>
            </a:extLst>
          </p:cNvPr>
          <p:cNvSpPr txBox="1">
            <a:spLocks noChangeArrowheads="1"/>
          </p:cNvSpPr>
          <p:nvPr/>
        </p:nvSpPr>
        <p:spPr bwMode="auto">
          <a:xfrm>
            <a:off x="964049" y="5346002"/>
            <a:ext cx="1008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4" tIns="45722" rIns="91444" bIns="4572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1400" dirty="0"/>
              <a:t>正常用户</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3"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solidFill>
                  <a:schemeClr val="tx1"/>
                </a:solidFill>
                <a:latin typeface="Times New Roman" pitchFamily="18" charset="0"/>
              </a:rPr>
              <a:t>SYN Flood</a:t>
            </a:r>
            <a:r>
              <a:rPr lang="zh-CN" altLang="en-US">
                <a:solidFill>
                  <a:schemeClr val="tx1"/>
                </a:solidFill>
                <a:latin typeface="Times New Roman" pitchFamily="18" charset="0"/>
              </a:rPr>
              <a:t>的评价</a:t>
            </a:r>
          </a:p>
        </p:txBody>
      </p:sp>
      <p:sp>
        <p:nvSpPr>
          <p:cNvPr id="47107" name="Rectangle 3"/>
          <p:cNvSpPr>
            <a:spLocks noGrp="1" noChangeArrowheads="1"/>
          </p:cNvSpPr>
          <p:nvPr>
            <p:ph idx="1"/>
          </p:nvPr>
        </p:nvSpPr>
        <p:spPr>
          <a:xfrm>
            <a:off x="457200" y="1600200"/>
            <a:ext cx="8291513" cy="4525963"/>
          </a:xfrm>
        </p:spPr>
        <p:txBody>
          <a:bodyPr/>
          <a:lstStyle/>
          <a:p>
            <a:pPr eaLnBrk="1" hangingPunct="1">
              <a:buFontTx/>
              <a:buNone/>
            </a:pPr>
            <a:r>
              <a:rPr lang="en-US" altLang="zh-CN">
                <a:latin typeface="Tahoma" pitchFamily="34" charset="0"/>
                <a:cs typeface="Tahoma" pitchFamily="34" charset="0"/>
              </a:rPr>
              <a:t>•</a:t>
            </a:r>
            <a:r>
              <a:rPr lang="en-US" altLang="zh-CN">
                <a:cs typeface="Tahoma" pitchFamily="34" charset="0"/>
              </a:rPr>
              <a:t> </a:t>
            </a:r>
            <a:r>
              <a:rPr lang="zh-CN" altLang="en-US">
                <a:latin typeface="Times New Roman" pitchFamily="18" charset="0"/>
                <a:cs typeface="Tahoma" pitchFamily="34" charset="0"/>
              </a:rPr>
              <a:t>利用</a:t>
            </a:r>
            <a:r>
              <a:rPr lang="en-US" altLang="zh-CN">
                <a:latin typeface="Times New Roman" pitchFamily="18" charset="0"/>
                <a:cs typeface="Tahoma" pitchFamily="34" charset="0"/>
              </a:rPr>
              <a:t>TCP</a:t>
            </a:r>
            <a:r>
              <a:rPr lang="zh-CN" altLang="en-US">
                <a:latin typeface="Times New Roman" pitchFamily="18" charset="0"/>
                <a:cs typeface="Tahoma" pitchFamily="34" charset="0"/>
              </a:rPr>
              <a:t>三次握手的</a:t>
            </a:r>
            <a:r>
              <a:rPr lang="zh-CN" altLang="en-US">
                <a:latin typeface="Arial" charset="0"/>
                <a:cs typeface="Tahoma" pitchFamily="34" charset="0"/>
              </a:rPr>
              <a:t>“</a:t>
            </a:r>
            <a:r>
              <a:rPr lang="zh-CN" altLang="en-US">
                <a:latin typeface="Times New Roman" pitchFamily="18" charset="0"/>
                <a:cs typeface="Tahoma" pitchFamily="34" charset="0"/>
              </a:rPr>
              <a:t>缺陷</a:t>
            </a:r>
            <a:r>
              <a:rPr lang="zh-CN" altLang="en-US">
                <a:latin typeface="Arial" charset="0"/>
                <a:cs typeface="Tahoma" pitchFamily="34" charset="0"/>
              </a:rPr>
              <a:t>”</a:t>
            </a:r>
            <a:r>
              <a:rPr lang="zh-CN" altLang="en-US">
                <a:latin typeface="Times New Roman" pitchFamily="18" charset="0"/>
                <a:cs typeface="Tahoma" pitchFamily="34" charset="0"/>
              </a:rPr>
              <a:t>（黑客不会按</a:t>
            </a:r>
            <a:r>
              <a:rPr lang="zh-CN" altLang="en-US">
                <a:latin typeface="Arial" charset="0"/>
                <a:cs typeface="Tahoma" pitchFamily="34" charset="0"/>
              </a:rPr>
              <a:t>“</a:t>
            </a:r>
            <a:r>
              <a:rPr lang="zh-CN" altLang="en-US">
                <a:latin typeface="Times New Roman" pitchFamily="18" charset="0"/>
                <a:cs typeface="Tahoma" pitchFamily="34" charset="0"/>
              </a:rPr>
              <a:t>常规</a:t>
            </a:r>
            <a:r>
              <a:rPr lang="zh-CN" altLang="en-US">
                <a:latin typeface="Arial" charset="0"/>
                <a:cs typeface="Tahoma" pitchFamily="34" charset="0"/>
              </a:rPr>
              <a:t>”</a:t>
            </a:r>
            <a:r>
              <a:rPr lang="zh-CN" altLang="en-US">
                <a:latin typeface="Times New Roman" pitchFamily="18" charset="0"/>
                <a:cs typeface="Tahoma" pitchFamily="34" charset="0"/>
              </a:rPr>
              <a:t>办事）：只要</a:t>
            </a:r>
            <a:r>
              <a:rPr lang="en-US" altLang="zh-CN">
                <a:latin typeface="Times New Roman" pitchFamily="18" charset="0"/>
                <a:cs typeface="Tahoma" pitchFamily="34" charset="0"/>
              </a:rPr>
              <a:t>Internet</a:t>
            </a:r>
            <a:r>
              <a:rPr lang="zh-CN" altLang="en-US">
                <a:latin typeface="Times New Roman" pitchFamily="18" charset="0"/>
                <a:cs typeface="Tahoma" pitchFamily="34" charset="0"/>
              </a:rPr>
              <a:t>还使用</a:t>
            </a:r>
            <a:r>
              <a:rPr lang="en-US" altLang="zh-CN">
                <a:latin typeface="Times New Roman" pitchFamily="18" charset="0"/>
                <a:cs typeface="Tahoma" pitchFamily="34" charset="0"/>
              </a:rPr>
              <a:t>TCP</a:t>
            </a:r>
            <a:r>
              <a:rPr lang="zh-CN" altLang="en-US">
                <a:latin typeface="Times New Roman" pitchFamily="18" charset="0"/>
                <a:cs typeface="Tahoma" pitchFamily="34" charset="0"/>
              </a:rPr>
              <a:t>，就不能避免；</a:t>
            </a:r>
          </a:p>
          <a:p>
            <a:pPr eaLnBrk="1" hangingPunct="1">
              <a:buFontTx/>
              <a:buNone/>
            </a:pPr>
            <a:endParaRPr lang="zh-CN" altLang="en-US">
              <a:latin typeface="Times New Roman" pitchFamily="18" charset="0"/>
              <a:cs typeface="Tahoma" pitchFamily="34" charset="0"/>
            </a:endParaRPr>
          </a:p>
          <a:p>
            <a:pPr eaLnBrk="1" hangingPunct="1">
              <a:buFontTx/>
              <a:buNone/>
            </a:pPr>
            <a:r>
              <a:rPr lang="en-US" altLang="zh-CN">
                <a:latin typeface="Tahoma" pitchFamily="34" charset="0"/>
                <a:cs typeface="Tahoma" pitchFamily="34" charset="0"/>
              </a:rPr>
              <a:t>•</a:t>
            </a:r>
            <a:r>
              <a:rPr lang="en-US" altLang="zh-CN">
                <a:cs typeface="Tahoma" pitchFamily="34" charset="0"/>
              </a:rPr>
              <a:t> </a:t>
            </a:r>
            <a:r>
              <a:rPr lang="zh-CN" altLang="en-US">
                <a:latin typeface="Times New Roman" pitchFamily="18" charset="0"/>
                <a:cs typeface="Tahoma" pitchFamily="34" charset="0"/>
              </a:rPr>
              <a:t>无论内存</a:t>
            </a:r>
            <a:r>
              <a:rPr lang="en-US" altLang="zh-CN">
                <a:latin typeface="Times New Roman" pitchFamily="18" charset="0"/>
                <a:cs typeface="Tahoma" pitchFamily="34" charset="0"/>
              </a:rPr>
              <a:t>/</a:t>
            </a:r>
            <a:r>
              <a:rPr lang="zh-CN" altLang="en-US">
                <a:latin typeface="Times New Roman" pitchFamily="18" charset="0"/>
                <a:cs typeface="Tahoma" pitchFamily="34" charset="0"/>
              </a:rPr>
              <a:t>带宽</a:t>
            </a:r>
            <a:r>
              <a:rPr lang="en-US" altLang="zh-CN">
                <a:latin typeface="Times New Roman" pitchFamily="18" charset="0"/>
                <a:cs typeface="Tahoma" pitchFamily="34" charset="0"/>
              </a:rPr>
              <a:t>/</a:t>
            </a:r>
            <a:r>
              <a:rPr lang="zh-CN" altLang="en-US">
                <a:latin typeface="Times New Roman" pitchFamily="18" charset="0"/>
                <a:cs typeface="Tahoma" pitchFamily="34" charset="0"/>
              </a:rPr>
              <a:t>速度都</a:t>
            </a:r>
            <a:r>
              <a:rPr lang="en-US" altLang="zh-CN">
                <a:latin typeface="Times New Roman" pitchFamily="18" charset="0"/>
                <a:cs typeface="Tahoma" pitchFamily="34" charset="0"/>
              </a:rPr>
              <a:t>C</a:t>
            </a:r>
            <a:r>
              <a:rPr lang="zh-CN" altLang="en-US">
                <a:latin typeface="Times New Roman" pitchFamily="18" charset="0"/>
                <a:cs typeface="Tahoma" pitchFamily="34" charset="0"/>
              </a:rPr>
              <a:t>弱</a:t>
            </a:r>
            <a:r>
              <a:rPr lang="en-US" altLang="zh-CN">
                <a:latin typeface="Times New Roman" pitchFamily="18" charset="0"/>
                <a:cs typeface="Tahoma" pitchFamily="34" charset="0"/>
              </a:rPr>
              <a:t>S</a:t>
            </a:r>
            <a:r>
              <a:rPr lang="zh-CN" altLang="en-US">
                <a:latin typeface="Times New Roman" pitchFamily="18" charset="0"/>
                <a:cs typeface="Tahoma" pitchFamily="34" charset="0"/>
              </a:rPr>
              <a:t>强，单机使用</a:t>
            </a:r>
            <a:r>
              <a:rPr lang="zh-CN" altLang="en-US">
                <a:latin typeface="Times New Roman" pitchFamily="18" charset="0"/>
              </a:rPr>
              <a:t>效果差；</a:t>
            </a:r>
          </a:p>
          <a:p>
            <a:pPr eaLnBrk="1" hangingPunct="1">
              <a:buFontTx/>
              <a:buNone/>
            </a:pPr>
            <a:endParaRPr lang="zh-CN" altLang="en-US">
              <a:latin typeface="Times New Roman" pitchFamily="18" charset="0"/>
            </a:endParaRPr>
          </a:p>
          <a:p>
            <a:pPr eaLnBrk="1" hangingPunct="1">
              <a:buFontTx/>
              <a:buNone/>
            </a:pPr>
            <a:r>
              <a:rPr lang="en-US" altLang="zh-CN">
                <a:latin typeface="Tahoma" pitchFamily="34" charset="0"/>
                <a:cs typeface="Tahoma" pitchFamily="34" charset="0"/>
              </a:rPr>
              <a:t>•</a:t>
            </a:r>
            <a:r>
              <a:rPr lang="en-US" altLang="zh-CN">
                <a:cs typeface="Tahoma" pitchFamily="34" charset="0"/>
              </a:rPr>
              <a:t> </a:t>
            </a:r>
            <a:r>
              <a:rPr lang="zh-CN" altLang="en-US">
                <a:latin typeface="Times New Roman" pitchFamily="18" charset="0"/>
                <a:cs typeface="Tahoma" pitchFamily="34" charset="0"/>
              </a:rPr>
              <a:t>但用于</a:t>
            </a:r>
            <a:r>
              <a:rPr lang="en-US" altLang="zh-CN">
                <a:latin typeface="Times New Roman" pitchFamily="18" charset="0"/>
                <a:cs typeface="Tahoma" pitchFamily="34" charset="0"/>
              </a:rPr>
              <a:t>DDoS</a:t>
            </a:r>
            <a:r>
              <a:rPr lang="zh-CN" altLang="en-US">
                <a:latin typeface="Times New Roman" pitchFamily="18" charset="0"/>
                <a:cs typeface="Tahoma" pitchFamily="34" charset="0"/>
              </a:rPr>
              <a:t>中，能很好地起</a:t>
            </a:r>
            <a:r>
              <a:rPr lang="zh-CN" altLang="en-US">
                <a:latin typeface="Arial" charset="0"/>
                <a:cs typeface="Tahoma" pitchFamily="34" charset="0"/>
              </a:rPr>
              <a:t>“</a:t>
            </a:r>
            <a:r>
              <a:rPr lang="zh-CN" altLang="en-US">
                <a:latin typeface="Times New Roman" pitchFamily="18" charset="0"/>
                <a:cs typeface="Tahoma" pitchFamily="34" charset="0"/>
              </a:rPr>
              <a:t>以小搏大</a:t>
            </a:r>
            <a:r>
              <a:rPr lang="zh-CN" altLang="en-US">
                <a:latin typeface="Arial" charset="0"/>
                <a:cs typeface="Tahoma" pitchFamily="34" charset="0"/>
              </a:rPr>
              <a:t>”</a:t>
            </a:r>
            <a:r>
              <a:rPr lang="zh-CN" altLang="en-US">
                <a:latin typeface="Times New Roman" pitchFamily="18" charset="0"/>
                <a:cs typeface="Tahoma" pitchFamily="34" charset="0"/>
              </a:rPr>
              <a:t>的作用。</a:t>
            </a:r>
          </a:p>
        </p:txBody>
      </p:sp>
      <p:sp>
        <p:nvSpPr>
          <p:cNvPr id="4710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F21A6214-9856-4FB7-9078-5DC218FE4DEC}"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4710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F6752A78-F972-4150-B790-3F08079E2B14}"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41</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a:latin typeface="Times New Roman" pitchFamily="18" charset="0"/>
              </a:rPr>
              <a:t>（</a:t>
            </a:r>
            <a:r>
              <a:rPr lang="en-US" altLang="zh-CN">
                <a:latin typeface="Times New Roman" pitchFamily="18" charset="0"/>
              </a:rPr>
              <a:t>4</a:t>
            </a:r>
            <a:r>
              <a:rPr lang="zh-CN" altLang="en-US">
                <a:latin typeface="Times New Roman" pitchFamily="18" charset="0"/>
              </a:rPr>
              <a:t>）</a:t>
            </a:r>
            <a:r>
              <a:rPr lang="en-US" altLang="zh-CN">
                <a:latin typeface="Times New Roman" pitchFamily="18" charset="0"/>
              </a:rPr>
              <a:t>Smurf Attack</a:t>
            </a:r>
            <a:r>
              <a:rPr lang="en-US" altLang="zh-CN"/>
              <a:t> </a:t>
            </a:r>
          </a:p>
        </p:txBody>
      </p:sp>
      <p:sp>
        <p:nvSpPr>
          <p:cNvPr id="48131" name="Rectangle 3"/>
          <p:cNvSpPr>
            <a:spLocks noGrp="1" noChangeArrowheads="1"/>
          </p:cNvSpPr>
          <p:nvPr>
            <p:ph idx="1"/>
          </p:nvPr>
        </p:nvSpPr>
        <p:spPr>
          <a:xfrm>
            <a:off x="304800" y="1082538"/>
            <a:ext cx="8659688" cy="1965325"/>
          </a:xfrm>
        </p:spPr>
        <p:txBody>
          <a:bodyPr/>
          <a:lstStyle/>
          <a:p>
            <a:pPr eaLnBrk="1" hangingPunct="1"/>
            <a:r>
              <a:rPr lang="zh-CN" altLang="en-US" sz="1800" b="0" dirty="0">
                <a:latin typeface="Times New Roman" pitchFamily="18" charset="0"/>
                <a:cs typeface="Tahoma" pitchFamily="34" charset="0"/>
              </a:rPr>
              <a:t>假设黑客攻击受害主机</a:t>
            </a:r>
            <a:r>
              <a:rPr lang="en-US" altLang="zh-CN" sz="1800" b="0" dirty="0">
                <a:latin typeface="Times New Roman" pitchFamily="18" charset="0"/>
                <a:cs typeface="Tahoma" pitchFamily="34" charset="0"/>
              </a:rPr>
              <a:t>S</a:t>
            </a:r>
            <a:r>
              <a:rPr lang="zh-CN" altLang="en-US" sz="1800" b="0" dirty="0">
                <a:latin typeface="Times New Roman" pitchFamily="18" charset="0"/>
                <a:cs typeface="Tahoma" pitchFamily="34" charset="0"/>
              </a:rPr>
              <a:t>，但使用常规</a:t>
            </a:r>
            <a:r>
              <a:rPr lang="en-US" altLang="zh-CN" sz="1800" b="0" dirty="0">
                <a:latin typeface="Times New Roman" pitchFamily="18" charset="0"/>
              </a:rPr>
              <a:t>DoS</a:t>
            </a:r>
            <a:r>
              <a:rPr lang="zh-CN" altLang="en-US" sz="1800" b="0" dirty="0">
                <a:latin typeface="Times New Roman" pitchFamily="18" charset="0"/>
              </a:rPr>
              <a:t>方法效果很差；</a:t>
            </a:r>
          </a:p>
          <a:p>
            <a:pPr eaLnBrk="1" hangingPunct="1"/>
            <a:r>
              <a:rPr lang="zh-CN" altLang="en-US" sz="1800" b="0" dirty="0">
                <a:latin typeface="Times New Roman" pitchFamily="18" charset="0"/>
                <a:cs typeface="Tahoma" pitchFamily="34" charset="0"/>
              </a:rPr>
              <a:t>黑客以受害主机名义向某个局域网发送</a:t>
            </a:r>
            <a:r>
              <a:rPr lang="en-US" altLang="zh-CN" sz="1800" b="0" dirty="0">
                <a:latin typeface="Times New Roman" pitchFamily="18" charset="0"/>
              </a:rPr>
              <a:t>ICMP echo</a:t>
            </a:r>
            <a:r>
              <a:rPr lang="zh-CN" altLang="en-US" sz="1800" b="0" dirty="0">
                <a:latin typeface="Times New Roman" pitchFamily="18" charset="0"/>
              </a:rPr>
              <a:t>广播请求包，源地址设为</a:t>
            </a:r>
            <a:r>
              <a:rPr lang="en-US" altLang="zh-CN" sz="1800" b="0" dirty="0">
                <a:latin typeface="Times New Roman" pitchFamily="18" charset="0"/>
              </a:rPr>
              <a:t>S</a:t>
            </a:r>
            <a:r>
              <a:rPr lang="zh-CN" altLang="en-US" sz="1800" b="0" dirty="0">
                <a:latin typeface="Times New Roman" pitchFamily="18" charset="0"/>
              </a:rPr>
              <a:t>的</a:t>
            </a:r>
            <a:r>
              <a:rPr lang="en-US" altLang="zh-CN" sz="1800" b="0" dirty="0">
                <a:latin typeface="Times New Roman" pitchFamily="18" charset="0"/>
              </a:rPr>
              <a:t>IP</a:t>
            </a:r>
            <a:r>
              <a:rPr lang="zh-CN" altLang="en-US" sz="1800" b="0" dirty="0">
                <a:latin typeface="Times New Roman" pitchFamily="18" charset="0"/>
              </a:rPr>
              <a:t>地址；</a:t>
            </a:r>
          </a:p>
          <a:p>
            <a:pPr eaLnBrk="1" hangingPunct="1"/>
            <a:r>
              <a:rPr lang="zh-CN" altLang="en-US" sz="1800" b="0" dirty="0">
                <a:latin typeface="Times New Roman" pitchFamily="18" charset="0"/>
                <a:cs typeface="Tahoma" pitchFamily="34" charset="0"/>
              </a:rPr>
              <a:t>局域网中所有主机便向“无辜”的</a:t>
            </a:r>
            <a:r>
              <a:rPr lang="en-US" altLang="zh-CN" sz="1800" b="0" dirty="0">
                <a:latin typeface="Times New Roman" pitchFamily="18" charset="0"/>
                <a:cs typeface="Tahoma" pitchFamily="34" charset="0"/>
              </a:rPr>
              <a:t>S</a:t>
            </a:r>
            <a:r>
              <a:rPr lang="zh-CN" altLang="en-US" sz="1800" b="0" dirty="0">
                <a:latin typeface="Times New Roman" pitchFamily="18" charset="0"/>
                <a:cs typeface="Tahoma" pitchFamily="34" charset="0"/>
              </a:rPr>
              <a:t>返回</a:t>
            </a:r>
            <a:r>
              <a:rPr lang="en-US" altLang="zh-CN" sz="1800" b="0" dirty="0">
                <a:latin typeface="Times New Roman" pitchFamily="18" charset="0"/>
              </a:rPr>
              <a:t>ICMP echo</a:t>
            </a:r>
            <a:r>
              <a:rPr lang="zh-CN" altLang="en-US" sz="1800" b="0" dirty="0">
                <a:latin typeface="Times New Roman" pitchFamily="18" charset="0"/>
              </a:rPr>
              <a:t>广播响应包</a:t>
            </a:r>
            <a:r>
              <a:rPr lang="zh-CN" altLang="en-US" sz="1800" b="0" dirty="0"/>
              <a:t>或大量</a:t>
            </a:r>
            <a:r>
              <a:rPr lang="zh-CN" altLang="en-US" sz="1800" b="0" dirty="0">
                <a:latin typeface="Times New Roman" pitchFamily="18" charset="0"/>
                <a:cs typeface="Tahoma" pitchFamily="34" charset="0"/>
              </a:rPr>
              <a:t>“</a:t>
            </a:r>
            <a:r>
              <a:rPr lang="zh-CN" altLang="en-US" sz="1800" b="0" dirty="0"/>
              <a:t>端口不可到达</a:t>
            </a:r>
            <a:r>
              <a:rPr lang="zh-CN" altLang="en-US" sz="1800" b="0" dirty="0">
                <a:latin typeface="Times New Roman" pitchFamily="18" charset="0"/>
                <a:cs typeface="Tahoma" pitchFamily="34" charset="0"/>
              </a:rPr>
              <a:t>”</a:t>
            </a:r>
            <a:r>
              <a:rPr lang="zh-CN" altLang="en-US" sz="1800" b="0" dirty="0"/>
              <a:t>的报文</a:t>
            </a:r>
            <a:r>
              <a:rPr lang="zh-CN" altLang="en-US" sz="1800" b="0" dirty="0">
                <a:latin typeface="Times New Roman" pitchFamily="18" charset="0"/>
              </a:rPr>
              <a:t>，使得</a:t>
            </a:r>
            <a:r>
              <a:rPr lang="en-US" altLang="zh-CN" sz="1800" b="0" dirty="0">
                <a:latin typeface="Times New Roman" pitchFamily="18" charset="0"/>
                <a:cs typeface="Tahoma" pitchFamily="34" charset="0"/>
              </a:rPr>
              <a:t>S</a:t>
            </a:r>
            <a:r>
              <a:rPr lang="zh-CN" altLang="en-US" sz="1800" b="0" dirty="0">
                <a:latin typeface="Times New Roman" pitchFamily="18" charset="0"/>
              </a:rPr>
              <a:t>应接不暇。</a:t>
            </a:r>
            <a:endParaRPr lang="en-US" altLang="zh-CN" sz="1800" b="0" dirty="0">
              <a:latin typeface="Times New Roman" pitchFamily="18" charset="0"/>
            </a:endParaRPr>
          </a:p>
          <a:p>
            <a:pPr eaLnBrk="1" hangingPunct="1"/>
            <a:r>
              <a:rPr lang="zh-CN" altLang="en-US" sz="1800" dirty="0"/>
              <a:t>攻击者既需要掌握</a:t>
            </a:r>
            <a:r>
              <a:rPr lang="en-US" altLang="zh-CN" sz="1800" dirty="0"/>
              <a:t>Botnet</a:t>
            </a:r>
            <a:r>
              <a:rPr lang="zh-CN" altLang="en-US" sz="1800" dirty="0"/>
              <a:t>，也需要准备大量的存活跳板机，比如开放</a:t>
            </a:r>
            <a:r>
              <a:rPr lang="en-US" altLang="zh-CN" sz="1800" dirty="0"/>
              <a:t>DNS</a:t>
            </a:r>
            <a:r>
              <a:rPr lang="zh-CN" altLang="en-US" sz="1800" dirty="0"/>
              <a:t>服务器</a:t>
            </a:r>
            <a:endParaRPr lang="en-US" altLang="zh-CN" sz="1800" dirty="0"/>
          </a:p>
        </p:txBody>
      </p:sp>
      <p:sp>
        <p:nvSpPr>
          <p:cNvPr id="4813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CAA16BF-2470-405A-8CDB-8A080DEB54B8}"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4813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D6FF9CE-D106-4C3E-9533-15C9AAD9ACEA}"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42</a:t>
            </a:fld>
            <a:endParaRPr lang="en-US" altLang="zh-CN" sz="1000" b="0">
              <a:solidFill>
                <a:schemeClr val="bg1"/>
              </a:solidFill>
              <a:latin typeface="Verdana" pitchFamily="34" charset="0"/>
              <a:ea typeface="宋体" pitchFamily="2" charset="-122"/>
            </a:endParaRPr>
          </a:p>
        </p:txBody>
      </p:sp>
      <p:graphicFrame>
        <p:nvGraphicFramePr>
          <p:cNvPr id="6" name="Object 98">
            <a:extLst>
              <a:ext uri="{FF2B5EF4-FFF2-40B4-BE49-F238E27FC236}">
                <a16:creationId xmlns:a16="http://schemas.microsoft.com/office/drawing/2014/main" id="{C737DEA6-3AAA-4A3B-BB79-5F37A3CF356A}"/>
              </a:ext>
            </a:extLst>
          </p:cNvPr>
          <p:cNvGraphicFramePr>
            <a:graphicFrameLocks noChangeAspect="1"/>
          </p:cNvGraphicFramePr>
          <p:nvPr>
            <p:extLst>
              <p:ext uri="{D42A27DB-BD31-4B8C-83A1-F6EECF244321}">
                <p14:modId xmlns:p14="http://schemas.microsoft.com/office/powerpoint/2010/main" val="1635828091"/>
              </p:ext>
            </p:extLst>
          </p:nvPr>
        </p:nvGraphicFramePr>
        <p:xfrm>
          <a:off x="557117" y="5039714"/>
          <a:ext cx="838200" cy="558800"/>
        </p:xfrm>
        <a:graphic>
          <a:graphicData uri="http://schemas.openxmlformats.org/presentationml/2006/ole">
            <mc:AlternateContent xmlns:mc="http://schemas.openxmlformats.org/markup-compatibility/2006">
              <mc:Choice xmlns:v="urn:schemas-microsoft-com:vml" Requires="v">
                <p:oleObj spid="_x0000_s78854" name="剪辑" r:id="rId3" imgW="2287009" imgH="2155804" progId="">
                  <p:embed/>
                </p:oleObj>
              </mc:Choice>
              <mc:Fallback>
                <p:oleObj name="剪辑" r:id="rId3" imgW="2287009" imgH="2155804" progId="">
                  <p:embed/>
                  <p:pic>
                    <p:nvPicPr>
                      <p:cNvPr id="1026" name="Object 98">
                        <a:extLst>
                          <a:ext uri="{FF2B5EF4-FFF2-40B4-BE49-F238E27FC236}">
                            <a16:creationId xmlns:a16="http://schemas.microsoft.com/office/drawing/2014/main" id="{4A7B35E0-E902-4140-99DA-407102555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17" y="5039714"/>
                        <a:ext cx="8382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4">
            <a:extLst>
              <a:ext uri="{FF2B5EF4-FFF2-40B4-BE49-F238E27FC236}">
                <a16:creationId xmlns:a16="http://schemas.microsoft.com/office/drawing/2014/main" id="{1555E7B6-56D2-478A-889B-25A9291AF149}"/>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54805" y="4323751"/>
            <a:ext cx="76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5">
            <a:extLst>
              <a:ext uri="{FF2B5EF4-FFF2-40B4-BE49-F238E27FC236}">
                <a16:creationId xmlns:a16="http://schemas.microsoft.com/office/drawing/2014/main" id="{9BED4B42-AC37-46ED-9A69-FD0EF220B6EC}"/>
              </a:ext>
            </a:extLst>
          </p:cNvPr>
          <p:cNvSpPr txBox="1">
            <a:spLocks noChangeArrowheads="1"/>
          </p:cNvSpPr>
          <p:nvPr/>
        </p:nvSpPr>
        <p:spPr bwMode="auto">
          <a:xfrm>
            <a:off x="501555" y="5663601"/>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4" tIns="45722" rIns="91444" bIns="4572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ea typeface="幼圆" panose="02010509060101010101" pitchFamily="49" charset="-122"/>
              </a:rPr>
              <a:t>攻击者</a:t>
            </a:r>
          </a:p>
        </p:txBody>
      </p:sp>
      <p:sp>
        <p:nvSpPr>
          <p:cNvPr id="9" name="Text Box 6">
            <a:extLst>
              <a:ext uri="{FF2B5EF4-FFF2-40B4-BE49-F238E27FC236}">
                <a16:creationId xmlns:a16="http://schemas.microsoft.com/office/drawing/2014/main" id="{9400CC98-C61E-42B7-92D8-3D6C1E38F22B}"/>
              </a:ext>
            </a:extLst>
          </p:cNvPr>
          <p:cNvSpPr txBox="1">
            <a:spLocks noChangeArrowheads="1"/>
          </p:cNvSpPr>
          <p:nvPr/>
        </p:nvSpPr>
        <p:spPr bwMode="auto">
          <a:xfrm>
            <a:off x="7302405" y="5009551"/>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4" tIns="45722" rIns="91444" bIns="4572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ea typeface="幼圆" panose="02010509060101010101" pitchFamily="49" charset="-122"/>
              </a:rPr>
              <a:t>被攻击者</a:t>
            </a:r>
          </a:p>
        </p:txBody>
      </p:sp>
      <p:sp>
        <p:nvSpPr>
          <p:cNvPr id="10" name="Oval 7">
            <a:extLst>
              <a:ext uri="{FF2B5EF4-FFF2-40B4-BE49-F238E27FC236}">
                <a16:creationId xmlns:a16="http://schemas.microsoft.com/office/drawing/2014/main" id="{8F4FFB23-817C-4865-9F86-10D9637DD3E9}"/>
              </a:ext>
            </a:extLst>
          </p:cNvPr>
          <p:cNvSpPr>
            <a:spLocks noChangeArrowheads="1"/>
          </p:cNvSpPr>
          <p:nvPr/>
        </p:nvSpPr>
        <p:spPr bwMode="auto">
          <a:xfrm>
            <a:off x="2805017" y="3636364"/>
            <a:ext cx="3582988" cy="21351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44" tIns="45722" rIns="91444" bIns="4572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 name="Group 8">
            <a:extLst>
              <a:ext uri="{FF2B5EF4-FFF2-40B4-BE49-F238E27FC236}">
                <a16:creationId xmlns:a16="http://schemas.microsoft.com/office/drawing/2014/main" id="{4D23514E-7685-4592-8167-AE4B69F4E128}"/>
              </a:ext>
            </a:extLst>
          </p:cNvPr>
          <p:cNvGrpSpPr>
            <a:grpSpLocks/>
          </p:cNvGrpSpPr>
          <p:nvPr/>
        </p:nvGrpSpPr>
        <p:grpSpPr bwMode="auto">
          <a:xfrm>
            <a:off x="3109817" y="4399951"/>
            <a:ext cx="457200" cy="457200"/>
            <a:chOff x="1101" y="3174"/>
            <a:chExt cx="274" cy="237"/>
          </a:xfrm>
        </p:grpSpPr>
        <p:sp>
          <p:nvSpPr>
            <p:cNvPr id="12" name="Arc 9">
              <a:extLst>
                <a:ext uri="{FF2B5EF4-FFF2-40B4-BE49-F238E27FC236}">
                  <a16:creationId xmlns:a16="http://schemas.microsoft.com/office/drawing/2014/main" id="{38D4B88A-04FE-4E5C-A9D1-32B0831747B4}"/>
                </a:ext>
              </a:extLst>
            </p:cNvPr>
            <p:cNvSpPr>
              <a:spLocks/>
            </p:cNvSpPr>
            <p:nvPr/>
          </p:nvSpPr>
          <p:spPr bwMode="auto">
            <a:xfrm>
              <a:off x="1314" y="3346"/>
              <a:ext cx="58" cy="39"/>
            </a:xfrm>
            <a:custGeom>
              <a:avLst/>
              <a:gdLst>
                <a:gd name="T0" fmla="*/ 0 w 38273"/>
                <a:gd name="T1" fmla="*/ 0 h 35142"/>
                <a:gd name="T2" fmla="*/ 0 w 38273"/>
                <a:gd name="T3" fmla="*/ 0 h 35142"/>
                <a:gd name="T4" fmla="*/ 0 w 38273"/>
                <a:gd name="T5" fmla="*/ 0 h 35142"/>
                <a:gd name="T6" fmla="*/ 0 60000 65536"/>
                <a:gd name="T7" fmla="*/ 0 60000 65536"/>
                <a:gd name="T8" fmla="*/ 0 60000 65536"/>
                <a:gd name="T9" fmla="*/ 0 w 38273"/>
                <a:gd name="T10" fmla="*/ 0 h 35142"/>
                <a:gd name="T11" fmla="*/ 38273 w 38273"/>
                <a:gd name="T12" fmla="*/ 35142 h 35142"/>
              </a:gdLst>
              <a:ahLst/>
              <a:cxnLst>
                <a:cxn ang="T6">
                  <a:pos x="T0" y="T1"/>
                </a:cxn>
                <a:cxn ang="T7">
                  <a:pos x="T2" y="T3"/>
                </a:cxn>
                <a:cxn ang="T8">
                  <a:pos x="T4" y="T5"/>
                </a:cxn>
              </a:cxnLst>
              <a:rect l="T9" t="T10" r="T11" b="T12"/>
              <a:pathLst>
                <a:path w="38273" h="35142" fill="none" extrusionOk="0">
                  <a:moveTo>
                    <a:pt x="-1" y="7867"/>
                  </a:moveTo>
                  <a:cubicBezTo>
                    <a:pt x="4103" y="2886"/>
                    <a:pt x="10218" y="0"/>
                    <a:pt x="16673" y="0"/>
                  </a:cubicBezTo>
                  <a:cubicBezTo>
                    <a:pt x="28602" y="0"/>
                    <a:pt x="38273" y="9670"/>
                    <a:pt x="38273" y="21600"/>
                  </a:cubicBezTo>
                  <a:cubicBezTo>
                    <a:pt x="38273" y="26526"/>
                    <a:pt x="36589" y="31304"/>
                    <a:pt x="33500" y="35141"/>
                  </a:cubicBezTo>
                </a:path>
                <a:path w="38273" h="35142" stroke="0" extrusionOk="0">
                  <a:moveTo>
                    <a:pt x="-1" y="7867"/>
                  </a:moveTo>
                  <a:cubicBezTo>
                    <a:pt x="4103" y="2886"/>
                    <a:pt x="10218" y="0"/>
                    <a:pt x="16673" y="0"/>
                  </a:cubicBezTo>
                  <a:cubicBezTo>
                    <a:pt x="28602" y="0"/>
                    <a:pt x="38273" y="9670"/>
                    <a:pt x="38273" y="21600"/>
                  </a:cubicBezTo>
                  <a:cubicBezTo>
                    <a:pt x="38273" y="26526"/>
                    <a:pt x="36589" y="31304"/>
                    <a:pt x="33500" y="35141"/>
                  </a:cubicBezTo>
                  <a:lnTo>
                    <a:pt x="16673" y="21600"/>
                  </a:lnTo>
                  <a:close/>
                </a:path>
              </a:pathLst>
            </a:custGeom>
            <a:noFill/>
            <a:ln w="4763">
              <a:solidFill>
                <a:srgbClr val="49493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Arc 10">
              <a:extLst>
                <a:ext uri="{FF2B5EF4-FFF2-40B4-BE49-F238E27FC236}">
                  <a16:creationId xmlns:a16="http://schemas.microsoft.com/office/drawing/2014/main" id="{8A922442-FC4B-4761-B95E-C422252C19F7}"/>
                </a:ext>
              </a:extLst>
            </p:cNvPr>
            <p:cNvSpPr>
              <a:spLocks/>
            </p:cNvSpPr>
            <p:nvPr/>
          </p:nvSpPr>
          <p:spPr bwMode="auto">
            <a:xfrm>
              <a:off x="1313" y="3346"/>
              <a:ext cx="55" cy="36"/>
            </a:xfrm>
            <a:custGeom>
              <a:avLst/>
              <a:gdLst>
                <a:gd name="T0" fmla="*/ 0 w 38146"/>
                <a:gd name="T1" fmla="*/ 0 h 34928"/>
                <a:gd name="T2" fmla="*/ 0 w 38146"/>
                <a:gd name="T3" fmla="*/ 0 h 34928"/>
                <a:gd name="T4" fmla="*/ 0 w 38146"/>
                <a:gd name="T5" fmla="*/ 0 h 34928"/>
                <a:gd name="T6" fmla="*/ 0 60000 65536"/>
                <a:gd name="T7" fmla="*/ 0 60000 65536"/>
                <a:gd name="T8" fmla="*/ 0 60000 65536"/>
                <a:gd name="T9" fmla="*/ 0 w 38146"/>
                <a:gd name="T10" fmla="*/ 0 h 34928"/>
                <a:gd name="T11" fmla="*/ 38146 w 38146"/>
                <a:gd name="T12" fmla="*/ 34928 h 34928"/>
              </a:gdLst>
              <a:ahLst/>
              <a:cxnLst>
                <a:cxn ang="T6">
                  <a:pos x="T0" y="T1"/>
                </a:cxn>
                <a:cxn ang="T7">
                  <a:pos x="T2" y="T3"/>
                </a:cxn>
                <a:cxn ang="T8">
                  <a:pos x="T4" y="T5"/>
                </a:cxn>
              </a:cxnLst>
              <a:rect l="T9" t="T10" r="T11" b="T12"/>
              <a:pathLst>
                <a:path w="38146" h="34928" fill="none" extrusionOk="0">
                  <a:moveTo>
                    <a:pt x="0" y="7715"/>
                  </a:moveTo>
                  <a:cubicBezTo>
                    <a:pt x="4104" y="2824"/>
                    <a:pt x="10161" y="0"/>
                    <a:pt x="16546" y="0"/>
                  </a:cubicBezTo>
                  <a:cubicBezTo>
                    <a:pt x="28475" y="0"/>
                    <a:pt x="38146" y="9670"/>
                    <a:pt x="38146" y="21600"/>
                  </a:cubicBezTo>
                  <a:cubicBezTo>
                    <a:pt x="38146" y="26432"/>
                    <a:pt x="36525" y="31125"/>
                    <a:pt x="33543" y="34927"/>
                  </a:cubicBezTo>
                </a:path>
                <a:path w="38146" h="34928" stroke="0" extrusionOk="0">
                  <a:moveTo>
                    <a:pt x="0" y="7715"/>
                  </a:moveTo>
                  <a:cubicBezTo>
                    <a:pt x="4104" y="2824"/>
                    <a:pt x="10161" y="0"/>
                    <a:pt x="16546" y="0"/>
                  </a:cubicBezTo>
                  <a:cubicBezTo>
                    <a:pt x="28475" y="0"/>
                    <a:pt x="38146" y="9670"/>
                    <a:pt x="38146" y="21600"/>
                  </a:cubicBezTo>
                  <a:cubicBezTo>
                    <a:pt x="38146" y="26432"/>
                    <a:pt x="36525" y="31125"/>
                    <a:pt x="33543" y="34927"/>
                  </a:cubicBezTo>
                  <a:lnTo>
                    <a:pt x="16546" y="21600"/>
                  </a:lnTo>
                  <a:close/>
                </a:path>
              </a:pathLst>
            </a:custGeom>
            <a:noFill/>
            <a:ln w="4763">
              <a:solidFill>
                <a:srgbClr val="DBDB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11">
              <a:extLst>
                <a:ext uri="{FF2B5EF4-FFF2-40B4-BE49-F238E27FC236}">
                  <a16:creationId xmlns:a16="http://schemas.microsoft.com/office/drawing/2014/main" id="{E9B4C2BC-F3D4-418B-B679-A93D49AADFBB}"/>
                </a:ext>
              </a:extLst>
            </p:cNvPr>
            <p:cNvSpPr>
              <a:spLocks/>
            </p:cNvSpPr>
            <p:nvPr/>
          </p:nvSpPr>
          <p:spPr bwMode="auto">
            <a:xfrm>
              <a:off x="1135" y="3319"/>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 name="T15" fmla="*/ 0 w 205"/>
                <a:gd name="T16" fmla="*/ 0 h 26"/>
                <a:gd name="T17" fmla="*/ 205 w 205"/>
                <a:gd name="T18" fmla="*/ 26 h 26"/>
              </a:gdLst>
              <a:ahLst/>
              <a:cxnLst>
                <a:cxn ang="T10">
                  <a:pos x="T0" y="T1"/>
                </a:cxn>
                <a:cxn ang="T11">
                  <a:pos x="T2" y="T3"/>
                </a:cxn>
                <a:cxn ang="T12">
                  <a:pos x="T4" y="T5"/>
                </a:cxn>
                <a:cxn ang="T13">
                  <a:pos x="T6" y="T7"/>
                </a:cxn>
                <a:cxn ang="T14">
                  <a:pos x="T8" y="T9"/>
                </a:cxn>
              </a:cxnLst>
              <a:rect l="T15" t="T16" r="T17" b="T18"/>
              <a:pathLst>
                <a:path w="205" h="26">
                  <a:moveTo>
                    <a:pt x="0" y="26"/>
                  </a:moveTo>
                  <a:lnTo>
                    <a:pt x="25" y="0"/>
                  </a:lnTo>
                  <a:lnTo>
                    <a:pt x="205" y="0"/>
                  </a:lnTo>
                  <a:lnTo>
                    <a:pt x="180"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2">
              <a:extLst>
                <a:ext uri="{FF2B5EF4-FFF2-40B4-BE49-F238E27FC236}">
                  <a16:creationId xmlns:a16="http://schemas.microsoft.com/office/drawing/2014/main" id="{E7486247-5516-4DA5-8055-088176CF0BA0}"/>
                </a:ext>
              </a:extLst>
            </p:cNvPr>
            <p:cNvSpPr>
              <a:spLocks/>
            </p:cNvSpPr>
            <p:nvPr/>
          </p:nvSpPr>
          <p:spPr bwMode="auto">
            <a:xfrm>
              <a:off x="1135" y="3319"/>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 name="T15" fmla="*/ 0 w 205"/>
                <a:gd name="T16" fmla="*/ 0 h 26"/>
                <a:gd name="T17" fmla="*/ 205 w 205"/>
                <a:gd name="T18" fmla="*/ 26 h 26"/>
              </a:gdLst>
              <a:ahLst/>
              <a:cxnLst>
                <a:cxn ang="T10">
                  <a:pos x="T0" y="T1"/>
                </a:cxn>
                <a:cxn ang="T11">
                  <a:pos x="T2" y="T3"/>
                </a:cxn>
                <a:cxn ang="T12">
                  <a:pos x="T4" y="T5"/>
                </a:cxn>
                <a:cxn ang="T13">
                  <a:pos x="T6" y="T7"/>
                </a:cxn>
                <a:cxn ang="T14">
                  <a:pos x="T8" y="T9"/>
                </a:cxn>
              </a:cxnLst>
              <a:rect l="T15" t="T16" r="T17" b="T18"/>
              <a:pathLst>
                <a:path w="205" h="26">
                  <a:moveTo>
                    <a:pt x="0" y="26"/>
                  </a:moveTo>
                  <a:lnTo>
                    <a:pt x="25" y="0"/>
                  </a:lnTo>
                  <a:lnTo>
                    <a:pt x="205" y="0"/>
                  </a:lnTo>
                  <a:lnTo>
                    <a:pt x="180" y="26"/>
                  </a:lnTo>
                  <a:lnTo>
                    <a:pt x="0" y="26"/>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16" name="Rectangle 13">
              <a:extLst>
                <a:ext uri="{FF2B5EF4-FFF2-40B4-BE49-F238E27FC236}">
                  <a16:creationId xmlns:a16="http://schemas.microsoft.com/office/drawing/2014/main" id="{83C1ADE2-EB28-464C-BEB6-77B1EE9ACCBE}"/>
                </a:ext>
              </a:extLst>
            </p:cNvPr>
            <p:cNvSpPr>
              <a:spLocks noChangeArrowheads="1"/>
            </p:cNvSpPr>
            <p:nvPr/>
          </p:nvSpPr>
          <p:spPr bwMode="auto">
            <a:xfrm>
              <a:off x="1135" y="3345"/>
              <a:ext cx="180" cy="3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Rectangle 14">
              <a:extLst>
                <a:ext uri="{FF2B5EF4-FFF2-40B4-BE49-F238E27FC236}">
                  <a16:creationId xmlns:a16="http://schemas.microsoft.com/office/drawing/2014/main" id="{291F2346-4AEF-4FA8-96CA-94B7C4108574}"/>
                </a:ext>
              </a:extLst>
            </p:cNvPr>
            <p:cNvSpPr>
              <a:spLocks noChangeArrowheads="1"/>
            </p:cNvSpPr>
            <p:nvPr/>
          </p:nvSpPr>
          <p:spPr bwMode="auto">
            <a:xfrm>
              <a:off x="1136" y="3346"/>
              <a:ext cx="178" cy="29"/>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Freeform 15">
              <a:extLst>
                <a:ext uri="{FF2B5EF4-FFF2-40B4-BE49-F238E27FC236}">
                  <a16:creationId xmlns:a16="http://schemas.microsoft.com/office/drawing/2014/main" id="{5CCBE03D-7A70-47F1-A56F-EA98949E06D1}"/>
                </a:ext>
              </a:extLst>
            </p:cNvPr>
            <p:cNvSpPr>
              <a:spLocks/>
            </p:cNvSpPr>
            <p:nvPr/>
          </p:nvSpPr>
          <p:spPr bwMode="auto">
            <a:xfrm>
              <a:off x="1315" y="3319"/>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 name="T15" fmla="*/ 0 w 25"/>
                <a:gd name="T16" fmla="*/ 0 h 57"/>
                <a:gd name="T17" fmla="*/ 25 w 25"/>
                <a:gd name="T18" fmla="*/ 57 h 57"/>
              </a:gdLst>
              <a:ahLst/>
              <a:cxnLst>
                <a:cxn ang="T10">
                  <a:pos x="T0" y="T1"/>
                </a:cxn>
                <a:cxn ang="T11">
                  <a:pos x="T2" y="T3"/>
                </a:cxn>
                <a:cxn ang="T12">
                  <a:pos x="T4" y="T5"/>
                </a:cxn>
                <a:cxn ang="T13">
                  <a:pos x="T6" y="T7"/>
                </a:cxn>
                <a:cxn ang="T14">
                  <a:pos x="T8" y="T9"/>
                </a:cxn>
              </a:cxnLst>
              <a:rect l="T15" t="T16" r="T17" b="T18"/>
              <a:pathLst>
                <a:path w="25" h="57">
                  <a:moveTo>
                    <a:pt x="0" y="57"/>
                  </a:moveTo>
                  <a:lnTo>
                    <a:pt x="25" y="35"/>
                  </a:lnTo>
                  <a:lnTo>
                    <a:pt x="25" y="0"/>
                  </a:lnTo>
                  <a:lnTo>
                    <a:pt x="0" y="26"/>
                  </a:lnTo>
                  <a:lnTo>
                    <a:pt x="0" y="57"/>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6">
              <a:extLst>
                <a:ext uri="{FF2B5EF4-FFF2-40B4-BE49-F238E27FC236}">
                  <a16:creationId xmlns:a16="http://schemas.microsoft.com/office/drawing/2014/main" id="{0E8F38E1-EF63-4862-9AB6-2C850B803EB1}"/>
                </a:ext>
              </a:extLst>
            </p:cNvPr>
            <p:cNvSpPr>
              <a:spLocks/>
            </p:cNvSpPr>
            <p:nvPr/>
          </p:nvSpPr>
          <p:spPr bwMode="auto">
            <a:xfrm>
              <a:off x="1315" y="3319"/>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 name="T15" fmla="*/ 0 w 25"/>
                <a:gd name="T16" fmla="*/ 0 h 57"/>
                <a:gd name="T17" fmla="*/ 25 w 25"/>
                <a:gd name="T18" fmla="*/ 57 h 57"/>
              </a:gdLst>
              <a:ahLst/>
              <a:cxnLst>
                <a:cxn ang="T10">
                  <a:pos x="T0" y="T1"/>
                </a:cxn>
                <a:cxn ang="T11">
                  <a:pos x="T2" y="T3"/>
                </a:cxn>
                <a:cxn ang="T12">
                  <a:pos x="T4" y="T5"/>
                </a:cxn>
                <a:cxn ang="T13">
                  <a:pos x="T6" y="T7"/>
                </a:cxn>
                <a:cxn ang="T14">
                  <a:pos x="T8" y="T9"/>
                </a:cxn>
              </a:cxnLst>
              <a:rect l="T15" t="T16" r="T17" b="T18"/>
              <a:pathLst>
                <a:path w="25" h="57">
                  <a:moveTo>
                    <a:pt x="0" y="57"/>
                  </a:moveTo>
                  <a:lnTo>
                    <a:pt x="25" y="35"/>
                  </a:lnTo>
                  <a:lnTo>
                    <a:pt x="25" y="0"/>
                  </a:lnTo>
                  <a:lnTo>
                    <a:pt x="0" y="26"/>
                  </a:lnTo>
                  <a:lnTo>
                    <a:pt x="0" y="57"/>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20" name="Freeform 17">
              <a:extLst>
                <a:ext uri="{FF2B5EF4-FFF2-40B4-BE49-F238E27FC236}">
                  <a16:creationId xmlns:a16="http://schemas.microsoft.com/office/drawing/2014/main" id="{456DEAC8-AC46-4551-8044-F1DB1BCE4CF8}"/>
                </a:ext>
              </a:extLst>
            </p:cNvPr>
            <p:cNvSpPr>
              <a:spLocks/>
            </p:cNvSpPr>
            <p:nvPr/>
          </p:nvSpPr>
          <p:spPr bwMode="auto">
            <a:xfrm>
              <a:off x="1141" y="3319"/>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 name="T15" fmla="*/ 0 w 196"/>
                <a:gd name="T16" fmla="*/ 0 h 19"/>
                <a:gd name="T17" fmla="*/ 196 w 196"/>
                <a:gd name="T18" fmla="*/ 19 h 19"/>
              </a:gdLst>
              <a:ahLst/>
              <a:cxnLst>
                <a:cxn ang="T10">
                  <a:pos x="T0" y="T1"/>
                </a:cxn>
                <a:cxn ang="T11">
                  <a:pos x="T2" y="T3"/>
                </a:cxn>
                <a:cxn ang="T12">
                  <a:pos x="T4" y="T5"/>
                </a:cxn>
                <a:cxn ang="T13">
                  <a:pos x="T6" y="T7"/>
                </a:cxn>
                <a:cxn ang="T14">
                  <a:pos x="T8" y="T9"/>
                </a:cxn>
              </a:cxnLst>
              <a:rect l="T15" t="T16" r="T17" b="T18"/>
              <a:pathLst>
                <a:path w="196" h="19">
                  <a:moveTo>
                    <a:pt x="0" y="19"/>
                  </a:moveTo>
                  <a:lnTo>
                    <a:pt x="19" y="0"/>
                  </a:lnTo>
                  <a:lnTo>
                    <a:pt x="196" y="0"/>
                  </a:lnTo>
                  <a:lnTo>
                    <a:pt x="177"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8">
              <a:extLst>
                <a:ext uri="{FF2B5EF4-FFF2-40B4-BE49-F238E27FC236}">
                  <a16:creationId xmlns:a16="http://schemas.microsoft.com/office/drawing/2014/main" id="{E9216444-13B5-452D-B663-BA3AEE64903E}"/>
                </a:ext>
              </a:extLst>
            </p:cNvPr>
            <p:cNvSpPr>
              <a:spLocks/>
            </p:cNvSpPr>
            <p:nvPr/>
          </p:nvSpPr>
          <p:spPr bwMode="auto">
            <a:xfrm>
              <a:off x="1141" y="3319"/>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 name="T15" fmla="*/ 0 w 196"/>
                <a:gd name="T16" fmla="*/ 0 h 19"/>
                <a:gd name="T17" fmla="*/ 196 w 196"/>
                <a:gd name="T18" fmla="*/ 19 h 19"/>
              </a:gdLst>
              <a:ahLst/>
              <a:cxnLst>
                <a:cxn ang="T10">
                  <a:pos x="T0" y="T1"/>
                </a:cxn>
                <a:cxn ang="T11">
                  <a:pos x="T2" y="T3"/>
                </a:cxn>
                <a:cxn ang="T12">
                  <a:pos x="T4" y="T5"/>
                </a:cxn>
                <a:cxn ang="T13">
                  <a:pos x="T6" y="T7"/>
                </a:cxn>
                <a:cxn ang="T14">
                  <a:pos x="T8" y="T9"/>
                </a:cxn>
              </a:cxnLst>
              <a:rect l="T15" t="T16" r="T17" b="T18"/>
              <a:pathLst>
                <a:path w="196" h="19">
                  <a:moveTo>
                    <a:pt x="0" y="19"/>
                  </a:moveTo>
                  <a:lnTo>
                    <a:pt x="19" y="0"/>
                  </a:lnTo>
                  <a:lnTo>
                    <a:pt x="196" y="0"/>
                  </a:lnTo>
                  <a:lnTo>
                    <a:pt x="177" y="19"/>
                  </a:lnTo>
                  <a:lnTo>
                    <a:pt x="0" y="19"/>
                  </a:lnTo>
                  <a:close/>
                </a:path>
              </a:pathLst>
            </a:custGeom>
            <a:solidFill>
              <a:srgbClr val="000000"/>
            </a:solidFill>
            <a:ln w="4763">
              <a:solidFill>
                <a:srgbClr val="000000"/>
              </a:solidFill>
              <a:prstDash val="solid"/>
              <a:round/>
              <a:headEnd/>
              <a:tailEnd/>
            </a:ln>
          </p:spPr>
          <p:txBody>
            <a:bodyPr/>
            <a:lstStyle/>
            <a:p>
              <a:endParaRPr lang="zh-CN" altLang="en-US"/>
            </a:p>
          </p:txBody>
        </p:sp>
        <p:sp>
          <p:nvSpPr>
            <p:cNvPr id="22" name="Freeform 19">
              <a:extLst>
                <a:ext uri="{FF2B5EF4-FFF2-40B4-BE49-F238E27FC236}">
                  <a16:creationId xmlns:a16="http://schemas.microsoft.com/office/drawing/2014/main" id="{899E21A6-90C9-4632-B7EE-D192696ADD98}"/>
                </a:ext>
              </a:extLst>
            </p:cNvPr>
            <p:cNvSpPr>
              <a:spLocks/>
            </p:cNvSpPr>
            <p:nvPr/>
          </p:nvSpPr>
          <p:spPr bwMode="auto">
            <a:xfrm>
              <a:off x="1135" y="3174"/>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 name="T15" fmla="*/ 0 w 202"/>
                <a:gd name="T16" fmla="*/ 0 h 19"/>
                <a:gd name="T17" fmla="*/ 202 w 202"/>
                <a:gd name="T18" fmla="*/ 19 h 19"/>
              </a:gdLst>
              <a:ahLst/>
              <a:cxnLst>
                <a:cxn ang="T10">
                  <a:pos x="T0" y="T1"/>
                </a:cxn>
                <a:cxn ang="T11">
                  <a:pos x="T2" y="T3"/>
                </a:cxn>
                <a:cxn ang="T12">
                  <a:pos x="T4" y="T5"/>
                </a:cxn>
                <a:cxn ang="T13">
                  <a:pos x="T6" y="T7"/>
                </a:cxn>
                <a:cxn ang="T14">
                  <a:pos x="T8" y="T9"/>
                </a:cxn>
              </a:cxnLst>
              <a:rect l="T15" t="T16" r="T17" b="T18"/>
              <a:pathLst>
                <a:path w="202" h="19">
                  <a:moveTo>
                    <a:pt x="0" y="19"/>
                  </a:moveTo>
                  <a:lnTo>
                    <a:pt x="19" y="0"/>
                  </a:lnTo>
                  <a:lnTo>
                    <a:pt x="202" y="0"/>
                  </a:lnTo>
                  <a:lnTo>
                    <a:pt x="180" y="19"/>
                  </a:lnTo>
                  <a:lnTo>
                    <a:pt x="0" y="1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0">
              <a:extLst>
                <a:ext uri="{FF2B5EF4-FFF2-40B4-BE49-F238E27FC236}">
                  <a16:creationId xmlns:a16="http://schemas.microsoft.com/office/drawing/2014/main" id="{86952E06-B32F-4CA3-830F-E94FD7E2B856}"/>
                </a:ext>
              </a:extLst>
            </p:cNvPr>
            <p:cNvSpPr>
              <a:spLocks/>
            </p:cNvSpPr>
            <p:nvPr/>
          </p:nvSpPr>
          <p:spPr bwMode="auto">
            <a:xfrm>
              <a:off x="1135" y="3174"/>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 name="T15" fmla="*/ 0 w 202"/>
                <a:gd name="T16" fmla="*/ 0 h 19"/>
                <a:gd name="T17" fmla="*/ 202 w 202"/>
                <a:gd name="T18" fmla="*/ 19 h 19"/>
              </a:gdLst>
              <a:ahLst/>
              <a:cxnLst>
                <a:cxn ang="T10">
                  <a:pos x="T0" y="T1"/>
                </a:cxn>
                <a:cxn ang="T11">
                  <a:pos x="T2" y="T3"/>
                </a:cxn>
                <a:cxn ang="T12">
                  <a:pos x="T4" y="T5"/>
                </a:cxn>
                <a:cxn ang="T13">
                  <a:pos x="T6" y="T7"/>
                </a:cxn>
                <a:cxn ang="T14">
                  <a:pos x="T8" y="T9"/>
                </a:cxn>
              </a:cxnLst>
              <a:rect l="T15" t="T16" r="T17" b="T18"/>
              <a:pathLst>
                <a:path w="202" h="19">
                  <a:moveTo>
                    <a:pt x="0" y="19"/>
                  </a:moveTo>
                  <a:lnTo>
                    <a:pt x="19" y="0"/>
                  </a:lnTo>
                  <a:lnTo>
                    <a:pt x="202" y="0"/>
                  </a:lnTo>
                  <a:lnTo>
                    <a:pt x="180" y="19"/>
                  </a:lnTo>
                  <a:lnTo>
                    <a:pt x="0" y="19"/>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24" name="Rectangle 21">
              <a:extLst>
                <a:ext uri="{FF2B5EF4-FFF2-40B4-BE49-F238E27FC236}">
                  <a16:creationId xmlns:a16="http://schemas.microsoft.com/office/drawing/2014/main" id="{29B510F5-BD76-4777-976C-C24C4F1073FB}"/>
                </a:ext>
              </a:extLst>
            </p:cNvPr>
            <p:cNvSpPr>
              <a:spLocks noChangeArrowheads="1"/>
            </p:cNvSpPr>
            <p:nvPr/>
          </p:nvSpPr>
          <p:spPr bwMode="auto">
            <a:xfrm>
              <a:off x="1136" y="3194"/>
              <a:ext cx="181" cy="140"/>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Rectangle 22">
              <a:extLst>
                <a:ext uri="{FF2B5EF4-FFF2-40B4-BE49-F238E27FC236}">
                  <a16:creationId xmlns:a16="http://schemas.microsoft.com/office/drawing/2014/main" id="{05F18864-80F5-4181-A340-D9D6FDC65303}"/>
                </a:ext>
              </a:extLst>
            </p:cNvPr>
            <p:cNvSpPr>
              <a:spLocks noChangeArrowheads="1"/>
            </p:cNvSpPr>
            <p:nvPr/>
          </p:nvSpPr>
          <p:spPr bwMode="auto">
            <a:xfrm>
              <a:off x="1152" y="3213"/>
              <a:ext cx="149" cy="108"/>
            </a:xfrm>
            <a:prstGeom prst="rect">
              <a:avLst/>
            </a:prstGeom>
            <a:solidFill>
              <a:srgbClr val="FFFFFF"/>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Freeform 23">
              <a:extLst>
                <a:ext uri="{FF2B5EF4-FFF2-40B4-BE49-F238E27FC236}">
                  <a16:creationId xmlns:a16="http://schemas.microsoft.com/office/drawing/2014/main" id="{51FDAFD8-B883-44F6-AF44-454BD576A57A}"/>
                </a:ext>
              </a:extLst>
            </p:cNvPr>
            <p:cNvSpPr>
              <a:spLocks/>
            </p:cNvSpPr>
            <p:nvPr/>
          </p:nvSpPr>
          <p:spPr bwMode="auto">
            <a:xfrm>
              <a:off x="1315" y="3174"/>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 name="T15" fmla="*/ 0 w 22"/>
                <a:gd name="T16" fmla="*/ 0 h 161"/>
                <a:gd name="T17" fmla="*/ 22 w 22"/>
                <a:gd name="T18" fmla="*/ 161 h 161"/>
              </a:gdLst>
              <a:ahLst/>
              <a:cxnLst>
                <a:cxn ang="T10">
                  <a:pos x="T0" y="T1"/>
                </a:cxn>
                <a:cxn ang="T11">
                  <a:pos x="T2" y="T3"/>
                </a:cxn>
                <a:cxn ang="T12">
                  <a:pos x="T4" y="T5"/>
                </a:cxn>
                <a:cxn ang="T13">
                  <a:pos x="T6" y="T7"/>
                </a:cxn>
                <a:cxn ang="T14">
                  <a:pos x="T8" y="T9"/>
                </a:cxn>
              </a:cxnLst>
              <a:rect l="T15" t="T16" r="T17" b="T18"/>
              <a:pathLst>
                <a:path w="22" h="161">
                  <a:moveTo>
                    <a:pt x="0" y="161"/>
                  </a:moveTo>
                  <a:lnTo>
                    <a:pt x="22" y="142"/>
                  </a:lnTo>
                  <a:lnTo>
                    <a:pt x="22" y="0"/>
                  </a:lnTo>
                  <a:lnTo>
                    <a:pt x="0" y="19"/>
                  </a:lnTo>
                  <a:lnTo>
                    <a:pt x="0" y="16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24">
              <a:extLst>
                <a:ext uri="{FF2B5EF4-FFF2-40B4-BE49-F238E27FC236}">
                  <a16:creationId xmlns:a16="http://schemas.microsoft.com/office/drawing/2014/main" id="{82CF2534-3715-4624-B82D-94CB6684A443}"/>
                </a:ext>
              </a:extLst>
            </p:cNvPr>
            <p:cNvSpPr>
              <a:spLocks/>
            </p:cNvSpPr>
            <p:nvPr/>
          </p:nvSpPr>
          <p:spPr bwMode="auto">
            <a:xfrm>
              <a:off x="1315" y="3174"/>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 name="T15" fmla="*/ 0 w 22"/>
                <a:gd name="T16" fmla="*/ 0 h 161"/>
                <a:gd name="T17" fmla="*/ 22 w 22"/>
                <a:gd name="T18" fmla="*/ 161 h 161"/>
              </a:gdLst>
              <a:ahLst/>
              <a:cxnLst>
                <a:cxn ang="T10">
                  <a:pos x="T0" y="T1"/>
                </a:cxn>
                <a:cxn ang="T11">
                  <a:pos x="T2" y="T3"/>
                </a:cxn>
                <a:cxn ang="T12">
                  <a:pos x="T4" y="T5"/>
                </a:cxn>
                <a:cxn ang="T13">
                  <a:pos x="T6" y="T7"/>
                </a:cxn>
                <a:cxn ang="T14">
                  <a:pos x="T8" y="T9"/>
                </a:cxn>
              </a:cxnLst>
              <a:rect l="T15" t="T16" r="T17" b="T18"/>
              <a:pathLst>
                <a:path w="22" h="161">
                  <a:moveTo>
                    <a:pt x="0" y="161"/>
                  </a:moveTo>
                  <a:lnTo>
                    <a:pt x="22" y="142"/>
                  </a:lnTo>
                  <a:lnTo>
                    <a:pt x="22" y="0"/>
                  </a:lnTo>
                  <a:lnTo>
                    <a:pt x="0" y="19"/>
                  </a:lnTo>
                  <a:lnTo>
                    <a:pt x="0" y="161"/>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28" name="Freeform 25">
              <a:extLst>
                <a:ext uri="{FF2B5EF4-FFF2-40B4-BE49-F238E27FC236}">
                  <a16:creationId xmlns:a16="http://schemas.microsoft.com/office/drawing/2014/main" id="{3C013B91-FA99-41CC-870D-4A1232136B05}"/>
                </a:ext>
              </a:extLst>
            </p:cNvPr>
            <p:cNvSpPr>
              <a:spLocks/>
            </p:cNvSpPr>
            <p:nvPr/>
          </p:nvSpPr>
          <p:spPr bwMode="auto">
            <a:xfrm>
              <a:off x="1101" y="3370"/>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 name="T15" fmla="*/ 0 w 223"/>
                <a:gd name="T16" fmla="*/ 0 h 35"/>
                <a:gd name="T17" fmla="*/ 223 w 223"/>
                <a:gd name="T18" fmla="*/ 35 h 35"/>
              </a:gdLst>
              <a:ahLst/>
              <a:cxnLst>
                <a:cxn ang="T10">
                  <a:pos x="T0" y="T1"/>
                </a:cxn>
                <a:cxn ang="T11">
                  <a:pos x="T2" y="T3"/>
                </a:cxn>
                <a:cxn ang="T12">
                  <a:pos x="T4" y="T5"/>
                </a:cxn>
                <a:cxn ang="T13">
                  <a:pos x="T6" y="T7"/>
                </a:cxn>
                <a:cxn ang="T14">
                  <a:pos x="T8" y="T9"/>
                </a:cxn>
              </a:cxnLst>
              <a:rect l="T15" t="T16" r="T17" b="T18"/>
              <a:pathLst>
                <a:path w="223" h="35">
                  <a:moveTo>
                    <a:pt x="0" y="35"/>
                  </a:moveTo>
                  <a:lnTo>
                    <a:pt x="28" y="0"/>
                  </a:lnTo>
                  <a:lnTo>
                    <a:pt x="223" y="0"/>
                  </a:lnTo>
                  <a:lnTo>
                    <a:pt x="195"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26">
              <a:extLst>
                <a:ext uri="{FF2B5EF4-FFF2-40B4-BE49-F238E27FC236}">
                  <a16:creationId xmlns:a16="http://schemas.microsoft.com/office/drawing/2014/main" id="{E8DED3DA-BBFF-4048-8748-8993DC0C85E6}"/>
                </a:ext>
              </a:extLst>
            </p:cNvPr>
            <p:cNvSpPr>
              <a:spLocks/>
            </p:cNvSpPr>
            <p:nvPr/>
          </p:nvSpPr>
          <p:spPr bwMode="auto">
            <a:xfrm>
              <a:off x="1101" y="3370"/>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 name="T15" fmla="*/ 0 w 223"/>
                <a:gd name="T16" fmla="*/ 0 h 35"/>
                <a:gd name="T17" fmla="*/ 223 w 223"/>
                <a:gd name="T18" fmla="*/ 35 h 35"/>
              </a:gdLst>
              <a:ahLst/>
              <a:cxnLst>
                <a:cxn ang="T10">
                  <a:pos x="T0" y="T1"/>
                </a:cxn>
                <a:cxn ang="T11">
                  <a:pos x="T2" y="T3"/>
                </a:cxn>
                <a:cxn ang="T12">
                  <a:pos x="T4" y="T5"/>
                </a:cxn>
                <a:cxn ang="T13">
                  <a:pos x="T6" y="T7"/>
                </a:cxn>
                <a:cxn ang="T14">
                  <a:pos x="T8" y="T9"/>
                </a:cxn>
              </a:cxnLst>
              <a:rect l="T15" t="T16" r="T17" b="T18"/>
              <a:pathLst>
                <a:path w="223" h="35">
                  <a:moveTo>
                    <a:pt x="0" y="35"/>
                  </a:moveTo>
                  <a:lnTo>
                    <a:pt x="28" y="0"/>
                  </a:lnTo>
                  <a:lnTo>
                    <a:pt x="223" y="0"/>
                  </a:lnTo>
                  <a:lnTo>
                    <a:pt x="195" y="35"/>
                  </a:lnTo>
                  <a:lnTo>
                    <a:pt x="0" y="35"/>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30" name="Freeform 27">
              <a:extLst>
                <a:ext uri="{FF2B5EF4-FFF2-40B4-BE49-F238E27FC236}">
                  <a16:creationId xmlns:a16="http://schemas.microsoft.com/office/drawing/2014/main" id="{C3743F89-80E9-443A-8065-A76A7B7FA698}"/>
                </a:ext>
              </a:extLst>
            </p:cNvPr>
            <p:cNvSpPr>
              <a:spLocks/>
            </p:cNvSpPr>
            <p:nvPr/>
          </p:nvSpPr>
          <p:spPr bwMode="auto">
            <a:xfrm>
              <a:off x="1296" y="3370"/>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 name="T15" fmla="*/ 0 w 28"/>
                <a:gd name="T16" fmla="*/ 0 h 41"/>
                <a:gd name="T17" fmla="*/ 28 w 28"/>
                <a:gd name="T18" fmla="*/ 41 h 41"/>
              </a:gdLst>
              <a:ahLst/>
              <a:cxnLst>
                <a:cxn ang="T10">
                  <a:pos x="T0" y="T1"/>
                </a:cxn>
                <a:cxn ang="T11">
                  <a:pos x="T2" y="T3"/>
                </a:cxn>
                <a:cxn ang="T12">
                  <a:pos x="T4" y="T5"/>
                </a:cxn>
                <a:cxn ang="T13">
                  <a:pos x="T6" y="T7"/>
                </a:cxn>
                <a:cxn ang="T14">
                  <a:pos x="T8" y="T9"/>
                </a:cxn>
              </a:cxnLst>
              <a:rect l="T15" t="T16" r="T17" b="T18"/>
              <a:pathLst>
                <a:path w="28" h="41">
                  <a:moveTo>
                    <a:pt x="0" y="41"/>
                  </a:moveTo>
                  <a:lnTo>
                    <a:pt x="28" y="13"/>
                  </a:lnTo>
                  <a:lnTo>
                    <a:pt x="28" y="0"/>
                  </a:lnTo>
                  <a:lnTo>
                    <a:pt x="0" y="35"/>
                  </a:lnTo>
                  <a:lnTo>
                    <a:pt x="0" y="4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8">
              <a:extLst>
                <a:ext uri="{FF2B5EF4-FFF2-40B4-BE49-F238E27FC236}">
                  <a16:creationId xmlns:a16="http://schemas.microsoft.com/office/drawing/2014/main" id="{F07EF7F7-D742-4E81-ABEB-71B336F42542}"/>
                </a:ext>
              </a:extLst>
            </p:cNvPr>
            <p:cNvSpPr>
              <a:spLocks/>
            </p:cNvSpPr>
            <p:nvPr/>
          </p:nvSpPr>
          <p:spPr bwMode="auto">
            <a:xfrm>
              <a:off x="1296" y="3370"/>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 name="T15" fmla="*/ 0 w 28"/>
                <a:gd name="T16" fmla="*/ 0 h 41"/>
                <a:gd name="T17" fmla="*/ 28 w 28"/>
                <a:gd name="T18" fmla="*/ 41 h 41"/>
              </a:gdLst>
              <a:ahLst/>
              <a:cxnLst>
                <a:cxn ang="T10">
                  <a:pos x="T0" y="T1"/>
                </a:cxn>
                <a:cxn ang="T11">
                  <a:pos x="T2" y="T3"/>
                </a:cxn>
                <a:cxn ang="T12">
                  <a:pos x="T4" y="T5"/>
                </a:cxn>
                <a:cxn ang="T13">
                  <a:pos x="T6" y="T7"/>
                </a:cxn>
                <a:cxn ang="T14">
                  <a:pos x="T8" y="T9"/>
                </a:cxn>
              </a:cxnLst>
              <a:rect l="T15" t="T16" r="T17" b="T18"/>
              <a:pathLst>
                <a:path w="28" h="41">
                  <a:moveTo>
                    <a:pt x="0" y="41"/>
                  </a:moveTo>
                  <a:lnTo>
                    <a:pt x="28" y="13"/>
                  </a:lnTo>
                  <a:lnTo>
                    <a:pt x="28" y="0"/>
                  </a:lnTo>
                  <a:lnTo>
                    <a:pt x="0" y="35"/>
                  </a:lnTo>
                  <a:lnTo>
                    <a:pt x="0" y="41"/>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32" name="Rectangle 29">
              <a:extLst>
                <a:ext uri="{FF2B5EF4-FFF2-40B4-BE49-F238E27FC236}">
                  <a16:creationId xmlns:a16="http://schemas.microsoft.com/office/drawing/2014/main" id="{C62BEA84-BEC2-4287-AF0E-2E0A262A68D1}"/>
                </a:ext>
              </a:extLst>
            </p:cNvPr>
            <p:cNvSpPr>
              <a:spLocks noChangeArrowheads="1"/>
            </p:cNvSpPr>
            <p:nvPr/>
          </p:nvSpPr>
          <p:spPr bwMode="auto">
            <a:xfrm>
              <a:off x="1101" y="3405"/>
              <a:ext cx="195"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Rectangle 30">
              <a:extLst>
                <a:ext uri="{FF2B5EF4-FFF2-40B4-BE49-F238E27FC236}">
                  <a16:creationId xmlns:a16="http://schemas.microsoft.com/office/drawing/2014/main" id="{0BD92154-FE9E-4C3A-B711-F64CCEF39098}"/>
                </a:ext>
              </a:extLst>
            </p:cNvPr>
            <p:cNvSpPr>
              <a:spLocks noChangeArrowheads="1"/>
            </p:cNvSpPr>
            <p:nvPr/>
          </p:nvSpPr>
          <p:spPr bwMode="auto">
            <a:xfrm>
              <a:off x="1102" y="3406"/>
              <a:ext cx="193"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Freeform 31">
              <a:extLst>
                <a:ext uri="{FF2B5EF4-FFF2-40B4-BE49-F238E27FC236}">
                  <a16:creationId xmlns:a16="http://schemas.microsoft.com/office/drawing/2014/main" id="{B7F369C9-E0F0-4036-8E16-EDB289FE3811}"/>
                </a:ext>
              </a:extLst>
            </p:cNvPr>
            <p:cNvSpPr>
              <a:spLocks/>
            </p:cNvSpPr>
            <p:nvPr/>
          </p:nvSpPr>
          <p:spPr bwMode="auto">
            <a:xfrm>
              <a:off x="1337" y="3379"/>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23"/>
                  </a:moveTo>
                  <a:lnTo>
                    <a:pt x="13" y="0"/>
                  </a:lnTo>
                  <a:lnTo>
                    <a:pt x="38" y="0"/>
                  </a:lnTo>
                  <a:lnTo>
                    <a:pt x="25"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2">
              <a:extLst>
                <a:ext uri="{FF2B5EF4-FFF2-40B4-BE49-F238E27FC236}">
                  <a16:creationId xmlns:a16="http://schemas.microsoft.com/office/drawing/2014/main" id="{4D2811FE-E6F1-45FE-923C-88B71BAB37D4}"/>
                </a:ext>
              </a:extLst>
            </p:cNvPr>
            <p:cNvSpPr>
              <a:spLocks/>
            </p:cNvSpPr>
            <p:nvPr/>
          </p:nvSpPr>
          <p:spPr bwMode="auto">
            <a:xfrm>
              <a:off x="1337" y="3379"/>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23"/>
                  </a:moveTo>
                  <a:lnTo>
                    <a:pt x="13" y="0"/>
                  </a:lnTo>
                  <a:lnTo>
                    <a:pt x="38" y="0"/>
                  </a:lnTo>
                  <a:lnTo>
                    <a:pt x="25" y="23"/>
                  </a:lnTo>
                  <a:lnTo>
                    <a:pt x="0" y="23"/>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36" name="Freeform 33">
              <a:extLst>
                <a:ext uri="{FF2B5EF4-FFF2-40B4-BE49-F238E27FC236}">
                  <a16:creationId xmlns:a16="http://schemas.microsoft.com/office/drawing/2014/main" id="{78C8B8C9-F694-4EBA-A2F0-8A21095F0AD6}"/>
                </a:ext>
              </a:extLst>
            </p:cNvPr>
            <p:cNvSpPr>
              <a:spLocks/>
            </p:cNvSpPr>
            <p:nvPr/>
          </p:nvSpPr>
          <p:spPr bwMode="auto">
            <a:xfrm>
              <a:off x="1362" y="3379"/>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 name="T15" fmla="*/ 0 w 13"/>
                <a:gd name="T16" fmla="*/ 0 h 29"/>
                <a:gd name="T17" fmla="*/ 13 w 13"/>
                <a:gd name="T18" fmla="*/ 29 h 29"/>
              </a:gdLst>
              <a:ahLst/>
              <a:cxnLst>
                <a:cxn ang="T10">
                  <a:pos x="T0" y="T1"/>
                </a:cxn>
                <a:cxn ang="T11">
                  <a:pos x="T2" y="T3"/>
                </a:cxn>
                <a:cxn ang="T12">
                  <a:pos x="T4" y="T5"/>
                </a:cxn>
                <a:cxn ang="T13">
                  <a:pos x="T6" y="T7"/>
                </a:cxn>
                <a:cxn ang="T14">
                  <a:pos x="T8" y="T9"/>
                </a:cxn>
              </a:cxnLst>
              <a:rect l="T15" t="T16" r="T17" b="T18"/>
              <a:pathLst>
                <a:path w="13" h="29">
                  <a:moveTo>
                    <a:pt x="0" y="29"/>
                  </a:moveTo>
                  <a:lnTo>
                    <a:pt x="13" y="16"/>
                  </a:lnTo>
                  <a:lnTo>
                    <a:pt x="13" y="0"/>
                  </a:lnTo>
                  <a:lnTo>
                    <a:pt x="0" y="23"/>
                  </a:lnTo>
                  <a:lnTo>
                    <a:pt x="0" y="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34">
              <a:extLst>
                <a:ext uri="{FF2B5EF4-FFF2-40B4-BE49-F238E27FC236}">
                  <a16:creationId xmlns:a16="http://schemas.microsoft.com/office/drawing/2014/main" id="{F7977C5A-D2B4-4286-BC98-EDD23268B13E}"/>
                </a:ext>
              </a:extLst>
            </p:cNvPr>
            <p:cNvSpPr>
              <a:spLocks/>
            </p:cNvSpPr>
            <p:nvPr/>
          </p:nvSpPr>
          <p:spPr bwMode="auto">
            <a:xfrm>
              <a:off x="1362" y="3379"/>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 name="T15" fmla="*/ 0 w 13"/>
                <a:gd name="T16" fmla="*/ 0 h 29"/>
                <a:gd name="T17" fmla="*/ 13 w 13"/>
                <a:gd name="T18" fmla="*/ 29 h 29"/>
              </a:gdLst>
              <a:ahLst/>
              <a:cxnLst>
                <a:cxn ang="T10">
                  <a:pos x="T0" y="T1"/>
                </a:cxn>
                <a:cxn ang="T11">
                  <a:pos x="T2" y="T3"/>
                </a:cxn>
                <a:cxn ang="T12">
                  <a:pos x="T4" y="T5"/>
                </a:cxn>
                <a:cxn ang="T13">
                  <a:pos x="T6" y="T7"/>
                </a:cxn>
                <a:cxn ang="T14">
                  <a:pos x="T8" y="T9"/>
                </a:cxn>
              </a:cxnLst>
              <a:rect l="T15" t="T16" r="T17" b="T18"/>
              <a:pathLst>
                <a:path w="13" h="29">
                  <a:moveTo>
                    <a:pt x="0" y="29"/>
                  </a:moveTo>
                  <a:lnTo>
                    <a:pt x="13" y="16"/>
                  </a:lnTo>
                  <a:lnTo>
                    <a:pt x="13" y="0"/>
                  </a:lnTo>
                  <a:lnTo>
                    <a:pt x="0" y="23"/>
                  </a:lnTo>
                  <a:lnTo>
                    <a:pt x="0" y="29"/>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38" name="Rectangle 35">
              <a:extLst>
                <a:ext uri="{FF2B5EF4-FFF2-40B4-BE49-F238E27FC236}">
                  <a16:creationId xmlns:a16="http://schemas.microsoft.com/office/drawing/2014/main" id="{4A6EBAE7-3DF1-4B1E-AC81-E5F2D41384EB}"/>
                </a:ext>
              </a:extLst>
            </p:cNvPr>
            <p:cNvSpPr>
              <a:spLocks noChangeArrowheads="1"/>
            </p:cNvSpPr>
            <p:nvPr/>
          </p:nvSpPr>
          <p:spPr bwMode="auto">
            <a:xfrm>
              <a:off x="1334" y="3402"/>
              <a:ext cx="28"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Rectangle 36">
              <a:extLst>
                <a:ext uri="{FF2B5EF4-FFF2-40B4-BE49-F238E27FC236}">
                  <a16:creationId xmlns:a16="http://schemas.microsoft.com/office/drawing/2014/main" id="{CD8FC618-E643-4AB2-BE97-9CB2CDC0E0B5}"/>
                </a:ext>
              </a:extLst>
            </p:cNvPr>
            <p:cNvSpPr>
              <a:spLocks noChangeArrowheads="1"/>
            </p:cNvSpPr>
            <p:nvPr/>
          </p:nvSpPr>
          <p:spPr bwMode="auto">
            <a:xfrm>
              <a:off x="1335" y="3403"/>
              <a:ext cx="26"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0" name="Group 37">
            <a:extLst>
              <a:ext uri="{FF2B5EF4-FFF2-40B4-BE49-F238E27FC236}">
                <a16:creationId xmlns:a16="http://schemas.microsoft.com/office/drawing/2014/main" id="{371D20D6-4EB8-418B-9E79-F0B2A04062D2}"/>
              </a:ext>
            </a:extLst>
          </p:cNvPr>
          <p:cNvGrpSpPr>
            <a:grpSpLocks/>
          </p:cNvGrpSpPr>
          <p:nvPr/>
        </p:nvGrpSpPr>
        <p:grpSpPr bwMode="auto">
          <a:xfrm>
            <a:off x="4176617" y="3942751"/>
            <a:ext cx="457200" cy="457200"/>
            <a:chOff x="1101" y="3174"/>
            <a:chExt cx="274" cy="237"/>
          </a:xfrm>
        </p:grpSpPr>
        <p:sp>
          <p:nvSpPr>
            <p:cNvPr id="41" name="Arc 38">
              <a:extLst>
                <a:ext uri="{FF2B5EF4-FFF2-40B4-BE49-F238E27FC236}">
                  <a16:creationId xmlns:a16="http://schemas.microsoft.com/office/drawing/2014/main" id="{177B5793-24B1-4C87-882C-A3974B1F50E6}"/>
                </a:ext>
              </a:extLst>
            </p:cNvPr>
            <p:cNvSpPr>
              <a:spLocks/>
            </p:cNvSpPr>
            <p:nvPr/>
          </p:nvSpPr>
          <p:spPr bwMode="auto">
            <a:xfrm>
              <a:off x="1314" y="3346"/>
              <a:ext cx="58" cy="39"/>
            </a:xfrm>
            <a:custGeom>
              <a:avLst/>
              <a:gdLst>
                <a:gd name="T0" fmla="*/ 0 w 38273"/>
                <a:gd name="T1" fmla="*/ 0 h 35142"/>
                <a:gd name="T2" fmla="*/ 0 w 38273"/>
                <a:gd name="T3" fmla="*/ 0 h 35142"/>
                <a:gd name="T4" fmla="*/ 0 w 38273"/>
                <a:gd name="T5" fmla="*/ 0 h 35142"/>
                <a:gd name="T6" fmla="*/ 0 60000 65536"/>
                <a:gd name="T7" fmla="*/ 0 60000 65536"/>
                <a:gd name="T8" fmla="*/ 0 60000 65536"/>
                <a:gd name="T9" fmla="*/ 0 w 38273"/>
                <a:gd name="T10" fmla="*/ 0 h 35142"/>
                <a:gd name="T11" fmla="*/ 38273 w 38273"/>
                <a:gd name="T12" fmla="*/ 35142 h 35142"/>
              </a:gdLst>
              <a:ahLst/>
              <a:cxnLst>
                <a:cxn ang="T6">
                  <a:pos x="T0" y="T1"/>
                </a:cxn>
                <a:cxn ang="T7">
                  <a:pos x="T2" y="T3"/>
                </a:cxn>
                <a:cxn ang="T8">
                  <a:pos x="T4" y="T5"/>
                </a:cxn>
              </a:cxnLst>
              <a:rect l="T9" t="T10" r="T11" b="T12"/>
              <a:pathLst>
                <a:path w="38273" h="35142" fill="none" extrusionOk="0">
                  <a:moveTo>
                    <a:pt x="-1" y="7867"/>
                  </a:moveTo>
                  <a:cubicBezTo>
                    <a:pt x="4103" y="2886"/>
                    <a:pt x="10218" y="0"/>
                    <a:pt x="16673" y="0"/>
                  </a:cubicBezTo>
                  <a:cubicBezTo>
                    <a:pt x="28602" y="0"/>
                    <a:pt x="38273" y="9670"/>
                    <a:pt x="38273" y="21600"/>
                  </a:cubicBezTo>
                  <a:cubicBezTo>
                    <a:pt x="38273" y="26526"/>
                    <a:pt x="36589" y="31304"/>
                    <a:pt x="33500" y="35141"/>
                  </a:cubicBezTo>
                </a:path>
                <a:path w="38273" h="35142" stroke="0" extrusionOk="0">
                  <a:moveTo>
                    <a:pt x="-1" y="7867"/>
                  </a:moveTo>
                  <a:cubicBezTo>
                    <a:pt x="4103" y="2886"/>
                    <a:pt x="10218" y="0"/>
                    <a:pt x="16673" y="0"/>
                  </a:cubicBezTo>
                  <a:cubicBezTo>
                    <a:pt x="28602" y="0"/>
                    <a:pt x="38273" y="9670"/>
                    <a:pt x="38273" y="21600"/>
                  </a:cubicBezTo>
                  <a:cubicBezTo>
                    <a:pt x="38273" y="26526"/>
                    <a:pt x="36589" y="31304"/>
                    <a:pt x="33500" y="35141"/>
                  </a:cubicBezTo>
                  <a:lnTo>
                    <a:pt x="16673" y="21600"/>
                  </a:lnTo>
                  <a:close/>
                </a:path>
              </a:pathLst>
            </a:custGeom>
            <a:noFill/>
            <a:ln w="4763">
              <a:solidFill>
                <a:srgbClr val="49493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Arc 39">
              <a:extLst>
                <a:ext uri="{FF2B5EF4-FFF2-40B4-BE49-F238E27FC236}">
                  <a16:creationId xmlns:a16="http://schemas.microsoft.com/office/drawing/2014/main" id="{A9D4FFC2-1A9D-433E-89E2-743EFF93E4D3}"/>
                </a:ext>
              </a:extLst>
            </p:cNvPr>
            <p:cNvSpPr>
              <a:spLocks/>
            </p:cNvSpPr>
            <p:nvPr/>
          </p:nvSpPr>
          <p:spPr bwMode="auto">
            <a:xfrm>
              <a:off x="1313" y="3346"/>
              <a:ext cx="55" cy="36"/>
            </a:xfrm>
            <a:custGeom>
              <a:avLst/>
              <a:gdLst>
                <a:gd name="T0" fmla="*/ 0 w 38146"/>
                <a:gd name="T1" fmla="*/ 0 h 34928"/>
                <a:gd name="T2" fmla="*/ 0 w 38146"/>
                <a:gd name="T3" fmla="*/ 0 h 34928"/>
                <a:gd name="T4" fmla="*/ 0 w 38146"/>
                <a:gd name="T5" fmla="*/ 0 h 34928"/>
                <a:gd name="T6" fmla="*/ 0 60000 65536"/>
                <a:gd name="T7" fmla="*/ 0 60000 65536"/>
                <a:gd name="T8" fmla="*/ 0 60000 65536"/>
                <a:gd name="T9" fmla="*/ 0 w 38146"/>
                <a:gd name="T10" fmla="*/ 0 h 34928"/>
                <a:gd name="T11" fmla="*/ 38146 w 38146"/>
                <a:gd name="T12" fmla="*/ 34928 h 34928"/>
              </a:gdLst>
              <a:ahLst/>
              <a:cxnLst>
                <a:cxn ang="T6">
                  <a:pos x="T0" y="T1"/>
                </a:cxn>
                <a:cxn ang="T7">
                  <a:pos x="T2" y="T3"/>
                </a:cxn>
                <a:cxn ang="T8">
                  <a:pos x="T4" y="T5"/>
                </a:cxn>
              </a:cxnLst>
              <a:rect l="T9" t="T10" r="T11" b="T12"/>
              <a:pathLst>
                <a:path w="38146" h="34928" fill="none" extrusionOk="0">
                  <a:moveTo>
                    <a:pt x="0" y="7715"/>
                  </a:moveTo>
                  <a:cubicBezTo>
                    <a:pt x="4104" y="2824"/>
                    <a:pt x="10161" y="0"/>
                    <a:pt x="16546" y="0"/>
                  </a:cubicBezTo>
                  <a:cubicBezTo>
                    <a:pt x="28475" y="0"/>
                    <a:pt x="38146" y="9670"/>
                    <a:pt x="38146" y="21600"/>
                  </a:cubicBezTo>
                  <a:cubicBezTo>
                    <a:pt x="38146" y="26432"/>
                    <a:pt x="36525" y="31125"/>
                    <a:pt x="33543" y="34927"/>
                  </a:cubicBezTo>
                </a:path>
                <a:path w="38146" h="34928" stroke="0" extrusionOk="0">
                  <a:moveTo>
                    <a:pt x="0" y="7715"/>
                  </a:moveTo>
                  <a:cubicBezTo>
                    <a:pt x="4104" y="2824"/>
                    <a:pt x="10161" y="0"/>
                    <a:pt x="16546" y="0"/>
                  </a:cubicBezTo>
                  <a:cubicBezTo>
                    <a:pt x="28475" y="0"/>
                    <a:pt x="38146" y="9670"/>
                    <a:pt x="38146" y="21600"/>
                  </a:cubicBezTo>
                  <a:cubicBezTo>
                    <a:pt x="38146" y="26432"/>
                    <a:pt x="36525" y="31125"/>
                    <a:pt x="33543" y="34927"/>
                  </a:cubicBezTo>
                  <a:lnTo>
                    <a:pt x="16546" y="21600"/>
                  </a:lnTo>
                  <a:close/>
                </a:path>
              </a:pathLst>
            </a:custGeom>
            <a:noFill/>
            <a:ln w="4763">
              <a:solidFill>
                <a:srgbClr val="DBDB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40">
              <a:extLst>
                <a:ext uri="{FF2B5EF4-FFF2-40B4-BE49-F238E27FC236}">
                  <a16:creationId xmlns:a16="http://schemas.microsoft.com/office/drawing/2014/main" id="{F65AAB84-DB44-4484-B2D8-668E0DD903DD}"/>
                </a:ext>
              </a:extLst>
            </p:cNvPr>
            <p:cNvSpPr>
              <a:spLocks/>
            </p:cNvSpPr>
            <p:nvPr/>
          </p:nvSpPr>
          <p:spPr bwMode="auto">
            <a:xfrm>
              <a:off x="1135" y="3319"/>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 name="T15" fmla="*/ 0 w 205"/>
                <a:gd name="T16" fmla="*/ 0 h 26"/>
                <a:gd name="T17" fmla="*/ 205 w 205"/>
                <a:gd name="T18" fmla="*/ 26 h 26"/>
              </a:gdLst>
              <a:ahLst/>
              <a:cxnLst>
                <a:cxn ang="T10">
                  <a:pos x="T0" y="T1"/>
                </a:cxn>
                <a:cxn ang="T11">
                  <a:pos x="T2" y="T3"/>
                </a:cxn>
                <a:cxn ang="T12">
                  <a:pos x="T4" y="T5"/>
                </a:cxn>
                <a:cxn ang="T13">
                  <a:pos x="T6" y="T7"/>
                </a:cxn>
                <a:cxn ang="T14">
                  <a:pos x="T8" y="T9"/>
                </a:cxn>
              </a:cxnLst>
              <a:rect l="T15" t="T16" r="T17" b="T18"/>
              <a:pathLst>
                <a:path w="205" h="26">
                  <a:moveTo>
                    <a:pt x="0" y="26"/>
                  </a:moveTo>
                  <a:lnTo>
                    <a:pt x="25" y="0"/>
                  </a:lnTo>
                  <a:lnTo>
                    <a:pt x="205" y="0"/>
                  </a:lnTo>
                  <a:lnTo>
                    <a:pt x="180"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1">
              <a:extLst>
                <a:ext uri="{FF2B5EF4-FFF2-40B4-BE49-F238E27FC236}">
                  <a16:creationId xmlns:a16="http://schemas.microsoft.com/office/drawing/2014/main" id="{26516C4C-FCB8-49B5-95C4-6E39578FF825}"/>
                </a:ext>
              </a:extLst>
            </p:cNvPr>
            <p:cNvSpPr>
              <a:spLocks/>
            </p:cNvSpPr>
            <p:nvPr/>
          </p:nvSpPr>
          <p:spPr bwMode="auto">
            <a:xfrm>
              <a:off x="1135" y="3319"/>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 name="T15" fmla="*/ 0 w 205"/>
                <a:gd name="T16" fmla="*/ 0 h 26"/>
                <a:gd name="T17" fmla="*/ 205 w 205"/>
                <a:gd name="T18" fmla="*/ 26 h 26"/>
              </a:gdLst>
              <a:ahLst/>
              <a:cxnLst>
                <a:cxn ang="T10">
                  <a:pos x="T0" y="T1"/>
                </a:cxn>
                <a:cxn ang="T11">
                  <a:pos x="T2" y="T3"/>
                </a:cxn>
                <a:cxn ang="T12">
                  <a:pos x="T4" y="T5"/>
                </a:cxn>
                <a:cxn ang="T13">
                  <a:pos x="T6" y="T7"/>
                </a:cxn>
                <a:cxn ang="T14">
                  <a:pos x="T8" y="T9"/>
                </a:cxn>
              </a:cxnLst>
              <a:rect l="T15" t="T16" r="T17" b="T18"/>
              <a:pathLst>
                <a:path w="205" h="26">
                  <a:moveTo>
                    <a:pt x="0" y="26"/>
                  </a:moveTo>
                  <a:lnTo>
                    <a:pt x="25" y="0"/>
                  </a:lnTo>
                  <a:lnTo>
                    <a:pt x="205" y="0"/>
                  </a:lnTo>
                  <a:lnTo>
                    <a:pt x="180" y="26"/>
                  </a:lnTo>
                  <a:lnTo>
                    <a:pt x="0" y="26"/>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45" name="Rectangle 42">
              <a:extLst>
                <a:ext uri="{FF2B5EF4-FFF2-40B4-BE49-F238E27FC236}">
                  <a16:creationId xmlns:a16="http://schemas.microsoft.com/office/drawing/2014/main" id="{38336706-ED96-4CCF-837E-5BC921FEE6BD}"/>
                </a:ext>
              </a:extLst>
            </p:cNvPr>
            <p:cNvSpPr>
              <a:spLocks noChangeArrowheads="1"/>
            </p:cNvSpPr>
            <p:nvPr/>
          </p:nvSpPr>
          <p:spPr bwMode="auto">
            <a:xfrm>
              <a:off x="1135" y="3345"/>
              <a:ext cx="180" cy="3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Rectangle 43">
              <a:extLst>
                <a:ext uri="{FF2B5EF4-FFF2-40B4-BE49-F238E27FC236}">
                  <a16:creationId xmlns:a16="http://schemas.microsoft.com/office/drawing/2014/main" id="{6E2B865F-A682-4328-A217-B616B4902177}"/>
                </a:ext>
              </a:extLst>
            </p:cNvPr>
            <p:cNvSpPr>
              <a:spLocks noChangeArrowheads="1"/>
            </p:cNvSpPr>
            <p:nvPr/>
          </p:nvSpPr>
          <p:spPr bwMode="auto">
            <a:xfrm>
              <a:off x="1136" y="3346"/>
              <a:ext cx="178" cy="29"/>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Freeform 44">
              <a:extLst>
                <a:ext uri="{FF2B5EF4-FFF2-40B4-BE49-F238E27FC236}">
                  <a16:creationId xmlns:a16="http://schemas.microsoft.com/office/drawing/2014/main" id="{D6E9AE09-B690-4CA4-9CDE-4CEF77AB5228}"/>
                </a:ext>
              </a:extLst>
            </p:cNvPr>
            <p:cNvSpPr>
              <a:spLocks/>
            </p:cNvSpPr>
            <p:nvPr/>
          </p:nvSpPr>
          <p:spPr bwMode="auto">
            <a:xfrm>
              <a:off x="1315" y="3319"/>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 name="T15" fmla="*/ 0 w 25"/>
                <a:gd name="T16" fmla="*/ 0 h 57"/>
                <a:gd name="T17" fmla="*/ 25 w 25"/>
                <a:gd name="T18" fmla="*/ 57 h 57"/>
              </a:gdLst>
              <a:ahLst/>
              <a:cxnLst>
                <a:cxn ang="T10">
                  <a:pos x="T0" y="T1"/>
                </a:cxn>
                <a:cxn ang="T11">
                  <a:pos x="T2" y="T3"/>
                </a:cxn>
                <a:cxn ang="T12">
                  <a:pos x="T4" y="T5"/>
                </a:cxn>
                <a:cxn ang="T13">
                  <a:pos x="T6" y="T7"/>
                </a:cxn>
                <a:cxn ang="T14">
                  <a:pos x="T8" y="T9"/>
                </a:cxn>
              </a:cxnLst>
              <a:rect l="T15" t="T16" r="T17" b="T18"/>
              <a:pathLst>
                <a:path w="25" h="57">
                  <a:moveTo>
                    <a:pt x="0" y="57"/>
                  </a:moveTo>
                  <a:lnTo>
                    <a:pt x="25" y="35"/>
                  </a:lnTo>
                  <a:lnTo>
                    <a:pt x="25" y="0"/>
                  </a:lnTo>
                  <a:lnTo>
                    <a:pt x="0" y="26"/>
                  </a:lnTo>
                  <a:lnTo>
                    <a:pt x="0" y="57"/>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45">
              <a:extLst>
                <a:ext uri="{FF2B5EF4-FFF2-40B4-BE49-F238E27FC236}">
                  <a16:creationId xmlns:a16="http://schemas.microsoft.com/office/drawing/2014/main" id="{7CF4B9BD-2133-4872-BB5D-18A8F4F00881}"/>
                </a:ext>
              </a:extLst>
            </p:cNvPr>
            <p:cNvSpPr>
              <a:spLocks/>
            </p:cNvSpPr>
            <p:nvPr/>
          </p:nvSpPr>
          <p:spPr bwMode="auto">
            <a:xfrm>
              <a:off x="1315" y="3319"/>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 name="T15" fmla="*/ 0 w 25"/>
                <a:gd name="T16" fmla="*/ 0 h 57"/>
                <a:gd name="T17" fmla="*/ 25 w 25"/>
                <a:gd name="T18" fmla="*/ 57 h 57"/>
              </a:gdLst>
              <a:ahLst/>
              <a:cxnLst>
                <a:cxn ang="T10">
                  <a:pos x="T0" y="T1"/>
                </a:cxn>
                <a:cxn ang="T11">
                  <a:pos x="T2" y="T3"/>
                </a:cxn>
                <a:cxn ang="T12">
                  <a:pos x="T4" y="T5"/>
                </a:cxn>
                <a:cxn ang="T13">
                  <a:pos x="T6" y="T7"/>
                </a:cxn>
                <a:cxn ang="T14">
                  <a:pos x="T8" y="T9"/>
                </a:cxn>
              </a:cxnLst>
              <a:rect l="T15" t="T16" r="T17" b="T18"/>
              <a:pathLst>
                <a:path w="25" h="57">
                  <a:moveTo>
                    <a:pt x="0" y="57"/>
                  </a:moveTo>
                  <a:lnTo>
                    <a:pt x="25" y="35"/>
                  </a:lnTo>
                  <a:lnTo>
                    <a:pt x="25" y="0"/>
                  </a:lnTo>
                  <a:lnTo>
                    <a:pt x="0" y="26"/>
                  </a:lnTo>
                  <a:lnTo>
                    <a:pt x="0" y="57"/>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49" name="Freeform 46">
              <a:extLst>
                <a:ext uri="{FF2B5EF4-FFF2-40B4-BE49-F238E27FC236}">
                  <a16:creationId xmlns:a16="http://schemas.microsoft.com/office/drawing/2014/main" id="{F7EE040F-43C6-4640-9F4C-60D473354DC8}"/>
                </a:ext>
              </a:extLst>
            </p:cNvPr>
            <p:cNvSpPr>
              <a:spLocks/>
            </p:cNvSpPr>
            <p:nvPr/>
          </p:nvSpPr>
          <p:spPr bwMode="auto">
            <a:xfrm>
              <a:off x="1141" y="3319"/>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 name="T15" fmla="*/ 0 w 196"/>
                <a:gd name="T16" fmla="*/ 0 h 19"/>
                <a:gd name="T17" fmla="*/ 196 w 196"/>
                <a:gd name="T18" fmla="*/ 19 h 19"/>
              </a:gdLst>
              <a:ahLst/>
              <a:cxnLst>
                <a:cxn ang="T10">
                  <a:pos x="T0" y="T1"/>
                </a:cxn>
                <a:cxn ang="T11">
                  <a:pos x="T2" y="T3"/>
                </a:cxn>
                <a:cxn ang="T12">
                  <a:pos x="T4" y="T5"/>
                </a:cxn>
                <a:cxn ang="T13">
                  <a:pos x="T6" y="T7"/>
                </a:cxn>
                <a:cxn ang="T14">
                  <a:pos x="T8" y="T9"/>
                </a:cxn>
              </a:cxnLst>
              <a:rect l="T15" t="T16" r="T17" b="T18"/>
              <a:pathLst>
                <a:path w="196" h="19">
                  <a:moveTo>
                    <a:pt x="0" y="19"/>
                  </a:moveTo>
                  <a:lnTo>
                    <a:pt x="19" y="0"/>
                  </a:lnTo>
                  <a:lnTo>
                    <a:pt x="196" y="0"/>
                  </a:lnTo>
                  <a:lnTo>
                    <a:pt x="177"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47">
              <a:extLst>
                <a:ext uri="{FF2B5EF4-FFF2-40B4-BE49-F238E27FC236}">
                  <a16:creationId xmlns:a16="http://schemas.microsoft.com/office/drawing/2014/main" id="{5C82EF69-2D9E-40FE-B448-BDC40ED3F9E6}"/>
                </a:ext>
              </a:extLst>
            </p:cNvPr>
            <p:cNvSpPr>
              <a:spLocks/>
            </p:cNvSpPr>
            <p:nvPr/>
          </p:nvSpPr>
          <p:spPr bwMode="auto">
            <a:xfrm>
              <a:off x="1141" y="3319"/>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 name="T15" fmla="*/ 0 w 196"/>
                <a:gd name="T16" fmla="*/ 0 h 19"/>
                <a:gd name="T17" fmla="*/ 196 w 196"/>
                <a:gd name="T18" fmla="*/ 19 h 19"/>
              </a:gdLst>
              <a:ahLst/>
              <a:cxnLst>
                <a:cxn ang="T10">
                  <a:pos x="T0" y="T1"/>
                </a:cxn>
                <a:cxn ang="T11">
                  <a:pos x="T2" y="T3"/>
                </a:cxn>
                <a:cxn ang="T12">
                  <a:pos x="T4" y="T5"/>
                </a:cxn>
                <a:cxn ang="T13">
                  <a:pos x="T6" y="T7"/>
                </a:cxn>
                <a:cxn ang="T14">
                  <a:pos x="T8" y="T9"/>
                </a:cxn>
              </a:cxnLst>
              <a:rect l="T15" t="T16" r="T17" b="T18"/>
              <a:pathLst>
                <a:path w="196" h="19">
                  <a:moveTo>
                    <a:pt x="0" y="19"/>
                  </a:moveTo>
                  <a:lnTo>
                    <a:pt x="19" y="0"/>
                  </a:lnTo>
                  <a:lnTo>
                    <a:pt x="196" y="0"/>
                  </a:lnTo>
                  <a:lnTo>
                    <a:pt x="177" y="19"/>
                  </a:lnTo>
                  <a:lnTo>
                    <a:pt x="0" y="19"/>
                  </a:lnTo>
                  <a:close/>
                </a:path>
              </a:pathLst>
            </a:custGeom>
            <a:solidFill>
              <a:srgbClr val="000000"/>
            </a:solidFill>
            <a:ln w="4763">
              <a:solidFill>
                <a:srgbClr val="000000"/>
              </a:solidFill>
              <a:prstDash val="solid"/>
              <a:round/>
              <a:headEnd/>
              <a:tailEnd/>
            </a:ln>
          </p:spPr>
          <p:txBody>
            <a:bodyPr/>
            <a:lstStyle/>
            <a:p>
              <a:endParaRPr lang="zh-CN" altLang="en-US"/>
            </a:p>
          </p:txBody>
        </p:sp>
        <p:sp>
          <p:nvSpPr>
            <p:cNvPr id="51" name="Freeform 48">
              <a:extLst>
                <a:ext uri="{FF2B5EF4-FFF2-40B4-BE49-F238E27FC236}">
                  <a16:creationId xmlns:a16="http://schemas.microsoft.com/office/drawing/2014/main" id="{64D35D54-5487-490F-BA12-440FAEB1A7CB}"/>
                </a:ext>
              </a:extLst>
            </p:cNvPr>
            <p:cNvSpPr>
              <a:spLocks/>
            </p:cNvSpPr>
            <p:nvPr/>
          </p:nvSpPr>
          <p:spPr bwMode="auto">
            <a:xfrm>
              <a:off x="1135" y="3174"/>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 name="T15" fmla="*/ 0 w 202"/>
                <a:gd name="T16" fmla="*/ 0 h 19"/>
                <a:gd name="T17" fmla="*/ 202 w 202"/>
                <a:gd name="T18" fmla="*/ 19 h 19"/>
              </a:gdLst>
              <a:ahLst/>
              <a:cxnLst>
                <a:cxn ang="T10">
                  <a:pos x="T0" y="T1"/>
                </a:cxn>
                <a:cxn ang="T11">
                  <a:pos x="T2" y="T3"/>
                </a:cxn>
                <a:cxn ang="T12">
                  <a:pos x="T4" y="T5"/>
                </a:cxn>
                <a:cxn ang="T13">
                  <a:pos x="T6" y="T7"/>
                </a:cxn>
                <a:cxn ang="T14">
                  <a:pos x="T8" y="T9"/>
                </a:cxn>
              </a:cxnLst>
              <a:rect l="T15" t="T16" r="T17" b="T18"/>
              <a:pathLst>
                <a:path w="202" h="19">
                  <a:moveTo>
                    <a:pt x="0" y="19"/>
                  </a:moveTo>
                  <a:lnTo>
                    <a:pt x="19" y="0"/>
                  </a:lnTo>
                  <a:lnTo>
                    <a:pt x="202" y="0"/>
                  </a:lnTo>
                  <a:lnTo>
                    <a:pt x="180" y="19"/>
                  </a:lnTo>
                  <a:lnTo>
                    <a:pt x="0" y="1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49">
              <a:extLst>
                <a:ext uri="{FF2B5EF4-FFF2-40B4-BE49-F238E27FC236}">
                  <a16:creationId xmlns:a16="http://schemas.microsoft.com/office/drawing/2014/main" id="{F97664AC-B6D1-4024-9648-8B7D79E24F2D}"/>
                </a:ext>
              </a:extLst>
            </p:cNvPr>
            <p:cNvSpPr>
              <a:spLocks/>
            </p:cNvSpPr>
            <p:nvPr/>
          </p:nvSpPr>
          <p:spPr bwMode="auto">
            <a:xfrm>
              <a:off x="1135" y="3174"/>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 name="T15" fmla="*/ 0 w 202"/>
                <a:gd name="T16" fmla="*/ 0 h 19"/>
                <a:gd name="T17" fmla="*/ 202 w 202"/>
                <a:gd name="T18" fmla="*/ 19 h 19"/>
              </a:gdLst>
              <a:ahLst/>
              <a:cxnLst>
                <a:cxn ang="T10">
                  <a:pos x="T0" y="T1"/>
                </a:cxn>
                <a:cxn ang="T11">
                  <a:pos x="T2" y="T3"/>
                </a:cxn>
                <a:cxn ang="T12">
                  <a:pos x="T4" y="T5"/>
                </a:cxn>
                <a:cxn ang="T13">
                  <a:pos x="T6" y="T7"/>
                </a:cxn>
                <a:cxn ang="T14">
                  <a:pos x="T8" y="T9"/>
                </a:cxn>
              </a:cxnLst>
              <a:rect l="T15" t="T16" r="T17" b="T18"/>
              <a:pathLst>
                <a:path w="202" h="19">
                  <a:moveTo>
                    <a:pt x="0" y="19"/>
                  </a:moveTo>
                  <a:lnTo>
                    <a:pt x="19" y="0"/>
                  </a:lnTo>
                  <a:lnTo>
                    <a:pt x="202" y="0"/>
                  </a:lnTo>
                  <a:lnTo>
                    <a:pt x="180" y="19"/>
                  </a:lnTo>
                  <a:lnTo>
                    <a:pt x="0" y="19"/>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53" name="Rectangle 50">
              <a:extLst>
                <a:ext uri="{FF2B5EF4-FFF2-40B4-BE49-F238E27FC236}">
                  <a16:creationId xmlns:a16="http://schemas.microsoft.com/office/drawing/2014/main" id="{F9E7DE74-38B2-4A02-83A5-39304E693C14}"/>
                </a:ext>
              </a:extLst>
            </p:cNvPr>
            <p:cNvSpPr>
              <a:spLocks noChangeArrowheads="1"/>
            </p:cNvSpPr>
            <p:nvPr/>
          </p:nvSpPr>
          <p:spPr bwMode="auto">
            <a:xfrm>
              <a:off x="1136" y="3194"/>
              <a:ext cx="181" cy="140"/>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 name="Rectangle 51">
              <a:extLst>
                <a:ext uri="{FF2B5EF4-FFF2-40B4-BE49-F238E27FC236}">
                  <a16:creationId xmlns:a16="http://schemas.microsoft.com/office/drawing/2014/main" id="{47DF7AC0-0684-4A10-B8D7-8E6A13947CB2}"/>
                </a:ext>
              </a:extLst>
            </p:cNvPr>
            <p:cNvSpPr>
              <a:spLocks noChangeArrowheads="1"/>
            </p:cNvSpPr>
            <p:nvPr/>
          </p:nvSpPr>
          <p:spPr bwMode="auto">
            <a:xfrm>
              <a:off x="1152" y="3213"/>
              <a:ext cx="149" cy="108"/>
            </a:xfrm>
            <a:prstGeom prst="rect">
              <a:avLst/>
            </a:prstGeom>
            <a:solidFill>
              <a:srgbClr val="FFFFFF"/>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Freeform 52">
              <a:extLst>
                <a:ext uri="{FF2B5EF4-FFF2-40B4-BE49-F238E27FC236}">
                  <a16:creationId xmlns:a16="http://schemas.microsoft.com/office/drawing/2014/main" id="{425919AF-AED5-4A7F-9F6E-015DE8652ADF}"/>
                </a:ext>
              </a:extLst>
            </p:cNvPr>
            <p:cNvSpPr>
              <a:spLocks/>
            </p:cNvSpPr>
            <p:nvPr/>
          </p:nvSpPr>
          <p:spPr bwMode="auto">
            <a:xfrm>
              <a:off x="1315" y="3174"/>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 name="T15" fmla="*/ 0 w 22"/>
                <a:gd name="T16" fmla="*/ 0 h 161"/>
                <a:gd name="T17" fmla="*/ 22 w 22"/>
                <a:gd name="T18" fmla="*/ 161 h 161"/>
              </a:gdLst>
              <a:ahLst/>
              <a:cxnLst>
                <a:cxn ang="T10">
                  <a:pos x="T0" y="T1"/>
                </a:cxn>
                <a:cxn ang="T11">
                  <a:pos x="T2" y="T3"/>
                </a:cxn>
                <a:cxn ang="T12">
                  <a:pos x="T4" y="T5"/>
                </a:cxn>
                <a:cxn ang="T13">
                  <a:pos x="T6" y="T7"/>
                </a:cxn>
                <a:cxn ang="T14">
                  <a:pos x="T8" y="T9"/>
                </a:cxn>
              </a:cxnLst>
              <a:rect l="T15" t="T16" r="T17" b="T18"/>
              <a:pathLst>
                <a:path w="22" h="161">
                  <a:moveTo>
                    <a:pt x="0" y="161"/>
                  </a:moveTo>
                  <a:lnTo>
                    <a:pt x="22" y="142"/>
                  </a:lnTo>
                  <a:lnTo>
                    <a:pt x="22" y="0"/>
                  </a:lnTo>
                  <a:lnTo>
                    <a:pt x="0" y="19"/>
                  </a:lnTo>
                  <a:lnTo>
                    <a:pt x="0" y="16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53">
              <a:extLst>
                <a:ext uri="{FF2B5EF4-FFF2-40B4-BE49-F238E27FC236}">
                  <a16:creationId xmlns:a16="http://schemas.microsoft.com/office/drawing/2014/main" id="{098BF668-082D-4933-81DE-ED798C35D9EE}"/>
                </a:ext>
              </a:extLst>
            </p:cNvPr>
            <p:cNvSpPr>
              <a:spLocks/>
            </p:cNvSpPr>
            <p:nvPr/>
          </p:nvSpPr>
          <p:spPr bwMode="auto">
            <a:xfrm>
              <a:off x="1315" y="3174"/>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 name="T15" fmla="*/ 0 w 22"/>
                <a:gd name="T16" fmla="*/ 0 h 161"/>
                <a:gd name="T17" fmla="*/ 22 w 22"/>
                <a:gd name="T18" fmla="*/ 161 h 161"/>
              </a:gdLst>
              <a:ahLst/>
              <a:cxnLst>
                <a:cxn ang="T10">
                  <a:pos x="T0" y="T1"/>
                </a:cxn>
                <a:cxn ang="T11">
                  <a:pos x="T2" y="T3"/>
                </a:cxn>
                <a:cxn ang="T12">
                  <a:pos x="T4" y="T5"/>
                </a:cxn>
                <a:cxn ang="T13">
                  <a:pos x="T6" y="T7"/>
                </a:cxn>
                <a:cxn ang="T14">
                  <a:pos x="T8" y="T9"/>
                </a:cxn>
              </a:cxnLst>
              <a:rect l="T15" t="T16" r="T17" b="T18"/>
              <a:pathLst>
                <a:path w="22" h="161">
                  <a:moveTo>
                    <a:pt x="0" y="161"/>
                  </a:moveTo>
                  <a:lnTo>
                    <a:pt x="22" y="142"/>
                  </a:lnTo>
                  <a:lnTo>
                    <a:pt x="22" y="0"/>
                  </a:lnTo>
                  <a:lnTo>
                    <a:pt x="0" y="19"/>
                  </a:lnTo>
                  <a:lnTo>
                    <a:pt x="0" y="161"/>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57" name="Freeform 54">
              <a:extLst>
                <a:ext uri="{FF2B5EF4-FFF2-40B4-BE49-F238E27FC236}">
                  <a16:creationId xmlns:a16="http://schemas.microsoft.com/office/drawing/2014/main" id="{0CB4FA89-FBD6-46D3-B2F5-8373ADC1E850}"/>
                </a:ext>
              </a:extLst>
            </p:cNvPr>
            <p:cNvSpPr>
              <a:spLocks/>
            </p:cNvSpPr>
            <p:nvPr/>
          </p:nvSpPr>
          <p:spPr bwMode="auto">
            <a:xfrm>
              <a:off x="1101" y="3370"/>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 name="T15" fmla="*/ 0 w 223"/>
                <a:gd name="T16" fmla="*/ 0 h 35"/>
                <a:gd name="T17" fmla="*/ 223 w 223"/>
                <a:gd name="T18" fmla="*/ 35 h 35"/>
              </a:gdLst>
              <a:ahLst/>
              <a:cxnLst>
                <a:cxn ang="T10">
                  <a:pos x="T0" y="T1"/>
                </a:cxn>
                <a:cxn ang="T11">
                  <a:pos x="T2" y="T3"/>
                </a:cxn>
                <a:cxn ang="T12">
                  <a:pos x="T4" y="T5"/>
                </a:cxn>
                <a:cxn ang="T13">
                  <a:pos x="T6" y="T7"/>
                </a:cxn>
                <a:cxn ang="T14">
                  <a:pos x="T8" y="T9"/>
                </a:cxn>
              </a:cxnLst>
              <a:rect l="T15" t="T16" r="T17" b="T18"/>
              <a:pathLst>
                <a:path w="223" h="35">
                  <a:moveTo>
                    <a:pt x="0" y="35"/>
                  </a:moveTo>
                  <a:lnTo>
                    <a:pt x="28" y="0"/>
                  </a:lnTo>
                  <a:lnTo>
                    <a:pt x="223" y="0"/>
                  </a:lnTo>
                  <a:lnTo>
                    <a:pt x="195"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5">
              <a:extLst>
                <a:ext uri="{FF2B5EF4-FFF2-40B4-BE49-F238E27FC236}">
                  <a16:creationId xmlns:a16="http://schemas.microsoft.com/office/drawing/2014/main" id="{0DAF8C54-F9B5-477C-B3A1-9A3308ABAEC4}"/>
                </a:ext>
              </a:extLst>
            </p:cNvPr>
            <p:cNvSpPr>
              <a:spLocks/>
            </p:cNvSpPr>
            <p:nvPr/>
          </p:nvSpPr>
          <p:spPr bwMode="auto">
            <a:xfrm>
              <a:off x="1101" y="3370"/>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 name="T15" fmla="*/ 0 w 223"/>
                <a:gd name="T16" fmla="*/ 0 h 35"/>
                <a:gd name="T17" fmla="*/ 223 w 223"/>
                <a:gd name="T18" fmla="*/ 35 h 35"/>
              </a:gdLst>
              <a:ahLst/>
              <a:cxnLst>
                <a:cxn ang="T10">
                  <a:pos x="T0" y="T1"/>
                </a:cxn>
                <a:cxn ang="T11">
                  <a:pos x="T2" y="T3"/>
                </a:cxn>
                <a:cxn ang="T12">
                  <a:pos x="T4" y="T5"/>
                </a:cxn>
                <a:cxn ang="T13">
                  <a:pos x="T6" y="T7"/>
                </a:cxn>
                <a:cxn ang="T14">
                  <a:pos x="T8" y="T9"/>
                </a:cxn>
              </a:cxnLst>
              <a:rect l="T15" t="T16" r="T17" b="T18"/>
              <a:pathLst>
                <a:path w="223" h="35">
                  <a:moveTo>
                    <a:pt x="0" y="35"/>
                  </a:moveTo>
                  <a:lnTo>
                    <a:pt x="28" y="0"/>
                  </a:lnTo>
                  <a:lnTo>
                    <a:pt x="223" y="0"/>
                  </a:lnTo>
                  <a:lnTo>
                    <a:pt x="195" y="35"/>
                  </a:lnTo>
                  <a:lnTo>
                    <a:pt x="0" y="35"/>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59" name="Freeform 56">
              <a:extLst>
                <a:ext uri="{FF2B5EF4-FFF2-40B4-BE49-F238E27FC236}">
                  <a16:creationId xmlns:a16="http://schemas.microsoft.com/office/drawing/2014/main" id="{6F06B7C8-DBE1-4077-BDF8-D3319F955C28}"/>
                </a:ext>
              </a:extLst>
            </p:cNvPr>
            <p:cNvSpPr>
              <a:spLocks/>
            </p:cNvSpPr>
            <p:nvPr/>
          </p:nvSpPr>
          <p:spPr bwMode="auto">
            <a:xfrm>
              <a:off x="1296" y="3370"/>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 name="T15" fmla="*/ 0 w 28"/>
                <a:gd name="T16" fmla="*/ 0 h 41"/>
                <a:gd name="T17" fmla="*/ 28 w 28"/>
                <a:gd name="T18" fmla="*/ 41 h 41"/>
              </a:gdLst>
              <a:ahLst/>
              <a:cxnLst>
                <a:cxn ang="T10">
                  <a:pos x="T0" y="T1"/>
                </a:cxn>
                <a:cxn ang="T11">
                  <a:pos x="T2" y="T3"/>
                </a:cxn>
                <a:cxn ang="T12">
                  <a:pos x="T4" y="T5"/>
                </a:cxn>
                <a:cxn ang="T13">
                  <a:pos x="T6" y="T7"/>
                </a:cxn>
                <a:cxn ang="T14">
                  <a:pos x="T8" y="T9"/>
                </a:cxn>
              </a:cxnLst>
              <a:rect l="T15" t="T16" r="T17" b="T18"/>
              <a:pathLst>
                <a:path w="28" h="41">
                  <a:moveTo>
                    <a:pt x="0" y="41"/>
                  </a:moveTo>
                  <a:lnTo>
                    <a:pt x="28" y="13"/>
                  </a:lnTo>
                  <a:lnTo>
                    <a:pt x="28" y="0"/>
                  </a:lnTo>
                  <a:lnTo>
                    <a:pt x="0" y="35"/>
                  </a:lnTo>
                  <a:lnTo>
                    <a:pt x="0" y="4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7">
              <a:extLst>
                <a:ext uri="{FF2B5EF4-FFF2-40B4-BE49-F238E27FC236}">
                  <a16:creationId xmlns:a16="http://schemas.microsoft.com/office/drawing/2014/main" id="{F134CC6A-10FB-4D62-9C12-14D1079C58A4}"/>
                </a:ext>
              </a:extLst>
            </p:cNvPr>
            <p:cNvSpPr>
              <a:spLocks/>
            </p:cNvSpPr>
            <p:nvPr/>
          </p:nvSpPr>
          <p:spPr bwMode="auto">
            <a:xfrm>
              <a:off x="1296" y="3370"/>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 name="T15" fmla="*/ 0 w 28"/>
                <a:gd name="T16" fmla="*/ 0 h 41"/>
                <a:gd name="T17" fmla="*/ 28 w 28"/>
                <a:gd name="T18" fmla="*/ 41 h 41"/>
              </a:gdLst>
              <a:ahLst/>
              <a:cxnLst>
                <a:cxn ang="T10">
                  <a:pos x="T0" y="T1"/>
                </a:cxn>
                <a:cxn ang="T11">
                  <a:pos x="T2" y="T3"/>
                </a:cxn>
                <a:cxn ang="T12">
                  <a:pos x="T4" y="T5"/>
                </a:cxn>
                <a:cxn ang="T13">
                  <a:pos x="T6" y="T7"/>
                </a:cxn>
                <a:cxn ang="T14">
                  <a:pos x="T8" y="T9"/>
                </a:cxn>
              </a:cxnLst>
              <a:rect l="T15" t="T16" r="T17" b="T18"/>
              <a:pathLst>
                <a:path w="28" h="41">
                  <a:moveTo>
                    <a:pt x="0" y="41"/>
                  </a:moveTo>
                  <a:lnTo>
                    <a:pt x="28" y="13"/>
                  </a:lnTo>
                  <a:lnTo>
                    <a:pt x="28" y="0"/>
                  </a:lnTo>
                  <a:lnTo>
                    <a:pt x="0" y="35"/>
                  </a:lnTo>
                  <a:lnTo>
                    <a:pt x="0" y="41"/>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61" name="Rectangle 58">
              <a:extLst>
                <a:ext uri="{FF2B5EF4-FFF2-40B4-BE49-F238E27FC236}">
                  <a16:creationId xmlns:a16="http://schemas.microsoft.com/office/drawing/2014/main" id="{9BAA9DB7-F24E-409E-8AFC-976A9F11850B}"/>
                </a:ext>
              </a:extLst>
            </p:cNvPr>
            <p:cNvSpPr>
              <a:spLocks noChangeArrowheads="1"/>
            </p:cNvSpPr>
            <p:nvPr/>
          </p:nvSpPr>
          <p:spPr bwMode="auto">
            <a:xfrm>
              <a:off x="1101" y="3405"/>
              <a:ext cx="195"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 name="Rectangle 59">
              <a:extLst>
                <a:ext uri="{FF2B5EF4-FFF2-40B4-BE49-F238E27FC236}">
                  <a16:creationId xmlns:a16="http://schemas.microsoft.com/office/drawing/2014/main" id="{8CD9ED39-AE00-40FD-9197-AC6BEA446517}"/>
                </a:ext>
              </a:extLst>
            </p:cNvPr>
            <p:cNvSpPr>
              <a:spLocks noChangeArrowheads="1"/>
            </p:cNvSpPr>
            <p:nvPr/>
          </p:nvSpPr>
          <p:spPr bwMode="auto">
            <a:xfrm>
              <a:off x="1102" y="3406"/>
              <a:ext cx="193"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 name="Freeform 60">
              <a:extLst>
                <a:ext uri="{FF2B5EF4-FFF2-40B4-BE49-F238E27FC236}">
                  <a16:creationId xmlns:a16="http://schemas.microsoft.com/office/drawing/2014/main" id="{6DF0254A-5C34-4581-9B30-E8C0B3D25215}"/>
                </a:ext>
              </a:extLst>
            </p:cNvPr>
            <p:cNvSpPr>
              <a:spLocks/>
            </p:cNvSpPr>
            <p:nvPr/>
          </p:nvSpPr>
          <p:spPr bwMode="auto">
            <a:xfrm>
              <a:off x="1337" y="3379"/>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23"/>
                  </a:moveTo>
                  <a:lnTo>
                    <a:pt x="13" y="0"/>
                  </a:lnTo>
                  <a:lnTo>
                    <a:pt x="38" y="0"/>
                  </a:lnTo>
                  <a:lnTo>
                    <a:pt x="25"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61">
              <a:extLst>
                <a:ext uri="{FF2B5EF4-FFF2-40B4-BE49-F238E27FC236}">
                  <a16:creationId xmlns:a16="http://schemas.microsoft.com/office/drawing/2014/main" id="{E28C7979-2F69-461C-A6D5-68B57F13CA75}"/>
                </a:ext>
              </a:extLst>
            </p:cNvPr>
            <p:cNvSpPr>
              <a:spLocks/>
            </p:cNvSpPr>
            <p:nvPr/>
          </p:nvSpPr>
          <p:spPr bwMode="auto">
            <a:xfrm>
              <a:off x="1337" y="3379"/>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23"/>
                  </a:moveTo>
                  <a:lnTo>
                    <a:pt x="13" y="0"/>
                  </a:lnTo>
                  <a:lnTo>
                    <a:pt x="38" y="0"/>
                  </a:lnTo>
                  <a:lnTo>
                    <a:pt x="25" y="23"/>
                  </a:lnTo>
                  <a:lnTo>
                    <a:pt x="0" y="23"/>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65" name="Freeform 62">
              <a:extLst>
                <a:ext uri="{FF2B5EF4-FFF2-40B4-BE49-F238E27FC236}">
                  <a16:creationId xmlns:a16="http://schemas.microsoft.com/office/drawing/2014/main" id="{AC876CA7-C923-4984-BB37-049627EC4D71}"/>
                </a:ext>
              </a:extLst>
            </p:cNvPr>
            <p:cNvSpPr>
              <a:spLocks/>
            </p:cNvSpPr>
            <p:nvPr/>
          </p:nvSpPr>
          <p:spPr bwMode="auto">
            <a:xfrm>
              <a:off x="1362" y="3379"/>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 name="T15" fmla="*/ 0 w 13"/>
                <a:gd name="T16" fmla="*/ 0 h 29"/>
                <a:gd name="T17" fmla="*/ 13 w 13"/>
                <a:gd name="T18" fmla="*/ 29 h 29"/>
              </a:gdLst>
              <a:ahLst/>
              <a:cxnLst>
                <a:cxn ang="T10">
                  <a:pos x="T0" y="T1"/>
                </a:cxn>
                <a:cxn ang="T11">
                  <a:pos x="T2" y="T3"/>
                </a:cxn>
                <a:cxn ang="T12">
                  <a:pos x="T4" y="T5"/>
                </a:cxn>
                <a:cxn ang="T13">
                  <a:pos x="T6" y="T7"/>
                </a:cxn>
                <a:cxn ang="T14">
                  <a:pos x="T8" y="T9"/>
                </a:cxn>
              </a:cxnLst>
              <a:rect l="T15" t="T16" r="T17" b="T18"/>
              <a:pathLst>
                <a:path w="13" h="29">
                  <a:moveTo>
                    <a:pt x="0" y="29"/>
                  </a:moveTo>
                  <a:lnTo>
                    <a:pt x="13" y="16"/>
                  </a:lnTo>
                  <a:lnTo>
                    <a:pt x="13" y="0"/>
                  </a:lnTo>
                  <a:lnTo>
                    <a:pt x="0" y="23"/>
                  </a:lnTo>
                  <a:lnTo>
                    <a:pt x="0" y="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63">
              <a:extLst>
                <a:ext uri="{FF2B5EF4-FFF2-40B4-BE49-F238E27FC236}">
                  <a16:creationId xmlns:a16="http://schemas.microsoft.com/office/drawing/2014/main" id="{2507DEFE-8B1C-4E6A-A733-191C44E16ED5}"/>
                </a:ext>
              </a:extLst>
            </p:cNvPr>
            <p:cNvSpPr>
              <a:spLocks/>
            </p:cNvSpPr>
            <p:nvPr/>
          </p:nvSpPr>
          <p:spPr bwMode="auto">
            <a:xfrm>
              <a:off x="1362" y="3379"/>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 name="T15" fmla="*/ 0 w 13"/>
                <a:gd name="T16" fmla="*/ 0 h 29"/>
                <a:gd name="T17" fmla="*/ 13 w 13"/>
                <a:gd name="T18" fmla="*/ 29 h 29"/>
              </a:gdLst>
              <a:ahLst/>
              <a:cxnLst>
                <a:cxn ang="T10">
                  <a:pos x="T0" y="T1"/>
                </a:cxn>
                <a:cxn ang="T11">
                  <a:pos x="T2" y="T3"/>
                </a:cxn>
                <a:cxn ang="T12">
                  <a:pos x="T4" y="T5"/>
                </a:cxn>
                <a:cxn ang="T13">
                  <a:pos x="T6" y="T7"/>
                </a:cxn>
                <a:cxn ang="T14">
                  <a:pos x="T8" y="T9"/>
                </a:cxn>
              </a:cxnLst>
              <a:rect l="T15" t="T16" r="T17" b="T18"/>
              <a:pathLst>
                <a:path w="13" h="29">
                  <a:moveTo>
                    <a:pt x="0" y="29"/>
                  </a:moveTo>
                  <a:lnTo>
                    <a:pt x="13" y="16"/>
                  </a:lnTo>
                  <a:lnTo>
                    <a:pt x="13" y="0"/>
                  </a:lnTo>
                  <a:lnTo>
                    <a:pt x="0" y="23"/>
                  </a:lnTo>
                  <a:lnTo>
                    <a:pt x="0" y="29"/>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67" name="Rectangle 64">
              <a:extLst>
                <a:ext uri="{FF2B5EF4-FFF2-40B4-BE49-F238E27FC236}">
                  <a16:creationId xmlns:a16="http://schemas.microsoft.com/office/drawing/2014/main" id="{74953EA6-C652-4AE6-AAD9-1A2F1CF0C037}"/>
                </a:ext>
              </a:extLst>
            </p:cNvPr>
            <p:cNvSpPr>
              <a:spLocks noChangeArrowheads="1"/>
            </p:cNvSpPr>
            <p:nvPr/>
          </p:nvSpPr>
          <p:spPr bwMode="auto">
            <a:xfrm>
              <a:off x="1334" y="3402"/>
              <a:ext cx="28"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Rectangle 65">
              <a:extLst>
                <a:ext uri="{FF2B5EF4-FFF2-40B4-BE49-F238E27FC236}">
                  <a16:creationId xmlns:a16="http://schemas.microsoft.com/office/drawing/2014/main" id="{D5FDEA71-177A-4CF5-A831-28D1D8213042}"/>
                </a:ext>
              </a:extLst>
            </p:cNvPr>
            <p:cNvSpPr>
              <a:spLocks noChangeArrowheads="1"/>
            </p:cNvSpPr>
            <p:nvPr/>
          </p:nvSpPr>
          <p:spPr bwMode="auto">
            <a:xfrm>
              <a:off x="1335" y="3403"/>
              <a:ext cx="26"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9" name="Group 66">
            <a:extLst>
              <a:ext uri="{FF2B5EF4-FFF2-40B4-BE49-F238E27FC236}">
                <a16:creationId xmlns:a16="http://schemas.microsoft.com/office/drawing/2014/main" id="{D7F544EC-7551-4ED8-AE88-3938B803D8A0}"/>
              </a:ext>
            </a:extLst>
          </p:cNvPr>
          <p:cNvGrpSpPr>
            <a:grpSpLocks/>
          </p:cNvGrpSpPr>
          <p:nvPr/>
        </p:nvGrpSpPr>
        <p:grpSpPr bwMode="auto">
          <a:xfrm>
            <a:off x="4176617" y="4704751"/>
            <a:ext cx="457200" cy="457200"/>
            <a:chOff x="1101" y="3174"/>
            <a:chExt cx="274" cy="237"/>
          </a:xfrm>
        </p:grpSpPr>
        <p:sp>
          <p:nvSpPr>
            <p:cNvPr id="70" name="Arc 67">
              <a:extLst>
                <a:ext uri="{FF2B5EF4-FFF2-40B4-BE49-F238E27FC236}">
                  <a16:creationId xmlns:a16="http://schemas.microsoft.com/office/drawing/2014/main" id="{175CD75E-5065-4C3B-8948-CC96C13535B0}"/>
                </a:ext>
              </a:extLst>
            </p:cNvPr>
            <p:cNvSpPr>
              <a:spLocks/>
            </p:cNvSpPr>
            <p:nvPr/>
          </p:nvSpPr>
          <p:spPr bwMode="auto">
            <a:xfrm>
              <a:off x="1314" y="3346"/>
              <a:ext cx="58" cy="39"/>
            </a:xfrm>
            <a:custGeom>
              <a:avLst/>
              <a:gdLst>
                <a:gd name="T0" fmla="*/ 0 w 38273"/>
                <a:gd name="T1" fmla="*/ 0 h 35142"/>
                <a:gd name="T2" fmla="*/ 0 w 38273"/>
                <a:gd name="T3" fmla="*/ 0 h 35142"/>
                <a:gd name="T4" fmla="*/ 0 w 38273"/>
                <a:gd name="T5" fmla="*/ 0 h 35142"/>
                <a:gd name="T6" fmla="*/ 0 60000 65536"/>
                <a:gd name="T7" fmla="*/ 0 60000 65536"/>
                <a:gd name="T8" fmla="*/ 0 60000 65536"/>
                <a:gd name="T9" fmla="*/ 0 w 38273"/>
                <a:gd name="T10" fmla="*/ 0 h 35142"/>
                <a:gd name="T11" fmla="*/ 38273 w 38273"/>
                <a:gd name="T12" fmla="*/ 35142 h 35142"/>
              </a:gdLst>
              <a:ahLst/>
              <a:cxnLst>
                <a:cxn ang="T6">
                  <a:pos x="T0" y="T1"/>
                </a:cxn>
                <a:cxn ang="T7">
                  <a:pos x="T2" y="T3"/>
                </a:cxn>
                <a:cxn ang="T8">
                  <a:pos x="T4" y="T5"/>
                </a:cxn>
              </a:cxnLst>
              <a:rect l="T9" t="T10" r="T11" b="T12"/>
              <a:pathLst>
                <a:path w="38273" h="35142" fill="none" extrusionOk="0">
                  <a:moveTo>
                    <a:pt x="-1" y="7867"/>
                  </a:moveTo>
                  <a:cubicBezTo>
                    <a:pt x="4103" y="2886"/>
                    <a:pt x="10218" y="0"/>
                    <a:pt x="16673" y="0"/>
                  </a:cubicBezTo>
                  <a:cubicBezTo>
                    <a:pt x="28602" y="0"/>
                    <a:pt x="38273" y="9670"/>
                    <a:pt x="38273" y="21600"/>
                  </a:cubicBezTo>
                  <a:cubicBezTo>
                    <a:pt x="38273" y="26526"/>
                    <a:pt x="36589" y="31304"/>
                    <a:pt x="33500" y="35141"/>
                  </a:cubicBezTo>
                </a:path>
                <a:path w="38273" h="35142" stroke="0" extrusionOk="0">
                  <a:moveTo>
                    <a:pt x="-1" y="7867"/>
                  </a:moveTo>
                  <a:cubicBezTo>
                    <a:pt x="4103" y="2886"/>
                    <a:pt x="10218" y="0"/>
                    <a:pt x="16673" y="0"/>
                  </a:cubicBezTo>
                  <a:cubicBezTo>
                    <a:pt x="28602" y="0"/>
                    <a:pt x="38273" y="9670"/>
                    <a:pt x="38273" y="21600"/>
                  </a:cubicBezTo>
                  <a:cubicBezTo>
                    <a:pt x="38273" y="26526"/>
                    <a:pt x="36589" y="31304"/>
                    <a:pt x="33500" y="35141"/>
                  </a:cubicBezTo>
                  <a:lnTo>
                    <a:pt x="16673" y="21600"/>
                  </a:lnTo>
                  <a:close/>
                </a:path>
              </a:pathLst>
            </a:custGeom>
            <a:noFill/>
            <a:ln w="4763">
              <a:solidFill>
                <a:srgbClr val="49493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Arc 68">
              <a:extLst>
                <a:ext uri="{FF2B5EF4-FFF2-40B4-BE49-F238E27FC236}">
                  <a16:creationId xmlns:a16="http://schemas.microsoft.com/office/drawing/2014/main" id="{FD357990-D03D-4C6A-A3C3-41C6033A8846}"/>
                </a:ext>
              </a:extLst>
            </p:cNvPr>
            <p:cNvSpPr>
              <a:spLocks/>
            </p:cNvSpPr>
            <p:nvPr/>
          </p:nvSpPr>
          <p:spPr bwMode="auto">
            <a:xfrm>
              <a:off x="1313" y="3346"/>
              <a:ext cx="55" cy="36"/>
            </a:xfrm>
            <a:custGeom>
              <a:avLst/>
              <a:gdLst>
                <a:gd name="T0" fmla="*/ 0 w 38146"/>
                <a:gd name="T1" fmla="*/ 0 h 34928"/>
                <a:gd name="T2" fmla="*/ 0 w 38146"/>
                <a:gd name="T3" fmla="*/ 0 h 34928"/>
                <a:gd name="T4" fmla="*/ 0 w 38146"/>
                <a:gd name="T5" fmla="*/ 0 h 34928"/>
                <a:gd name="T6" fmla="*/ 0 60000 65536"/>
                <a:gd name="T7" fmla="*/ 0 60000 65536"/>
                <a:gd name="T8" fmla="*/ 0 60000 65536"/>
                <a:gd name="T9" fmla="*/ 0 w 38146"/>
                <a:gd name="T10" fmla="*/ 0 h 34928"/>
                <a:gd name="T11" fmla="*/ 38146 w 38146"/>
                <a:gd name="T12" fmla="*/ 34928 h 34928"/>
              </a:gdLst>
              <a:ahLst/>
              <a:cxnLst>
                <a:cxn ang="T6">
                  <a:pos x="T0" y="T1"/>
                </a:cxn>
                <a:cxn ang="T7">
                  <a:pos x="T2" y="T3"/>
                </a:cxn>
                <a:cxn ang="T8">
                  <a:pos x="T4" y="T5"/>
                </a:cxn>
              </a:cxnLst>
              <a:rect l="T9" t="T10" r="T11" b="T12"/>
              <a:pathLst>
                <a:path w="38146" h="34928" fill="none" extrusionOk="0">
                  <a:moveTo>
                    <a:pt x="0" y="7715"/>
                  </a:moveTo>
                  <a:cubicBezTo>
                    <a:pt x="4104" y="2824"/>
                    <a:pt x="10161" y="0"/>
                    <a:pt x="16546" y="0"/>
                  </a:cubicBezTo>
                  <a:cubicBezTo>
                    <a:pt x="28475" y="0"/>
                    <a:pt x="38146" y="9670"/>
                    <a:pt x="38146" y="21600"/>
                  </a:cubicBezTo>
                  <a:cubicBezTo>
                    <a:pt x="38146" y="26432"/>
                    <a:pt x="36525" y="31125"/>
                    <a:pt x="33543" y="34927"/>
                  </a:cubicBezTo>
                </a:path>
                <a:path w="38146" h="34928" stroke="0" extrusionOk="0">
                  <a:moveTo>
                    <a:pt x="0" y="7715"/>
                  </a:moveTo>
                  <a:cubicBezTo>
                    <a:pt x="4104" y="2824"/>
                    <a:pt x="10161" y="0"/>
                    <a:pt x="16546" y="0"/>
                  </a:cubicBezTo>
                  <a:cubicBezTo>
                    <a:pt x="28475" y="0"/>
                    <a:pt x="38146" y="9670"/>
                    <a:pt x="38146" y="21600"/>
                  </a:cubicBezTo>
                  <a:cubicBezTo>
                    <a:pt x="38146" y="26432"/>
                    <a:pt x="36525" y="31125"/>
                    <a:pt x="33543" y="34927"/>
                  </a:cubicBezTo>
                  <a:lnTo>
                    <a:pt x="16546" y="21600"/>
                  </a:lnTo>
                  <a:close/>
                </a:path>
              </a:pathLst>
            </a:custGeom>
            <a:noFill/>
            <a:ln w="4763">
              <a:solidFill>
                <a:srgbClr val="DBDB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Freeform 69">
              <a:extLst>
                <a:ext uri="{FF2B5EF4-FFF2-40B4-BE49-F238E27FC236}">
                  <a16:creationId xmlns:a16="http://schemas.microsoft.com/office/drawing/2014/main" id="{5884F774-5A69-4C21-99AE-E80CD49A493F}"/>
                </a:ext>
              </a:extLst>
            </p:cNvPr>
            <p:cNvSpPr>
              <a:spLocks/>
            </p:cNvSpPr>
            <p:nvPr/>
          </p:nvSpPr>
          <p:spPr bwMode="auto">
            <a:xfrm>
              <a:off x="1135" y="3319"/>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 name="T15" fmla="*/ 0 w 205"/>
                <a:gd name="T16" fmla="*/ 0 h 26"/>
                <a:gd name="T17" fmla="*/ 205 w 205"/>
                <a:gd name="T18" fmla="*/ 26 h 26"/>
              </a:gdLst>
              <a:ahLst/>
              <a:cxnLst>
                <a:cxn ang="T10">
                  <a:pos x="T0" y="T1"/>
                </a:cxn>
                <a:cxn ang="T11">
                  <a:pos x="T2" y="T3"/>
                </a:cxn>
                <a:cxn ang="T12">
                  <a:pos x="T4" y="T5"/>
                </a:cxn>
                <a:cxn ang="T13">
                  <a:pos x="T6" y="T7"/>
                </a:cxn>
                <a:cxn ang="T14">
                  <a:pos x="T8" y="T9"/>
                </a:cxn>
              </a:cxnLst>
              <a:rect l="T15" t="T16" r="T17" b="T18"/>
              <a:pathLst>
                <a:path w="205" h="26">
                  <a:moveTo>
                    <a:pt x="0" y="26"/>
                  </a:moveTo>
                  <a:lnTo>
                    <a:pt x="25" y="0"/>
                  </a:lnTo>
                  <a:lnTo>
                    <a:pt x="205" y="0"/>
                  </a:lnTo>
                  <a:lnTo>
                    <a:pt x="180"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70">
              <a:extLst>
                <a:ext uri="{FF2B5EF4-FFF2-40B4-BE49-F238E27FC236}">
                  <a16:creationId xmlns:a16="http://schemas.microsoft.com/office/drawing/2014/main" id="{973D6829-A210-424E-B9C5-73A1A0421769}"/>
                </a:ext>
              </a:extLst>
            </p:cNvPr>
            <p:cNvSpPr>
              <a:spLocks/>
            </p:cNvSpPr>
            <p:nvPr/>
          </p:nvSpPr>
          <p:spPr bwMode="auto">
            <a:xfrm>
              <a:off x="1135" y="3319"/>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 name="T15" fmla="*/ 0 w 205"/>
                <a:gd name="T16" fmla="*/ 0 h 26"/>
                <a:gd name="T17" fmla="*/ 205 w 205"/>
                <a:gd name="T18" fmla="*/ 26 h 26"/>
              </a:gdLst>
              <a:ahLst/>
              <a:cxnLst>
                <a:cxn ang="T10">
                  <a:pos x="T0" y="T1"/>
                </a:cxn>
                <a:cxn ang="T11">
                  <a:pos x="T2" y="T3"/>
                </a:cxn>
                <a:cxn ang="T12">
                  <a:pos x="T4" y="T5"/>
                </a:cxn>
                <a:cxn ang="T13">
                  <a:pos x="T6" y="T7"/>
                </a:cxn>
                <a:cxn ang="T14">
                  <a:pos x="T8" y="T9"/>
                </a:cxn>
              </a:cxnLst>
              <a:rect l="T15" t="T16" r="T17" b="T18"/>
              <a:pathLst>
                <a:path w="205" h="26">
                  <a:moveTo>
                    <a:pt x="0" y="26"/>
                  </a:moveTo>
                  <a:lnTo>
                    <a:pt x="25" y="0"/>
                  </a:lnTo>
                  <a:lnTo>
                    <a:pt x="205" y="0"/>
                  </a:lnTo>
                  <a:lnTo>
                    <a:pt x="180" y="26"/>
                  </a:lnTo>
                  <a:lnTo>
                    <a:pt x="0" y="26"/>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74" name="Rectangle 71">
              <a:extLst>
                <a:ext uri="{FF2B5EF4-FFF2-40B4-BE49-F238E27FC236}">
                  <a16:creationId xmlns:a16="http://schemas.microsoft.com/office/drawing/2014/main" id="{74DD3E38-5CFB-41E6-A333-FEE939196227}"/>
                </a:ext>
              </a:extLst>
            </p:cNvPr>
            <p:cNvSpPr>
              <a:spLocks noChangeArrowheads="1"/>
            </p:cNvSpPr>
            <p:nvPr/>
          </p:nvSpPr>
          <p:spPr bwMode="auto">
            <a:xfrm>
              <a:off x="1135" y="3345"/>
              <a:ext cx="180" cy="3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 name="Rectangle 72">
              <a:extLst>
                <a:ext uri="{FF2B5EF4-FFF2-40B4-BE49-F238E27FC236}">
                  <a16:creationId xmlns:a16="http://schemas.microsoft.com/office/drawing/2014/main" id="{311138B3-5BD9-48FD-A8C8-A22299BCA036}"/>
                </a:ext>
              </a:extLst>
            </p:cNvPr>
            <p:cNvSpPr>
              <a:spLocks noChangeArrowheads="1"/>
            </p:cNvSpPr>
            <p:nvPr/>
          </p:nvSpPr>
          <p:spPr bwMode="auto">
            <a:xfrm>
              <a:off x="1136" y="3346"/>
              <a:ext cx="178" cy="29"/>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 name="Freeform 73">
              <a:extLst>
                <a:ext uri="{FF2B5EF4-FFF2-40B4-BE49-F238E27FC236}">
                  <a16:creationId xmlns:a16="http://schemas.microsoft.com/office/drawing/2014/main" id="{83E61577-55F8-40C9-8B94-45CDC0026442}"/>
                </a:ext>
              </a:extLst>
            </p:cNvPr>
            <p:cNvSpPr>
              <a:spLocks/>
            </p:cNvSpPr>
            <p:nvPr/>
          </p:nvSpPr>
          <p:spPr bwMode="auto">
            <a:xfrm>
              <a:off x="1315" y="3319"/>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 name="T15" fmla="*/ 0 w 25"/>
                <a:gd name="T16" fmla="*/ 0 h 57"/>
                <a:gd name="T17" fmla="*/ 25 w 25"/>
                <a:gd name="T18" fmla="*/ 57 h 57"/>
              </a:gdLst>
              <a:ahLst/>
              <a:cxnLst>
                <a:cxn ang="T10">
                  <a:pos x="T0" y="T1"/>
                </a:cxn>
                <a:cxn ang="T11">
                  <a:pos x="T2" y="T3"/>
                </a:cxn>
                <a:cxn ang="T12">
                  <a:pos x="T4" y="T5"/>
                </a:cxn>
                <a:cxn ang="T13">
                  <a:pos x="T6" y="T7"/>
                </a:cxn>
                <a:cxn ang="T14">
                  <a:pos x="T8" y="T9"/>
                </a:cxn>
              </a:cxnLst>
              <a:rect l="T15" t="T16" r="T17" b="T18"/>
              <a:pathLst>
                <a:path w="25" h="57">
                  <a:moveTo>
                    <a:pt x="0" y="57"/>
                  </a:moveTo>
                  <a:lnTo>
                    <a:pt x="25" y="35"/>
                  </a:lnTo>
                  <a:lnTo>
                    <a:pt x="25" y="0"/>
                  </a:lnTo>
                  <a:lnTo>
                    <a:pt x="0" y="26"/>
                  </a:lnTo>
                  <a:lnTo>
                    <a:pt x="0" y="57"/>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74">
              <a:extLst>
                <a:ext uri="{FF2B5EF4-FFF2-40B4-BE49-F238E27FC236}">
                  <a16:creationId xmlns:a16="http://schemas.microsoft.com/office/drawing/2014/main" id="{3D5AAE71-F328-4B8A-A8EF-CB2E1E8A1310}"/>
                </a:ext>
              </a:extLst>
            </p:cNvPr>
            <p:cNvSpPr>
              <a:spLocks/>
            </p:cNvSpPr>
            <p:nvPr/>
          </p:nvSpPr>
          <p:spPr bwMode="auto">
            <a:xfrm>
              <a:off x="1315" y="3319"/>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 name="T15" fmla="*/ 0 w 25"/>
                <a:gd name="T16" fmla="*/ 0 h 57"/>
                <a:gd name="T17" fmla="*/ 25 w 25"/>
                <a:gd name="T18" fmla="*/ 57 h 57"/>
              </a:gdLst>
              <a:ahLst/>
              <a:cxnLst>
                <a:cxn ang="T10">
                  <a:pos x="T0" y="T1"/>
                </a:cxn>
                <a:cxn ang="T11">
                  <a:pos x="T2" y="T3"/>
                </a:cxn>
                <a:cxn ang="T12">
                  <a:pos x="T4" y="T5"/>
                </a:cxn>
                <a:cxn ang="T13">
                  <a:pos x="T6" y="T7"/>
                </a:cxn>
                <a:cxn ang="T14">
                  <a:pos x="T8" y="T9"/>
                </a:cxn>
              </a:cxnLst>
              <a:rect l="T15" t="T16" r="T17" b="T18"/>
              <a:pathLst>
                <a:path w="25" h="57">
                  <a:moveTo>
                    <a:pt x="0" y="57"/>
                  </a:moveTo>
                  <a:lnTo>
                    <a:pt x="25" y="35"/>
                  </a:lnTo>
                  <a:lnTo>
                    <a:pt x="25" y="0"/>
                  </a:lnTo>
                  <a:lnTo>
                    <a:pt x="0" y="26"/>
                  </a:lnTo>
                  <a:lnTo>
                    <a:pt x="0" y="57"/>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78" name="Freeform 75">
              <a:extLst>
                <a:ext uri="{FF2B5EF4-FFF2-40B4-BE49-F238E27FC236}">
                  <a16:creationId xmlns:a16="http://schemas.microsoft.com/office/drawing/2014/main" id="{A0709ACC-75CD-4011-825E-249022C4B75F}"/>
                </a:ext>
              </a:extLst>
            </p:cNvPr>
            <p:cNvSpPr>
              <a:spLocks/>
            </p:cNvSpPr>
            <p:nvPr/>
          </p:nvSpPr>
          <p:spPr bwMode="auto">
            <a:xfrm>
              <a:off x="1141" y="3319"/>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 name="T15" fmla="*/ 0 w 196"/>
                <a:gd name="T16" fmla="*/ 0 h 19"/>
                <a:gd name="T17" fmla="*/ 196 w 196"/>
                <a:gd name="T18" fmla="*/ 19 h 19"/>
              </a:gdLst>
              <a:ahLst/>
              <a:cxnLst>
                <a:cxn ang="T10">
                  <a:pos x="T0" y="T1"/>
                </a:cxn>
                <a:cxn ang="T11">
                  <a:pos x="T2" y="T3"/>
                </a:cxn>
                <a:cxn ang="T12">
                  <a:pos x="T4" y="T5"/>
                </a:cxn>
                <a:cxn ang="T13">
                  <a:pos x="T6" y="T7"/>
                </a:cxn>
                <a:cxn ang="T14">
                  <a:pos x="T8" y="T9"/>
                </a:cxn>
              </a:cxnLst>
              <a:rect l="T15" t="T16" r="T17" b="T18"/>
              <a:pathLst>
                <a:path w="196" h="19">
                  <a:moveTo>
                    <a:pt x="0" y="19"/>
                  </a:moveTo>
                  <a:lnTo>
                    <a:pt x="19" y="0"/>
                  </a:lnTo>
                  <a:lnTo>
                    <a:pt x="196" y="0"/>
                  </a:lnTo>
                  <a:lnTo>
                    <a:pt x="177"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76">
              <a:extLst>
                <a:ext uri="{FF2B5EF4-FFF2-40B4-BE49-F238E27FC236}">
                  <a16:creationId xmlns:a16="http://schemas.microsoft.com/office/drawing/2014/main" id="{E921CF23-E1A0-4328-81CF-DDBA208A1C48}"/>
                </a:ext>
              </a:extLst>
            </p:cNvPr>
            <p:cNvSpPr>
              <a:spLocks/>
            </p:cNvSpPr>
            <p:nvPr/>
          </p:nvSpPr>
          <p:spPr bwMode="auto">
            <a:xfrm>
              <a:off x="1141" y="3319"/>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 name="T15" fmla="*/ 0 w 196"/>
                <a:gd name="T16" fmla="*/ 0 h 19"/>
                <a:gd name="T17" fmla="*/ 196 w 196"/>
                <a:gd name="T18" fmla="*/ 19 h 19"/>
              </a:gdLst>
              <a:ahLst/>
              <a:cxnLst>
                <a:cxn ang="T10">
                  <a:pos x="T0" y="T1"/>
                </a:cxn>
                <a:cxn ang="T11">
                  <a:pos x="T2" y="T3"/>
                </a:cxn>
                <a:cxn ang="T12">
                  <a:pos x="T4" y="T5"/>
                </a:cxn>
                <a:cxn ang="T13">
                  <a:pos x="T6" y="T7"/>
                </a:cxn>
                <a:cxn ang="T14">
                  <a:pos x="T8" y="T9"/>
                </a:cxn>
              </a:cxnLst>
              <a:rect l="T15" t="T16" r="T17" b="T18"/>
              <a:pathLst>
                <a:path w="196" h="19">
                  <a:moveTo>
                    <a:pt x="0" y="19"/>
                  </a:moveTo>
                  <a:lnTo>
                    <a:pt x="19" y="0"/>
                  </a:lnTo>
                  <a:lnTo>
                    <a:pt x="196" y="0"/>
                  </a:lnTo>
                  <a:lnTo>
                    <a:pt x="177" y="19"/>
                  </a:lnTo>
                  <a:lnTo>
                    <a:pt x="0" y="19"/>
                  </a:lnTo>
                  <a:close/>
                </a:path>
              </a:pathLst>
            </a:custGeom>
            <a:solidFill>
              <a:srgbClr val="000000"/>
            </a:solidFill>
            <a:ln w="4763">
              <a:solidFill>
                <a:srgbClr val="000000"/>
              </a:solidFill>
              <a:prstDash val="solid"/>
              <a:round/>
              <a:headEnd/>
              <a:tailEnd/>
            </a:ln>
          </p:spPr>
          <p:txBody>
            <a:bodyPr/>
            <a:lstStyle/>
            <a:p>
              <a:endParaRPr lang="zh-CN" altLang="en-US"/>
            </a:p>
          </p:txBody>
        </p:sp>
        <p:sp>
          <p:nvSpPr>
            <p:cNvPr id="80" name="Freeform 77">
              <a:extLst>
                <a:ext uri="{FF2B5EF4-FFF2-40B4-BE49-F238E27FC236}">
                  <a16:creationId xmlns:a16="http://schemas.microsoft.com/office/drawing/2014/main" id="{9742546F-670E-48A3-A256-5E7DB351D4D6}"/>
                </a:ext>
              </a:extLst>
            </p:cNvPr>
            <p:cNvSpPr>
              <a:spLocks/>
            </p:cNvSpPr>
            <p:nvPr/>
          </p:nvSpPr>
          <p:spPr bwMode="auto">
            <a:xfrm>
              <a:off x="1135" y="3174"/>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 name="T15" fmla="*/ 0 w 202"/>
                <a:gd name="T16" fmla="*/ 0 h 19"/>
                <a:gd name="T17" fmla="*/ 202 w 202"/>
                <a:gd name="T18" fmla="*/ 19 h 19"/>
              </a:gdLst>
              <a:ahLst/>
              <a:cxnLst>
                <a:cxn ang="T10">
                  <a:pos x="T0" y="T1"/>
                </a:cxn>
                <a:cxn ang="T11">
                  <a:pos x="T2" y="T3"/>
                </a:cxn>
                <a:cxn ang="T12">
                  <a:pos x="T4" y="T5"/>
                </a:cxn>
                <a:cxn ang="T13">
                  <a:pos x="T6" y="T7"/>
                </a:cxn>
                <a:cxn ang="T14">
                  <a:pos x="T8" y="T9"/>
                </a:cxn>
              </a:cxnLst>
              <a:rect l="T15" t="T16" r="T17" b="T18"/>
              <a:pathLst>
                <a:path w="202" h="19">
                  <a:moveTo>
                    <a:pt x="0" y="19"/>
                  </a:moveTo>
                  <a:lnTo>
                    <a:pt x="19" y="0"/>
                  </a:lnTo>
                  <a:lnTo>
                    <a:pt x="202" y="0"/>
                  </a:lnTo>
                  <a:lnTo>
                    <a:pt x="180" y="19"/>
                  </a:lnTo>
                  <a:lnTo>
                    <a:pt x="0" y="1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78">
              <a:extLst>
                <a:ext uri="{FF2B5EF4-FFF2-40B4-BE49-F238E27FC236}">
                  <a16:creationId xmlns:a16="http://schemas.microsoft.com/office/drawing/2014/main" id="{FAF90545-8B63-4BBC-BAF9-9D4C18654516}"/>
                </a:ext>
              </a:extLst>
            </p:cNvPr>
            <p:cNvSpPr>
              <a:spLocks/>
            </p:cNvSpPr>
            <p:nvPr/>
          </p:nvSpPr>
          <p:spPr bwMode="auto">
            <a:xfrm>
              <a:off x="1135" y="3174"/>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 name="T15" fmla="*/ 0 w 202"/>
                <a:gd name="T16" fmla="*/ 0 h 19"/>
                <a:gd name="T17" fmla="*/ 202 w 202"/>
                <a:gd name="T18" fmla="*/ 19 h 19"/>
              </a:gdLst>
              <a:ahLst/>
              <a:cxnLst>
                <a:cxn ang="T10">
                  <a:pos x="T0" y="T1"/>
                </a:cxn>
                <a:cxn ang="T11">
                  <a:pos x="T2" y="T3"/>
                </a:cxn>
                <a:cxn ang="T12">
                  <a:pos x="T4" y="T5"/>
                </a:cxn>
                <a:cxn ang="T13">
                  <a:pos x="T6" y="T7"/>
                </a:cxn>
                <a:cxn ang="T14">
                  <a:pos x="T8" y="T9"/>
                </a:cxn>
              </a:cxnLst>
              <a:rect l="T15" t="T16" r="T17" b="T18"/>
              <a:pathLst>
                <a:path w="202" h="19">
                  <a:moveTo>
                    <a:pt x="0" y="19"/>
                  </a:moveTo>
                  <a:lnTo>
                    <a:pt x="19" y="0"/>
                  </a:lnTo>
                  <a:lnTo>
                    <a:pt x="202" y="0"/>
                  </a:lnTo>
                  <a:lnTo>
                    <a:pt x="180" y="19"/>
                  </a:lnTo>
                  <a:lnTo>
                    <a:pt x="0" y="19"/>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82" name="Rectangle 79">
              <a:extLst>
                <a:ext uri="{FF2B5EF4-FFF2-40B4-BE49-F238E27FC236}">
                  <a16:creationId xmlns:a16="http://schemas.microsoft.com/office/drawing/2014/main" id="{0ED36656-6CC7-4F4B-9F8C-BD6544F812EC}"/>
                </a:ext>
              </a:extLst>
            </p:cNvPr>
            <p:cNvSpPr>
              <a:spLocks noChangeArrowheads="1"/>
            </p:cNvSpPr>
            <p:nvPr/>
          </p:nvSpPr>
          <p:spPr bwMode="auto">
            <a:xfrm>
              <a:off x="1136" y="3194"/>
              <a:ext cx="181" cy="140"/>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 name="Rectangle 80">
              <a:extLst>
                <a:ext uri="{FF2B5EF4-FFF2-40B4-BE49-F238E27FC236}">
                  <a16:creationId xmlns:a16="http://schemas.microsoft.com/office/drawing/2014/main" id="{04E5D11F-5A7D-4E87-9462-6C524603A0B2}"/>
                </a:ext>
              </a:extLst>
            </p:cNvPr>
            <p:cNvSpPr>
              <a:spLocks noChangeArrowheads="1"/>
            </p:cNvSpPr>
            <p:nvPr/>
          </p:nvSpPr>
          <p:spPr bwMode="auto">
            <a:xfrm>
              <a:off x="1152" y="3213"/>
              <a:ext cx="149" cy="108"/>
            </a:xfrm>
            <a:prstGeom prst="rect">
              <a:avLst/>
            </a:prstGeom>
            <a:solidFill>
              <a:srgbClr val="FFFFFF"/>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 name="Freeform 81">
              <a:extLst>
                <a:ext uri="{FF2B5EF4-FFF2-40B4-BE49-F238E27FC236}">
                  <a16:creationId xmlns:a16="http://schemas.microsoft.com/office/drawing/2014/main" id="{B8A2D7BB-2902-4662-A591-3327D9812D03}"/>
                </a:ext>
              </a:extLst>
            </p:cNvPr>
            <p:cNvSpPr>
              <a:spLocks/>
            </p:cNvSpPr>
            <p:nvPr/>
          </p:nvSpPr>
          <p:spPr bwMode="auto">
            <a:xfrm>
              <a:off x="1315" y="3174"/>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 name="T15" fmla="*/ 0 w 22"/>
                <a:gd name="T16" fmla="*/ 0 h 161"/>
                <a:gd name="T17" fmla="*/ 22 w 22"/>
                <a:gd name="T18" fmla="*/ 161 h 161"/>
              </a:gdLst>
              <a:ahLst/>
              <a:cxnLst>
                <a:cxn ang="T10">
                  <a:pos x="T0" y="T1"/>
                </a:cxn>
                <a:cxn ang="T11">
                  <a:pos x="T2" y="T3"/>
                </a:cxn>
                <a:cxn ang="T12">
                  <a:pos x="T4" y="T5"/>
                </a:cxn>
                <a:cxn ang="T13">
                  <a:pos x="T6" y="T7"/>
                </a:cxn>
                <a:cxn ang="T14">
                  <a:pos x="T8" y="T9"/>
                </a:cxn>
              </a:cxnLst>
              <a:rect l="T15" t="T16" r="T17" b="T18"/>
              <a:pathLst>
                <a:path w="22" h="161">
                  <a:moveTo>
                    <a:pt x="0" y="161"/>
                  </a:moveTo>
                  <a:lnTo>
                    <a:pt x="22" y="142"/>
                  </a:lnTo>
                  <a:lnTo>
                    <a:pt x="22" y="0"/>
                  </a:lnTo>
                  <a:lnTo>
                    <a:pt x="0" y="19"/>
                  </a:lnTo>
                  <a:lnTo>
                    <a:pt x="0" y="16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82">
              <a:extLst>
                <a:ext uri="{FF2B5EF4-FFF2-40B4-BE49-F238E27FC236}">
                  <a16:creationId xmlns:a16="http://schemas.microsoft.com/office/drawing/2014/main" id="{2ACC2F9D-8829-47AD-876A-1FEF2014039A}"/>
                </a:ext>
              </a:extLst>
            </p:cNvPr>
            <p:cNvSpPr>
              <a:spLocks/>
            </p:cNvSpPr>
            <p:nvPr/>
          </p:nvSpPr>
          <p:spPr bwMode="auto">
            <a:xfrm>
              <a:off x="1315" y="3174"/>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 name="T15" fmla="*/ 0 w 22"/>
                <a:gd name="T16" fmla="*/ 0 h 161"/>
                <a:gd name="T17" fmla="*/ 22 w 22"/>
                <a:gd name="T18" fmla="*/ 161 h 161"/>
              </a:gdLst>
              <a:ahLst/>
              <a:cxnLst>
                <a:cxn ang="T10">
                  <a:pos x="T0" y="T1"/>
                </a:cxn>
                <a:cxn ang="T11">
                  <a:pos x="T2" y="T3"/>
                </a:cxn>
                <a:cxn ang="T12">
                  <a:pos x="T4" y="T5"/>
                </a:cxn>
                <a:cxn ang="T13">
                  <a:pos x="T6" y="T7"/>
                </a:cxn>
                <a:cxn ang="T14">
                  <a:pos x="T8" y="T9"/>
                </a:cxn>
              </a:cxnLst>
              <a:rect l="T15" t="T16" r="T17" b="T18"/>
              <a:pathLst>
                <a:path w="22" h="161">
                  <a:moveTo>
                    <a:pt x="0" y="161"/>
                  </a:moveTo>
                  <a:lnTo>
                    <a:pt x="22" y="142"/>
                  </a:lnTo>
                  <a:lnTo>
                    <a:pt x="22" y="0"/>
                  </a:lnTo>
                  <a:lnTo>
                    <a:pt x="0" y="19"/>
                  </a:lnTo>
                  <a:lnTo>
                    <a:pt x="0" y="161"/>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86" name="Freeform 83">
              <a:extLst>
                <a:ext uri="{FF2B5EF4-FFF2-40B4-BE49-F238E27FC236}">
                  <a16:creationId xmlns:a16="http://schemas.microsoft.com/office/drawing/2014/main" id="{7E741899-D988-4B66-8236-E6420AB6C380}"/>
                </a:ext>
              </a:extLst>
            </p:cNvPr>
            <p:cNvSpPr>
              <a:spLocks/>
            </p:cNvSpPr>
            <p:nvPr/>
          </p:nvSpPr>
          <p:spPr bwMode="auto">
            <a:xfrm>
              <a:off x="1101" y="3370"/>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 name="T15" fmla="*/ 0 w 223"/>
                <a:gd name="T16" fmla="*/ 0 h 35"/>
                <a:gd name="T17" fmla="*/ 223 w 223"/>
                <a:gd name="T18" fmla="*/ 35 h 35"/>
              </a:gdLst>
              <a:ahLst/>
              <a:cxnLst>
                <a:cxn ang="T10">
                  <a:pos x="T0" y="T1"/>
                </a:cxn>
                <a:cxn ang="T11">
                  <a:pos x="T2" y="T3"/>
                </a:cxn>
                <a:cxn ang="T12">
                  <a:pos x="T4" y="T5"/>
                </a:cxn>
                <a:cxn ang="T13">
                  <a:pos x="T6" y="T7"/>
                </a:cxn>
                <a:cxn ang="T14">
                  <a:pos x="T8" y="T9"/>
                </a:cxn>
              </a:cxnLst>
              <a:rect l="T15" t="T16" r="T17" b="T18"/>
              <a:pathLst>
                <a:path w="223" h="35">
                  <a:moveTo>
                    <a:pt x="0" y="35"/>
                  </a:moveTo>
                  <a:lnTo>
                    <a:pt x="28" y="0"/>
                  </a:lnTo>
                  <a:lnTo>
                    <a:pt x="223" y="0"/>
                  </a:lnTo>
                  <a:lnTo>
                    <a:pt x="195"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84">
              <a:extLst>
                <a:ext uri="{FF2B5EF4-FFF2-40B4-BE49-F238E27FC236}">
                  <a16:creationId xmlns:a16="http://schemas.microsoft.com/office/drawing/2014/main" id="{2F81B833-DB10-4EAA-BFFB-AC60A4844B1F}"/>
                </a:ext>
              </a:extLst>
            </p:cNvPr>
            <p:cNvSpPr>
              <a:spLocks/>
            </p:cNvSpPr>
            <p:nvPr/>
          </p:nvSpPr>
          <p:spPr bwMode="auto">
            <a:xfrm>
              <a:off x="1101" y="3370"/>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 name="T15" fmla="*/ 0 w 223"/>
                <a:gd name="T16" fmla="*/ 0 h 35"/>
                <a:gd name="T17" fmla="*/ 223 w 223"/>
                <a:gd name="T18" fmla="*/ 35 h 35"/>
              </a:gdLst>
              <a:ahLst/>
              <a:cxnLst>
                <a:cxn ang="T10">
                  <a:pos x="T0" y="T1"/>
                </a:cxn>
                <a:cxn ang="T11">
                  <a:pos x="T2" y="T3"/>
                </a:cxn>
                <a:cxn ang="T12">
                  <a:pos x="T4" y="T5"/>
                </a:cxn>
                <a:cxn ang="T13">
                  <a:pos x="T6" y="T7"/>
                </a:cxn>
                <a:cxn ang="T14">
                  <a:pos x="T8" y="T9"/>
                </a:cxn>
              </a:cxnLst>
              <a:rect l="T15" t="T16" r="T17" b="T18"/>
              <a:pathLst>
                <a:path w="223" h="35">
                  <a:moveTo>
                    <a:pt x="0" y="35"/>
                  </a:moveTo>
                  <a:lnTo>
                    <a:pt x="28" y="0"/>
                  </a:lnTo>
                  <a:lnTo>
                    <a:pt x="223" y="0"/>
                  </a:lnTo>
                  <a:lnTo>
                    <a:pt x="195" y="35"/>
                  </a:lnTo>
                  <a:lnTo>
                    <a:pt x="0" y="35"/>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88" name="Freeform 85">
              <a:extLst>
                <a:ext uri="{FF2B5EF4-FFF2-40B4-BE49-F238E27FC236}">
                  <a16:creationId xmlns:a16="http://schemas.microsoft.com/office/drawing/2014/main" id="{E7C399BA-6FD8-43A6-9C31-EFA0FC28109D}"/>
                </a:ext>
              </a:extLst>
            </p:cNvPr>
            <p:cNvSpPr>
              <a:spLocks/>
            </p:cNvSpPr>
            <p:nvPr/>
          </p:nvSpPr>
          <p:spPr bwMode="auto">
            <a:xfrm>
              <a:off x="1296" y="3370"/>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 name="T15" fmla="*/ 0 w 28"/>
                <a:gd name="T16" fmla="*/ 0 h 41"/>
                <a:gd name="T17" fmla="*/ 28 w 28"/>
                <a:gd name="T18" fmla="*/ 41 h 41"/>
              </a:gdLst>
              <a:ahLst/>
              <a:cxnLst>
                <a:cxn ang="T10">
                  <a:pos x="T0" y="T1"/>
                </a:cxn>
                <a:cxn ang="T11">
                  <a:pos x="T2" y="T3"/>
                </a:cxn>
                <a:cxn ang="T12">
                  <a:pos x="T4" y="T5"/>
                </a:cxn>
                <a:cxn ang="T13">
                  <a:pos x="T6" y="T7"/>
                </a:cxn>
                <a:cxn ang="T14">
                  <a:pos x="T8" y="T9"/>
                </a:cxn>
              </a:cxnLst>
              <a:rect l="T15" t="T16" r="T17" b="T18"/>
              <a:pathLst>
                <a:path w="28" h="41">
                  <a:moveTo>
                    <a:pt x="0" y="41"/>
                  </a:moveTo>
                  <a:lnTo>
                    <a:pt x="28" y="13"/>
                  </a:lnTo>
                  <a:lnTo>
                    <a:pt x="28" y="0"/>
                  </a:lnTo>
                  <a:lnTo>
                    <a:pt x="0" y="35"/>
                  </a:lnTo>
                  <a:lnTo>
                    <a:pt x="0" y="4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86">
              <a:extLst>
                <a:ext uri="{FF2B5EF4-FFF2-40B4-BE49-F238E27FC236}">
                  <a16:creationId xmlns:a16="http://schemas.microsoft.com/office/drawing/2014/main" id="{601A3936-4228-41B7-90AA-2586F324956F}"/>
                </a:ext>
              </a:extLst>
            </p:cNvPr>
            <p:cNvSpPr>
              <a:spLocks/>
            </p:cNvSpPr>
            <p:nvPr/>
          </p:nvSpPr>
          <p:spPr bwMode="auto">
            <a:xfrm>
              <a:off x="1296" y="3370"/>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 name="T15" fmla="*/ 0 w 28"/>
                <a:gd name="T16" fmla="*/ 0 h 41"/>
                <a:gd name="T17" fmla="*/ 28 w 28"/>
                <a:gd name="T18" fmla="*/ 41 h 41"/>
              </a:gdLst>
              <a:ahLst/>
              <a:cxnLst>
                <a:cxn ang="T10">
                  <a:pos x="T0" y="T1"/>
                </a:cxn>
                <a:cxn ang="T11">
                  <a:pos x="T2" y="T3"/>
                </a:cxn>
                <a:cxn ang="T12">
                  <a:pos x="T4" y="T5"/>
                </a:cxn>
                <a:cxn ang="T13">
                  <a:pos x="T6" y="T7"/>
                </a:cxn>
                <a:cxn ang="T14">
                  <a:pos x="T8" y="T9"/>
                </a:cxn>
              </a:cxnLst>
              <a:rect l="T15" t="T16" r="T17" b="T18"/>
              <a:pathLst>
                <a:path w="28" h="41">
                  <a:moveTo>
                    <a:pt x="0" y="41"/>
                  </a:moveTo>
                  <a:lnTo>
                    <a:pt x="28" y="13"/>
                  </a:lnTo>
                  <a:lnTo>
                    <a:pt x="28" y="0"/>
                  </a:lnTo>
                  <a:lnTo>
                    <a:pt x="0" y="35"/>
                  </a:lnTo>
                  <a:lnTo>
                    <a:pt x="0" y="41"/>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90" name="Rectangle 87">
              <a:extLst>
                <a:ext uri="{FF2B5EF4-FFF2-40B4-BE49-F238E27FC236}">
                  <a16:creationId xmlns:a16="http://schemas.microsoft.com/office/drawing/2014/main" id="{EE1BE3A4-D5C0-474B-88AD-495B9E32B796}"/>
                </a:ext>
              </a:extLst>
            </p:cNvPr>
            <p:cNvSpPr>
              <a:spLocks noChangeArrowheads="1"/>
            </p:cNvSpPr>
            <p:nvPr/>
          </p:nvSpPr>
          <p:spPr bwMode="auto">
            <a:xfrm>
              <a:off x="1101" y="3405"/>
              <a:ext cx="195"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Rectangle 88">
              <a:extLst>
                <a:ext uri="{FF2B5EF4-FFF2-40B4-BE49-F238E27FC236}">
                  <a16:creationId xmlns:a16="http://schemas.microsoft.com/office/drawing/2014/main" id="{C8BB6D13-DA22-4E6F-ACC6-A18FFB3C5A11}"/>
                </a:ext>
              </a:extLst>
            </p:cNvPr>
            <p:cNvSpPr>
              <a:spLocks noChangeArrowheads="1"/>
            </p:cNvSpPr>
            <p:nvPr/>
          </p:nvSpPr>
          <p:spPr bwMode="auto">
            <a:xfrm>
              <a:off x="1102" y="3406"/>
              <a:ext cx="193"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Freeform 89">
              <a:extLst>
                <a:ext uri="{FF2B5EF4-FFF2-40B4-BE49-F238E27FC236}">
                  <a16:creationId xmlns:a16="http://schemas.microsoft.com/office/drawing/2014/main" id="{FBD90633-8231-45C8-AD7B-9A24349B5B06}"/>
                </a:ext>
              </a:extLst>
            </p:cNvPr>
            <p:cNvSpPr>
              <a:spLocks/>
            </p:cNvSpPr>
            <p:nvPr/>
          </p:nvSpPr>
          <p:spPr bwMode="auto">
            <a:xfrm>
              <a:off x="1337" y="3379"/>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23"/>
                  </a:moveTo>
                  <a:lnTo>
                    <a:pt x="13" y="0"/>
                  </a:lnTo>
                  <a:lnTo>
                    <a:pt x="38" y="0"/>
                  </a:lnTo>
                  <a:lnTo>
                    <a:pt x="25"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90">
              <a:extLst>
                <a:ext uri="{FF2B5EF4-FFF2-40B4-BE49-F238E27FC236}">
                  <a16:creationId xmlns:a16="http://schemas.microsoft.com/office/drawing/2014/main" id="{1D557123-804D-4033-83DD-6764E4CE75A2}"/>
                </a:ext>
              </a:extLst>
            </p:cNvPr>
            <p:cNvSpPr>
              <a:spLocks/>
            </p:cNvSpPr>
            <p:nvPr/>
          </p:nvSpPr>
          <p:spPr bwMode="auto">
            <a:xfrm>
              <a:off x="1337" y="3379"/>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23"/>
                  </a:moveTo>
                  <a:lnTo>
                    <a:pt x="13" y="0"/>
                  </a:lnTo>
                  <a:lnTo>
                    <a:pt x="38" y="0"/>
                  </a:lnTo>
                  <a:lnTo>
                    <a:pt x="25" y="23"/>
                  </a:lnTo>
                  <a:lnTo>
                    <a:pt x="0" y="23"/>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94" name="Freeform 91">
              <a:extLst>
                <a:ext uri="{FF2B5EF4-FFF2-40B4-BE49-F238E27FC236}">
                  <a16:creationId xmlns:a16="http://schemas.microsoft.com/office/drawing/2014/main" id="{41EAA1E2-D98F-45A5-A84C-E40C08488EC7}"/>
                </a:ext>
              </a:extLst>
            </p:cNvPr>
            <p:cNvSpPr>
              <a:spLocks/>
            </p:cNvSpPr>
            <p:nvPr/>
          </p:nvSpPr>
          <p:spPr bwMode="auto">
            <a:xfrm>
              <a:off x="1362" y="3379"/>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 name="T15" fmla="*/ 0 w 13"/>
                <a:gd name="T16" fmla="*/ 0 h 29"/>
                <a:gd name="T17" fmla="*/ 13 w 13"/>
                <a:gd name="T18" fmla="*/ 29 h 29"/>
              </a:gdLst>
              <a:ahLst/>
              <a:cxnLst>
                <a:cxn ang="T10">
                  <a:pos x="T0" y="T1"/>
                </a:cxn>
                <a:cxn ang="T11">
                  <a:pos x="T2" y="T3"/>
                </a:cxn>
                <a:cxn ang="T12">
                  <a:pos x="T4" y="T5"/>
                </a:cxn>
                <a:cxn ang="T13">
                  <a:pos x="T6" y="T7"/>
                </a:cxn>
                <a:cxn ang="T14">
                  <a:pos x="T8" y="T9"/>
                </a:cxn>
              </a:cxnLst>
              <a:rect l="T15" t="T16" r="T17" b="T18"/>
              <a:pathLst>
                <a:path w="13" h="29">
                  <a:moveTo>
                    <a:pt x="0" y="29"/>
                  </a:moveTo>
                  <a:lnTo>
                    <a:pt x="13" y="16"/>
                  </a:lnTo>
                  <a:lnTo>
                    <a:pt x="13" y="0"/>
                  </a:lnTo>
                  <a:lnTo>
                    <a:pt x="0" y="23"/>
                  </a:lnTo>
                  <a:lnTo>
                    <a:pt x="0" y="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92">
              <a:extLst>
                <a:ext uri="{FF2B5EF4-FFF2-40B4-BE49-F238E27FC236}">
                  <a16:creationId xmlns:a16="http://schemas.microsoft.com/office/drawing/2014/main" id="{D5129DF9-9565-43E7-B578-B13CECD59BDF}"/>
                </a:ext>
              </a:extLst>
            </p:cNvPr>
            <p:cNvSpPr>
              <a:spLocks/>
            </p:cNvSpPr>
            <p:nvPr/>
          </p:nvSpPr>
          <p:spPr bwMode="auto">
            <a:xfrm>
              <a:off x="1362" y="3379"/>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 name="T15" fmla="*/ 0 w 13"/>
                <a:gd name="T16" fmla="*/ 0 h 29"/>
                <a:gd name="T17" fmla="*/ 13 w 13"/>
                <a:gd name="T18" fmla="*/ 29 h 29"/>
              </a:gdLst>
              <a:ahLst/>
              <a:cxnLst>
                <a:cxn ang="T10">
                  <a:pos x="T0" y="T1"/>
                </a:cxn>
                <a:cxn ang="T11">
                  <a:pos x="T2" y="T3"/>
                </a:cxn>
                <a:cxn ang="T12">
                  <a:pos x="T4" y="T5"/>
                </a:cxn>
                <a:cxn ang="T13">
                  <a:pos x="T6" y="T7"/>
                </a:cxn>
                <a:cxn ang="T14">
                  <a:pos x="T8" y="T9"/>
                </a:cxn>
              </a:cxnLst>
              <a:rect l="T15" t="T16" r="T17" b="T18"/>
              <a:pathLst>
                <a:path w="13" h="29">
                  <a:moveTo>
                    <a:pt x="0" y="29"/>
                  </a:moveTo>
                  <a:lnTo>
                    <a:pt x="13" y="16"/>
                  </a:lnTo>
                  <a:lnTo>
                    <a:pt x="13" y="0"/>
                  </a:lnTo>
                  <a:lnTo>
                    <a:pt x="0" y="23"/>
                  </a:lnTo>
                  <a:lnTo>
                    <a:pt x="0" y="29"/>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96" name="Rectangle 93">
              <a:extLst>
                <a:ext uri="{FF2B5EF4-FFF2-40B4-BE49-F238E27FC236}">
                  <a16:creationId xmlns:a16="http://schemas.microsoft.com/office/drawing/2014/main" id="{6277013E-7A38-4578-A737-7AA269BCBDDD}"/>
                </a:ext>
              </a:extLst>
            </p:cNvPr>
            <p:cNvSpPr>
              <a:spLocks noChangeArrowheads="1"/>
            </p:cNvSpPr>
            <p:nvPr/>
          </p:nvSpPr>
          <p:spPr bwMode="auto">
            <a:xfrm>
              <a:off x="1334" y="3402"/>
              <a:ext cx="28"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 name="Rectangle 94">
              <a:extLst>
                <a:ext uri="{FF2B5EF4-FFF2-40B4-BE49-F238E27FC236}">
                  <a16:creationId xmlns:a16="http://schemas.microsoft.com/office/drawing/2014/main" id="{BD1B21D4-327E-4550-9557-0B4296820349}"/>
                </a:ext>
              </a:extLst>
            </p:cNvPr>
            <p:cNvSpPr>
              <a:spLocks noChangeArrowheads="1"/>
            </p:cNvSpPr>
            <p:nvPr/>
          </p:nvSpPr>
          <p:spPr bwMode="auto">
            <a:xfrm>
              <a:off x="1335" y="3403"/>
              <a:ext cx="26"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98" name="Group 95">
            <a:extLst>
              <a:ext uri="{FF2B5EF4-FFF2-40B4-BE49-F238E27FC236}">
                <a16:creationId xmlns:a16="http://schemas.microsoft.com/office/drawing/2014/main" id="{474E116A-9AA0-4B29-A2C3-844E58BA8D1E}"/>
              </a:ext>
            </a:extLst>
          </p:cNvPr>
          <p:cNvGrpSpPr>
            <a:grpSpLocks/>
          </p:cNvGrpSpPr>
          <p:nvPr/>
        </p:nvGrpSpPr>
        <p:grpSpPr bwMode="auto">
          <a:xfrm>
            <a:off x="5014817" y="4552351"/>
            <a:ext cx="458788" cy="457200"/>
            <a:chOff x="1101" y="3174"/>
            <a:chExt cx="274" cy="237"/>
          </a:xfrm>
        </p:grpSpPr>
        <p:sp>
          <p:nvSpPr>
            <p:cNvPr id="99" name="Arc 96">
              <a:extLst>
                <a:ext uri="{FF2B5EF4-FFF2-40B4-BE49-F238E27FC236}">
                  <a16:creationId xmlns:a16="http://schemas.microsoft.com/office/drawing/2014/main" id="{62BCE291-C5ED-4E7D-98D5-C4DEF5C593E3}"/>
                </a:ext>
              </a:extLst>
            </p:cNvPr>
            <p:cNvSpPr>
              <a:spLocks/>
            </p:cNvSpPr>
            <p:nvPr/>
          </p:nvSpPr>
          <p:spPr bwMode="auto">
            <a:xfrm>
              <a:off x="1314" y="3346"/>
              <a:ext cx="58" cy="39"/>
            </a:xfrm>
            <a:custGeom>
              <a:avLst/>
              <a:gdLst>
                <a:gd name="T0" fmla="*/ 0 w 38273"/>
                <a:gd name="T1" fmla="*/ 0 h 35142"/>
                <a:gd name="T2" fmla="*/ 0 w 38273"/>
                <a:gd name="T3" fmla="*/ 0 h 35142"/>
                <a:gd name="T4" fmla="*/ 0 w 38273"/>
                <a:gd name="T5" fmla="*/ 0 h 35142"/>
                <a:gd name="T6" fmla="*/ 0 60000 65536"/>
                <a:gd name="T7" fmla="*/ 0 60000 65536"/>
                <a:gd name="T8" fmla="*/ 0 60000 65536"/>
                <a:gd name="T9" fmla="*/ 0 w 38273"/>
                <a:gd name="T10" fmla="*/ 0 h 35142"/>
                <a:gd name="T11" fmla="*/ 38273 w 38273"/>
                <a:gd name="T12" fmla="*/ 35142 h 35142"/>
              </a:gdLst>
              <a:ahLst/>
              <a:cxnLst>
                <a:cxn ang="T6">
                  <a:pos x="T0" y="T1"/>
                </a:cxn>
                <a:cxn ang="T7">
                  <a:pos x="T2" y="T3"/>
                </a:cxn>
                <a:cxn ang="T8">
                  <a:pos x="T4" y="T5"/>
                </a:cxn>
              </a:cxnLst>
              <a:rect l="T9" t="T10" r="T11" b="T12"/>
              <a:pathLst>
                <a:path w="38273" h="35142" fill="none" extrusionOk="0">
                  <a:moveTo>
                    <a:pt x="-1" y="7867"/>
                  </a:moveTo>
                  <a:cubicBezTo>
                    <a:pt x="4103" y="2886"/>
                    <a:pt x="10218" y="0"/>
                    <a:pt x="16673" y="0"/>
                  </a:cubicBezTo>
                  <a:cubicBezTo>
                    <a:pt x="28602" y="0"/>
                    <a:pt x="38273" y="9670"/>
                    <a:pt x="38273" y="21600"/>
                  </a:cubicBezTo>
                  <a:cubicBezTo>
                    <a:pt x="38273" y="26526"/>
                    <a:pt x="36589" y="31304"/>
                    <a:pt x="33500" y="35141"/>
                  </a:cubicBezTo>
                </a:path>
                <a:path w="38273" h="35142" stroke="0" extrusionOk="0">
                  <a:moveTo>
                    <a:pt x="-1" y="7867"/>
                  </a:moveTo>
                  <a:cubicBezTo>
                    <a:pt x="4103" y="2886"/>
                    <a:pt x="10218" y="0"/>
                    <a:pt x="16673" y="0"/>
                  </a:cubicBezTo>
                  <a:cubicBezTo>
                    <a:pt x="28602" y="0"/>
                    <a:pt x="38273" y="9670"/>
                    <a:pt x="38273" y="21600"/>
                  </a:cubicBezTo>
                  <a:cubicBezTo>
                    <a:pt x="38273" y="26526"/>
                    <a:pt x="36589" y="31304"/>
                    <a:pt x="33500" y="35141"/>
                  </a:cubicBezTo>
                  <a:lnTo>
                    <a:pt x="16673" y="21600"/>
                  </a:lnTo>
                  <a:close/>
                </a:path>
              </a:pathLst>
            </a:custGeom>
            <a:noFill/>
            <a:ln w="4763">
              <a:solidFill>
                <a:srgbClr val="49493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 name="Arc 97">
              <a:extLst>
                <a:ext uri="{FF2B5EF4-FFF2-40B4-BE49-F238E27FC236}">
                  <a16:creationId xmlns:a16="http://schemas.microsoft.com/office/drawing/2014/main" id="{197C7055-09C8-49C1-A699-4EAF08F58C57}"/>
                </a:ext>
              </a:extLst>
            </p:cNvPr>
            <p:cNvSpPr>
              <a:spLocks/>
            </p:cNvSpPr>
            <p:nvPr/>
          </p:nvSpPr>
          <p:spPr bwMode="auto">
            <a:xfrm>
              <a:off x="1313" y="3346"/>
              <a:ext cx="55" cy="36"/>
            </a:xfrm>
            <a:custGeom>
              <a:avLst/>
              <a:gdLst>
                <a:gd name="T0" fmla="*/ 0 w 38146"/>
                <a:gd name="T1" fmla="*/ 0 h 34928"/>
                <a:gd name="T2" fmla="*/ 0 w 38146"/>
                <a:gd name="T3" fmla="*/ 0 h 34928"/>
                <a:gd name="T4" fmla="*/ 0 w 38146"/>
                <a:gd name="T5" fmla="*/ 0 h 34928"/>
                <a:gd name="T6" fmla="*/ 0 60000 65536"/>
                <a:gd name="T7" fmla="*/ 0 60000 65536"/>
                <a:gd name="T8" fmla="*/ 0 60000 65536"/>
                <a:gd name="T9" fmla="*/ 0 w 38146"/>
                <a:gd name="T10" fmla="*/ 0 h 34928"/>
                <a:gd name="T11" fmla="*/ 38146 w 38146"/>
                <a:gd name="T12" fmla="*/ 34928 h 34928"/>
              </a:gdLst>
              <a:ahLst/>
              <a:cxnLst>
                <a:cxn ang="T6">
                  <a:pos x="T0" y="T1"/>
                </a:cxn>
                <a:cxn ang="T7">
                  <a:pos x="T2" y="T3"/>
                </a:cxn>
                <a:cxn ang="T8">
                  <a:pos x="T4" y="T5"/>
                </a:cxn>
              </a:cxnLst>
              <a:rect l="T9" t="T10" r="T11" b="T12"/>
              <a:pathLst>
                <a:path w="38146" h="34928" fill="none" extrusionOk="0">
                  <a:moveTo>
                    <a:pt x="0" y="7715"/>
                  </a:moveTo>
                  <a:cubicBezTo>
                    <a:pt x="4104" y="2824"/>
                    <a:pt x="10161" y="0"/>
                    <a:pt x="16546" y="0"/>
                  </a:cubicBezTo>
                  <a:cubicBezTo>
                    <a:pt x="28475" y="0"/>
                    <a:pt x="38146" y="9670"/>
                    <a:pt x="38146" y="21600"/>
                  </a:cubicBezTo>
                  <a:cubicBezTo>
                    <a:pt x="38146" y="26432"/>
                    <a:pt x="36525" y="31125"/>
                    <a:pt x="33543" y="34927"/>
                  </a:cubicBezTo>
                </a:path>
                <a:path w="38146" h="34928" stroke="0" extrusionOk="0">
                  <a:moveTo>
                    <a:pt x="0" y="7715"/>
                  </a:moveTo>
                  <a:cubicBezTo>
                    <a:pt x="4104" y="2824"/>
                    <a:pt x="10161" y="0"/>
                    <a:pt x="16546" y="0"/>
                  </a:cubicBezTo>
                  <a:cubicBezTo>
                    <a:pt x="28475" y="0"/>
                    <a:pt x="38146" y="9670"/>
                    <a:pt x="38146" y="21600"/>
                  </a:cubicBezTo>
                  <a:cubicBezTo>
                    <a:pt x="38146" y="26432"/>
                    <a:pt x="36525" y="31125"/>
                    <a:pt x="33543" y="34927"/>
                  </a:cubicBezTo>
                  <a:lnTo>
                    <a:pt x="16546" y="21600"/>
                  </a:lnTo>
                  <a:close/>
                </a:path>
              </a:pathLst>
            </a:custGeom>
            <a:noFill/>
            <a:ln w="4763">
              <a:solidFill>
                <a:srgbClr val="DBDB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 name="Freeform 98">
              <a:extLst>
                <a:ext uri="{FF2B5EF4-FFF2-40B4-BE49-F238E27FC236}">
                  <a16:creationId xmlns:a16="http://schemas.microsoft.com/office/drawing/2014/main" id="{39D6DB41-C278-4C9E-A4A8-3E86ACADC64A}"/>
                </a:ext>
              </a:extLst>
            </p:cNvPr>
            <p:cNvSpPr>
              <a:spLocks/>
            </p:cNvSpPr>
            <p:nvPr/>
          </p:nvSpPr>
          <p:spPr bwMode="auto">
            <a:xfrm>
              <a:off x="1135" y="3319"/>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 name="T15" fmla="*/ 0 w 205"/>
                <a:gd name="T16" fmla="*/ 0 h 26"/>
                <a:gd name="T17" fmla="*/ 205 w 205"/>
                <a:gd name="T18" fmla="*/ 26 h 26"/>
              </a:gdLst>
              <a:ahLst/>
              <a:cxnLst>
                <a:cxn ang="T10">
                  <a:pos x="T0" y="T1"/>
                </a:cxn>
                <a:cxn ang="T11">
                  <a:pos x="T2" y="T3"/>
                </a:cxn>
                <a:cxn ang="T12">
                  <a:pos x="T4" y="T5"/>
                </a:cxn>
                <a:cxn ang="T13">
                  <a:pos x="T6" y="T7"/>
                </a:cxn>
                <a:cxn ang="T14">
                  <a:pos x="T8" y="T9"/>
                </a:cxn>
              </a:cxnLst>
              <a:rect l="T15" t="T16" r="T17" b="T18"/>
              <a:pathLst>
                <a:path w="205" h="26">
                  <a:moveTo>
                    <a:pt x="0" y="26"/>
                  </a:moveTo>
                  <a:lnTo>
                    <a:pt x="25" y="0"/>
                  </a:lnTo>
                  <a:lnTo>
                    <a:pt x="205" y="0"/>
                  </a:lnTo>
                  <a:lnTo>
                    <a:pt x="180"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99">
              <a:extLst>
                <a:ext uri="{FF2B5EF4-FFF2-40B4-BE49-F238E27FC236}">
                  <a16:creationId xmlns:a16="http://schemas.microsoft.com/office/drawing/2014/main" id="{BC9FEF7B-22ED-47A0-8914-CEDA1FB119FE}"/>
                </a:ext>
              </a:extLst>
            </p:cNvPr>
            <p:cNvSpPr>
              <a:spLocks/>
            </p:cNvSpPr>
            <p:nvPr/>
          </p:nvSpPr>
          <p:spPr bwMode="auto">
            <a:xfrm>
              <a:off x="1135" y="3319"/>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 name="T15" fmla="*/ 0 w 205"/>
                <a:gd name="T16" fmla="*/ 0 h 26"/>
                <a:gd name="T17" fmla="*/ 205 w 205"/>
                <a:gd name="T18" fmla="*/ 26 h 26"/>
              </a:gdLst>
              <a:ahLst/>
              <a:cxnLst>
                <a:cxn ang="T10">
                  <a:pos x="T0" y="T1"/>
                </a:cxn>
                <a:cxn ang="T11">
                  <a:pos x="T2" y="T3"/>
                </a:cxn>
                <a:cxn ang="T12">
                  <a:pos x="T4" y="T5"/>
                </a:cxn>
                <a:cxn ang="T13">
                  <a:pos x="T6" y="T7"/>
                </a:cxn>
                <a:cxn ang="T14">
                  <a:pos x="T8" y="T9"/>
                </a:cxn>
              </a:cxnLst>
              <a:rect l="T15" t="T16" r="T17" b="T18"/>
              <a:pathLst>
                <a:path w="205" h="26">
                  <a:moveTo>
                    <a:pt x="0" y="26"/>
                  </a:moveTo>
                  <a:lnTo>
                    <a:pt x="25" y="0"/>
                  </a:lnTo>
                  <a:lnTo>
                    <a:pt x="205" y="0"/>
                  </a:lnTo>
                  <a:lnTo>
                    <a:pt x="180" y="26"/>
                  </a:lnTo>
                  <a:lnTo>
                    <a:pt x="0" y="26"/>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103" name="Rectangle 100">
              <a:extLst>
                <a:ext uri="{FF2B5EF4-FFF2-40B4-BE49-F238E27FC236}">
                  <a16:creationId xmlns:a16="http://schemas.microsoft.com/office/drawing/2014/main" id="{7737928F-EF2B-49B1-8DF2-7D6F5A58919F}"/>
                </a:ext>
              </a:extLst>
            </p:cNvPr>
            <p:cNvSpPr>
              <a:spLocks noChangeArrowheads="1"/>
            </p:cNvSpPr>
            <p:nvPr/>
          </p:nvSpPr>
          <p:spPr bwMode="auto">
            <a:xfrm>
              <a:off x="1135" y="3345"/>
              <a:ext cx="180" cy="3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 name="Rectangle 101">
              <a:extLst>
                <a:ext uri="{FF2B5EF4-FFF2-40B4-BE49-F238E27FC236}">
                  <a16:creationId xmlns:a16="http://schemas.microsoft.com/office/drawing/2014/main" id="{5B989511-F6CF-4D06-A089-777B01D14BC9}"/>
                </a:ext>
              </a:extLst>
            </p:cNvPr>
            <p:cNvSpPr>
              <a:spLocks noChangeArrowheads="1"/>
            </p:cNvSpPr>
            <p:nvPr/>
          </p:nvSpPr>
          <p:spPr bwMode="auto">
            <a:xfrm>
              <a:off x="1136" y="3346"/>
              <a:ext cx="178" cy="29"/>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 name="Freeform 102">
              <a:extLst>
                <a:ext uri="{FF2B5EF4-FFF2-40B4-BE49-F238E27FC236}">
                  <a16:creationId xmlns:a16="http://schemas.microsoft.com/office/drawing/2014/main" id="{F2B96476-55A1-4C6F-903C-DBB02BD67474}"/>
                </a:ext>
              </a:extLst>
            </p:cNvPr>
            <p:cNvSpPr>
              <a:spLocks/>
            </p:cNvSpPr>
            <p:nvPr/>
          </p:nvSpPr>
          <p:spPr bwMode="auto">
            <a:xfrm>
              <a:off x="1315" y="3319"/>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 name="T15" fmla="*/ 0 w 25"/>
                <a:gd name="T16" fmla="*/ 0 h 57"/>
                <a:gd name="T17" fmla="*/ 25 w 25"/>
                <a:gd name="T18" fmla="*/ 57 h 57"/>
              </a:gdLst>
              <a:ahLst/>
              <a:cxnLst>
                <a:cxn ang="T10">
                  <a:pos x="T0" y="T1"/>
                </a:cxn>
                <a:cxn ang="T11">
                  <a:pos x="T2" y="T3"/>
                </a:cxn>
                <a:cxn ang="T12">
                  <a:pos x="T4" y="T5"/>
                </a:cxn>
                <a:cxn ang="T13">
                  <a:pos x="T6" y="T7"/>
                </a:cxn>
                <a:cxn ang="T14">
                  <a:pos x="T8" y="T9"/>
                </a:cxn>
              </a:cxnLst>
              <a:rect l="T15" t="T16" r="T17" b="T18"/>
              <a:pathLst>
                <a:path w="25" h="57">
                  <a:moveTo>
                    <a:pt x="0" y="57"/>
                  </a:moveTo>
                  <a:lnTo>
                    <a:pt x="25" y="35"/>
                  </a:lnTo>
                  <a:lnTo>
                    <a:pt x="25" y="0"/>
                  </a:lnTo>
                  <a:lnTo>
                    <a:pt x="0" y="26"/>
                  </a:lnTo>
                  <a:lnTo>
                    <a:pt x="0" y="57"/>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3">
              <a:extLst>
                <a:ext uri="{FF2B5EF4-FFF2-40B4-BE49-F238E27FC236}">
                  <a16:creationId xmlns:a16="http://schemas.microsoft.com/office/drawing/2014/main" id="{2EB64A6F-333F-44C7-809F-1CC5C34A9737}"/>
                </a:ext>
              </a:extLst>
            </p:cNvPr>
            <p:cNvSpPr>
              <a:spLocks/>
            </p:cNvSpPr>
            <p:nvPr/>
          </p:nvSpPr>
          <p:spPr bwMode="auto">
            <a:xfrm>
              <a:off x="1315" y="3319"/>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 name="T15" fmla="*/ 0 w 25"/>
                <a:gd name="T16" fmla="*/ 0 h 57"/>
                <a:gd name="T17" fmla="*/ 25 w 25"/>
                <a:gd name="T18" fmla="*/ 57 h 57"/>
              </a:gdLst>
              <a:ahLst/>
              <a:cxnLst>
                <a:cxn ang="T10">
                  <a:pos x="T0" y="T1"/>
                </a:cxn>
                <a:cxn ang="T11">
                  <a:pos x="T2" y="T3"/>
                </a:cxn>
                <a:cxn ang="T12">
                  <a:pos x="T4" y="T5"/>
                </a:cxn>
                <a:cxn ang="T13">
                  <a:pos x="T6" y="T7"/>
                </a:cxn>
                <a:cxn ang="T14">
                  <a:pos x="T8" y="T9"/>
                </a:cxn>
              </a:cxnLst>
              <a:rect l="T15" t="T16" r="T17" b="T18"/>
              <a:pathLst>
                <a:path w="25" h="57">
                  <a:moveTo>
                    <a:pt x="0" y="57"/>
                  </a:moveTo>
                  <a:lnTo>
                    <a:pt x="25" y="35"/>
                  </a:lnTo>
                  <a:lnTo>
                    <a:pt x="25" y="0"/>
                  </a:lnTo>
                  <a:lnTo>
                    <a:pt x="0" y="26"/>
                  </a:lnTo>
                  <a:lnTo>
                    <a:pt x="0" y="57"/>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107" name="Freeform 104">
              <a:extLst>
                <a:ext uri="{FF2B5EF4-FFF2-40B4-BE49-F238E27FC236}">
                  <a16:creationId xmlns:a16="http://schemas.microsoft.com/office/drawing/2014/main" id="{7F71198C-AF84-40C7-8971-8EE6CBE19445}"/>
                </a:ext>
              </a:extLst>
            </p:cNvPr>
            <p:cNvSpPr>
              <a:spLocks/>
            </p:cNvSpPr>
            <p:nvPr/>
          </p:nvSpPr>
          <p:spPr bwMode="auto">
            <a:xfrm>
              <a:off x="1141" y="3319"/>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 name="T15" fmla="*/ 0 w 196"/>
                <a:gd name="T16" fmla="*/ 0 h 19"/>
                <a:gd name="T17" fmla="*/ 196 w 196"/>
                <a:gd name="T18" fmla="*/ 19 h 19"/>
              </a:gdLst>
              <a:ahLst/>
              <a:cxnLst>
                <a:cxn ang="T10">
                  <a:pos x="T0" y="T1"/>
                </a:cxn>
                <a:cxn ang="T11">
                  <a:pos x="T2" y="T3"/>
                </a:cxn>
                <a:cxn ang="T12">
                  <a:pos x="T4" y="T5"/>
                </a:cxn>
                <a:cxn ang="T13">
                  <a:pos x="T6" y="T7"/>
                </a:cxn>
                <a:cxn ang="T14">
                  <a:pos x="T8" y="T9"/>
                </a:cxn>
              </a:cxnLst>
              <a:rect l="T15" t="T16" r="T17" b="T18"/>
              <a:pathLst>
                <a:path w="196" h="19">
                  <a:moveTo>
                    <a:pt x="0" y="19"/>
                  </a:moveTo>
                  <a:lnTo>
                    <a:pt x="19" y="0"/>
                  </a:lnTo>
                  <a:lnTo>
                    <a:pt x="196" y="0"/>
                  </a:lnTo>
                  <a:lnTo>
                    <a:pt x="177"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05">
              <a:extLst>
                <a:ext uri="{FF2B5EF4-FFF2-40B4-BE49-F238E27FC236}">
                  <a16:creationId xmlns:a16="http://schemas.microsoft.com/office/drawing/2014/main" id="{0C5F610E-05E9-48AB-A8F5-415F019C0C28}"/>
                </a:ext>
              </a:extLst>
            </p:cNvPr>
            <p:cNvSpPr>
              <a:spLocks/>
            </p:cNvSpPr>
            <p:nvPr/>
          </p:nvSpPr>
          <p:spPr bwMode="auto">
            <a:xfrm>
              <a:off x="1141" y="3319"/>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 name="T15" fmla="*/ 0 w 196"/>
                <a:gd name="T16" fmla="*/ 0 h 19"/>
                <a:gd name="T17" fmla="*/ 196 w 196"/>
                <a:gd name="T18" fmla="*/ 19 h 19"/>
              </a:gdLst>
              <a:ahLst/>
              <a:cxnLst>
                <a:cxn ang="T10">
                  <a:pos x="T0" y="T1"/>
                </a:cxn>
                <a:cxn ang="T11">
                  <a:pos x="T2" y="T3"/>
                </a:cxn>
                <a:cxn ang="T12">
                  <a:pos x="T4" y="T5"/>
                </a:cxn>
                <a:cxn ang="T13">
                  <a:pos x="T6" y="T7"/>
                </a:cxn>
                <a:cxn ang="T14">
                  <a:pos x="T8" y="T9"/>
                </a:cxn>
              </a:cxnLst>
              <a:rect l="T15" t="T16" r="T17" b="T18"/>
              <a:pathLst>
                <a:path w="196" h="19">
                  <a:moveTo>
                    <a:pt x="0" y="19"/>
                  </a:moveTo>
                  <a:lnTo>
                    <a:pt x="19" y="0"/>
                  </a:lnTo>
                  <a:lnTo>
                    <a:pt x="196" y="0"/>
                  </a:lnTo>
                  <a:lnTo>
                    <a:pt x="177" y="19"/>
                  </a:lnTo>
                  <a:lnTo>
                    <a:pt x="0" y="19"/>
                  </a:lnTo>
                  <a:close/>
                </a:path>
              </a:pathLst>
            </a:custGeom>
            <a:solidFill>
              <a:srgbClr val="000000"/>
            </a:solidFill>
            <a:ln w="4763">
              <a:solidFill>
                <a:srgbClr val="000000"/>
              </a:solidFill>
              <a:prstDash val="solid"/>
              <a:round/>
              <a:headEnd/>
              <a:tailEnd/>
            </a:ln>
          </p:spPr>
          <p:txBody>
            <a:bodyPr/>
            <a:lstStyle/>
            <a:p>
              <a:endParaRPr lang="zh-CN" altLang="en-US"/>
            </a:p>
          </p:txBody>
        </p:sp>
        <p:sp>
          <p:nvSpPr>
            <p:cNvPr id="109" name="Freeform 106">
              <a:extLst>
                <a:ext uri="{FF2B5EF4-FFF2-40B4-BE49-F238E27FC236}">
                  <a16:creationId xmlns:a16="http://schemas.microsoft.com/office/drawing/2014/main" id="{FB1CB211-F8F2-4612-BC98-89DC114C53C3}"/>
                </a:ext>
              </a:extLst>
            </p:cNvPr>
            <p:cNvSpPr>
              <a:spLocks/>
            </p:cNvSpPr>
            <p:nvPr/>
          </p:nvSpPr>
          <p:spPr bwMode="auto">
            <a:xfrm>
              <a:off x="1135" y="3174"/>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 name="T15" fmla="*/ 0 w 202"/>
                <a:gd name="T16" fmla="*/ 0 h 19"/>
                <a:gd name="T17" fmla="*/ 202 w 202"/>
                <a:gd name="T18" fmla="*/ 19 h 19"/>
              </a:gdLst>
              <a:ahLst/>
              <a:cxnLst>
                <a:cxn ang="T10">
                  <a:pos x="T0" y="T1"/>
                </a:cxn>
                <a:cxn ang="T11">
                  <a:pos x="T2" y="T3"/>
                </a:cxn>
                <a:cxn ang="T12">
                  <a:pos x="T4" y="T5"/>
                </a:cxn>
                <a:cxn ang="T13">
                  <a:pos x="T6" y="T7"/>
                </a:cxn>
                <a:cxn ang="T14">
                  <a:pos x="T8" y="T9"/>
                </a:cxn>
              </a:cxnLst>
              <a:rect l="T15" t="T16" r="T17" b="T18"/>
              <a:pathLst>
                <a:path w="202" h="19">
                  <a:moveTo>
                    <a:pt x="0" y="19"/>
                  </a:moveTo>
                  <a:lnTo>
                    <a:pt x="19" y="0"/>
                  </a:lnTo>
                  <a:lnTo>
                    <a:pt x="202" y="0"/>
                  </a:lnTo>
                  <a:lnTo>
                    <a:pt x="180" y="19"/>
                  </a:lnTo>
                  <a:lnTo>
                    <a:pt x="0" y="1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07">
              <a:extLst>
                <a:ext uri="{FF2B5EF4-FFF2-40B4-BE49-F238E27FC236}">
                  <a16:creationId xmlns:a16="http://schemas.microsoft.com/office/drawing/2014/main" id="{E3843872-1D5E-4FDB-AD1A-4388A2D0F088}"/>
                </a:ext>
              </a:extLst>
            </p:cNvPr>
            <p:cNvSpPr>
              <a:spLocks/>
            </p:cNvSpPr>
            <p:nvPr/>
          </p:nvSpPr>
          <p:spPr bwMode="auto">
            <a:xfrm>
              <a:off x="1135" y="3174"/>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 name="T15" fmla="*/ 0 w 202"/>
                <a:gd name="T16" fmla="*/ 0 h 19"/>
                <a:gd name="T17" fmla="*/ 202 w 202"/>
                <a:gd name="T18" fmla="*/ 19 h 19"/>
              </a:gdLst>
              <a:ahLst/>
              <a:cxnLst>
                <a:cxn ang="T10">
                  <a:pos x="T0" y="T1"/>
                </a:cxn>
                <a:cxn ang="T11">
                  <a:pos x="T2" y="T3"/>
                </a:cxn>
                <a:cxn ang="T12">
                  <a:pos x="T4" y="T5"/>
                </a:cxn>
                <a:cxn ang="T13">
                  <a:pos x="T6" y="T7"/>
                </a:cxn>
                <a:cxn ang="T14">
                  <a:pos x="T8" y="T9"/>
                </a:cxn>
              </a:cxnLst>
              <a:rect l="T15" t="T16" r="T17" b="T18"/>
              <a:pathLst>
                <a:path w="202" h="19">
                  <a:moveTo>
                    <a:pt x="0" y="19"/>
                  </a:moveTo>
                  <a:lnTo>
                    <a:pt x="19" y="0"/>
                  </a:lnTo>
                  <a:lnTo>
                    <a:pt x="202" y="0"/>
                  </a:lnTo>
                  <a:lnTo>
                    <a:pt x="180" y="19"/>
                  </a:lnTo>
                  <a:lnTo>
                    <a:pt x="0" y="19"/>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111" name="Rectangle 108">
              <a:extLst>
                <a:ext uri="{FF2B5EF4-FFF2-40B4-BE49-F238E27FC236}">
                  <a16:creationId xmlns:a16="http://schemas.microsoft.com/office/drawing/2014/main" id="{56583C81-DBEF-49B3-A6CD-61E969C79619}"/>
                </a:ext>
              </a:extLst>
            </p:cNvPr>
            <p:cNvSpPr>
              <a:spLocks noChangeArrowheads="1"/>
            </p:cNvSpPr>
            <p:nvPr/>
          </p:nvSpPr>
          <p:spPr bwMode="auto">
            <a:xfrm>
              <a:off x="1136" y="3194"/>
              <a:ext cx="181" cy="140"/>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Rectangle 109">
              <a:extLst>
                <a:ext uri="{FF2B5EF4-FFF2-40B4-BE49-F238E27FC236}">
                  <a16:creationId xmlns:a16="http://schemas.microsoft.com/office/drawing/2014/main" id="{63AB68D3-903C-4E2A-8CEC-82472726B3AA}"/>
                </a:ext>
              </a:extLst>
            </p:cNvPr>
            <p:cNvSpPr>
              <a:spLocks noChangeArrowheads="1"/>
            </p:cNvSpPr>
            <p:nvPr/>
          </p:nvSpPr>
          <p:spPr bwMode="auto">
            <a:xfrm>
              <a:off x="1152" y="3213"/>
              <a:ext cx="149" cy="108"/>
            </a:xfrm>
            <a:prstGeom prst="rect">
              <a:avLst/>
            </a:prstGeom>
            <a:solidFill>
              <a:srgbClr val="FFFFFF"/>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 name="Freeform 110">
              <a:extLst>
                <a:ext uri="{FF2B5EF4-FFF2-40B4-BE49-F238E27FC236}">
                  <a16:creationId xmlns:a16="http://schemas.microsoft.com/office/drawing/2014/main" id="{AF42B6EB-A9CF-4A53-9B4D-32F46FA7F2E2}"/>
                </a:ext>
              </a:extLst>
            </p:cNvPr>
            <p:cNvSpPr>
              <a:spLocks/>
            </p:cNvSpPr>
            <p:nvPr/>
          </p:nvSpPr>
          <p:spPr bwMode="auto">
            <a:xfrm>
              <a:off x="1315" y="3174"/>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 name="T15" fmla="*/ 0 w 22"/>
                <a:gd name="T16" fmla="*/ 0 h 161"/>
                <a:gd name="T17" fmla="*/ 22 w 22"/>
                <a:gd name="T18" fmla="*/ 161 h 161"/>
              </a:gdLst>
              <a:ahLst/>
              <a:cxnLst>
                <a:cxn ang="T10">
                  <a:pos x="T0" y="T1"/>
                </a:cxn>
                <a:cxn ang="T11">
                  <a:pos x="T2" y="T3"/>
                </a:cxn>
                <a:cxn ang="T12">
                  <a:pos x="T4" y="T5"/>
                </a:cxn>
                <a:cxn ang="T13">
                  <a:pos x="T6" y="T7"/>
                </a:cxn>
                <a:cxn ang="T14">
                  <a:pos x="T8" y="T9"/>
                </a:cxn>
              </a:cxnLst>
              <a:rect l="T15" t="T16" r="T17" b="T18"/>
              <a:pathLst>
                <a:path w="22" h="161">
                  <a:moveTo>
                    <a:pt x="0" y="161"/>
                  </a:moveTo>
                  <a:lnTo>
                    <a:pt x="22" y="142"/>
                  </a:lnTo>
                  <a:lnTo>
                    <a:pt x="22" y="0"/>
                  </a:lnTo>
                  <a:lnTo>
                    <a:pt x="0" y="19"/>
                  </a:lnTo>
                  <a:lnTo>
                    <a:pt x="0" y="16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11">
              <a:extLst>
                <a:ext uri="{FF2B5EF4-FFF2-40B4-BE49-F238E27FC236}">
                  <a16:creationId xmlns:a16="http://schemas.microsoft.com/office/drawing/2014/main" id="{7F6935DD-F516-4404-BB37-815A3B31D9A1}"/>
                </a:ext>
              </a:extLst>
            </p:cNvPr>
            <p:cNvSpPr>
              <a:spLocks/>
            </p:cNvSpPr>
            <p:nvPr/>
          </p:nvSpPr>
          <p:spPr bwMode="auto">
            <a:xfrm>
              <a:off x="1315" y="3174"/>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 name="T15" fmla="*/ 0 w 22"/>
                <a:gd name="T16" fmla="*/ 0 h 161"/>
                <a:gd name="T17" fmla="*/ 22 w 22"/>
                <a:gd name="T18" fmla="*/ 161 h 161"/>
              </a:gdLst>
              <a:ahLst/>
              <a:cxnLst>
                <a:cxn ang="T10">
                  <a:pos x="T0" y="T1"/>
                </a:cxn>
                <a:cxn ang="T11">
                  <a:pos x="T2" y="T3"/>
                </a:cxn>
                <a:cxn ang="T12">
                  <a:pos x="T4" y="T5"/>
                </a:cxn>
                <a:cxn ang="T13">
                  <a:pos x="T6" y="T7"/>
                </a:cxn>
                <a:cxn ang="T14">
                  <a:pos x="T8" y="T9"/>
                </a:cxn>
              </a:cxnLst>
              <a:rect l="T15" t="T16" r="T17" b="T18"/>
              <a:pathLst>
                <a:path w="22" h="161">
                  <a:moveTo>
                    <a:pt x="0" y="161"/>
                  </a:moveTo>
                  <a:lnTo>
                    <a:pt x="22" y="142"/>
                  </a:lnTo>
                  <a:lnTo>
                    <a:pt x="22" y="0"/>
                  </a:lnTo>
                  <a:lnTo>
                    <a:pt x="0" y="19"/>
                  </a:lnTo>
                  <a:lnTo>
                    <a:pt x="0" y="161"/>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115" name="Freeform 112">
              <a:extLst>
                <a:ext uri="{FF2B5EF4-FFF2-40B4-BE49-F238E27FC236}">
                  <a16:creationId xmlns:a16="http://schemas.microsoft.com/office/drawing/2014/main" id="{2F244E81-C337-4BD0-995C-ECAE9DF91BAF}"/>
                </a:ext>
              </a:extLst>
            </p:cNvPr>
            <p:cNvSpPr>
              <a:spLocks/>
            </p:cNvSpPr>
            <p:nvPr/>
          </p:nvSpPr>
          <p:spPr bwMode="auto">
            <a:xfrm>
              <a:off x="1101" y="3370"/>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 name="T15" fmla="*/ 0 w 223"/>
                <a:gd name="T16" fmla="*/ 0 h 35"/>
                <a:gd name="T17" fmla="*/ 223 w 223"/>
                <a:gd name="T18" fmla="*/ 35 h 35"/>
              </a:gdLst>
              <a:ahLst/>
              <a:cxnLst>
                <a:cxn ang="T10">
                  <a:pos x="T0" y="T1"/>
                </a:cxn>
                <a:cxn ang="T11">
                  <a:pos x="T2" y="T3"/>
                </a:cxn>
                <a:cxn ang="T12">
                  <a:pos x="T4" y="T5"/>
                </a:cxn>
                <a:cxn ang="T13">
                  <a:pos x="T6" y="T7"/>
                </a:cxn>
                <a:cxn ang="T14">
                  <a:pos x="T8" y="T9"/>
                </a:cxn>
              </a:cxnLst>
              <a:rect l="T15" t="T16" r="T17" b="T18"/>
              <a:pathLst>
                <a:path w="223" h="35">
                  <a:moveTo>
                    <a:pt x="0" y="35"/>
                  </a:moveTo>
                  <a:lnTo>
                    <a:pt x="28" y="0"/>
                  </a:lnTo>
                  <a:lnTo>
                    <a:pt x="223" y="0"/>
                  </a:lnTo>
                  <a:lnTo>
                    <a:pt x="195"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13">
              <a:extLst>
                <a:ext uri="{FF2B5EF4-FFF2-40B4-BE49-F238E27FC236}">
                  <a16:creationId xmlns:a16="http://schemas.microsoft.com/office/drawing/2014/main" id="{F6D9D8CC-176B-44A3-ACC1-466E3C7AA32C}"/>
                </a:ext>
              </a:extLst>
            </p:cNvPr>
            <p:cNvSpPr>
              <a:spLocks/>
            </p:cNvSpPr>
            <p:nvPr/>
          </p:nvSpPr>
          <p:spPr bwMode="auto">
            <a:xfrm>
              <a:off x="1101" y="3370"/>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 name="T15" fmla="*/ 0 w 223"/>
                <a:gd name="T16" fmla="*/ 0 h 35"/>
                <a:gd name="T17" fmla="*/ 223 w 223"/>
                <a:gd name="T18" fmla="*/ 35 h 35"/>
              </a:gdLst>
              <a:ahLst/>
              <a:cxnLst>
                <a:cxn ang="T10">
                  <a:pos x="T0" y="T1"/>
                </a:cxn>
                <a:cxn ang="T11">
                  <a:pos x="T2" y="T3"/>
                </a:cxn>
                <a:cxn ang="T12">
                  <a:pos x="T4" y="T5"/>
                </a:cxn>
                <a:cxn ang="T13">
                  <a:pos x="T6" y="T7"/>
                </a:cxn>
                <a:cxn ang="T14">
                  <a:pos x="T8" y="T9"/>
                </a:cxn>
              </a:cxnLst>
              <a:rect l="T15" t="T16" r="T17" b="T18"/>
              <a:pathLst>
                <a:path w="223" h="35">
                  <a:moveTo>
                    <a:pt x="0" y="35"/>
                  </a:moveTo>
                  <a:lnTo>
                    <a:pt x="28" y="0"/>
                  </a:lnTo>
                  <a:lnTo>
                    <a:pt x="223" y="0"/>
                  </a:lnTo>
                  <a:lnTo>
                    <a:pt x="195" y="35"/>
                  </a:lnTo>
                  <a:lnTo>
                    <a:pt x="0" y="35"/>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117" name="Freeform 114">
              <a:extLst>
                <a:ext uri="{FF2B5EF4-FFF2-40B4-BE49-F238E27FC236}">
                  <a16:creationId xmlns:a16="http://schemas.microsoft.com/office/drawing/2014/main" id="{D999A0F8-81A6-4A8B-B88E-E097F0C9E41F}"/>
                </a:ext>
              </a:extLst>
            </p:cNvPr>
            <p:cNvSpPr>
              <a:spLocks/>
            </p:cNvSpPr>
            <p:nvPr/>
          </p:nvSpPr>
          <p:spPr bwMode="auto">
            <a:xfrm>
              <a:off x="1296" y="3370"/>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 name="T15" fmla="*/ 0 w 28"/>
                <a:gd name="T16" fmla="*/ 0 h 41"/>
                <a:gd name="T17" fmla="*/ 28 w 28"/>
                <a:gd name="T18" fmla="*/ 41 h 41"/>
              </a:gdLst>
              <a:ahLst/>
              <a:cxnLst>
                <a:cxn ang="T10">
                  <a:pos x="T0" y="T1"/>
                </a:cxn>
                <a:cxn ang="T11">
                  <a:pos x="T2" y="T3"/>
                </a:cxn>
                <a:cxn ang="T12">
                  <a:pos x="T4" y="T5"/>
                </a:cxn>
                <a:cxn ang="T13">
                  <a:pos x="T6" y="T7"/>
                </a:cxn>
                <a:cxn ang="T14">
                  <a:pos x="T8" y="T9"/>
                </a:cxn>
              </a:cxnLst>
              <a:rect l="T15" t="T16" r="T17" b="T18"/>
              <a:pathLst>
                <a:path w="28" h="41">
                  <a:moveTo>
                    <a:pt x="0" y="41"/>
                  </a:moveTo>
                  <a:lnTo>
                    <a:pt x="28" y="13"/>
                  </a:lnTo>
                  <a:lnTo>
                    <a:pt x="28" y="0"/>
                  </a:lnTo>
                  <a:lnTo>
                    <a:pt x="0" y="35"/>
                  </a:lnTo>
                  <a:lnTo>
                    <a:pt x="0" y="4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15">
              <a:extLst>
                <a:ext uri="{FF2B5EF4-FFF2-40B4-BE49-F238E27FC236}">
                  <a16:creationId xmlns:a16="http://schemas.microsoft.com/office/drawing/2014/main" id="{369D5620-2F43-405A-8DAE-BFCAC9DCF391}"/>
                </a:ext>
              </a:extLst>
            </p:cNvPr>
            <p:cNvSpPr>
              <a:spLocks/>
            </p:cNvSpPr>
            <p:nvPr/>
          </p:nvSpPr>
          <p:spPr bwMode="auto">
            <a:xfrm>
              <a:off x="1296" y="3370"/>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 name="T15" fmla="*/ 0 w 28"/>
                <a:gd name="T16" fmla="*/ 0 h 41"/>
                <a:gd name="T17" fmla="*/ 28 w 28"/>
                <a:gd name="T18" fmla="*/ 41 h 41"/>
              </a:gdLst>
              <a:ahLst/>
              <a:cxnLst>
                <a:cxn ang="T10">
                  <a:pos x="T0" y="T1"/>
                </a:cxn>
                <a:cxn ang="T11">
                  <a:pos x="T2" y="T3"/>
                </a:cxn>
                <a:cxn ang="T12">
                  <a:pos x="T4" y="T5"/>
                </a:cxn>
                <a:cxn ang="T13">
                  <a:pos x="T6" y="T7"/>
                </a:cxn>
                <a:cxn ang="T14">
                  <a:pos x="T8" y="T9"/>
                </a:cxn>
              </a:cxnLst>
              <a:rect l="T15" t="T16" r="T17" b="T18"/>
              <a:pathLst>
                <a:path w="28" h="41">
                  <a:moveTo>
                    <a:pt x="0" y="41"/>
                  </a:moveTo>
                  <a:lnTo>
                    <a:pt x="28" y="13"/>
                  </a:lnTo>
                  <a:lnTo>
                    <a:pt x="28" y="0"/>
                  </a:lnTo>
                  <a:lnTo>
                    <a:pt x="0" y="35"/>
                  </a:lnTo>
                  <a:lnTo>
                    <a:pt x="0" y="41"/>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119" name="Rectangle 116">
              <a:extLst>
                <a:ext uri="{FF2B5EF4-FFF2-40B4-BE49-F238E27FC236}">
                  <a16:creationId xmlns:a16="http://schemas.microsoft.com/office/drawing/2014/main" id="{448C0A6C-2A64-4D80-B539-5D3C3D71936F}"/>
                </a:ext>
              </a:extLst>
            </p:cNvPr>
            <p:cNvSpPr>
              <a:spLocks noChangeArrowheads="1"/>
            </p:cNvSpPr>
            <p:nvPr/>
          </p:nvSpPr>
          <p:spPr bwMode="auto">
            <a:xfrm>
              <a:off x="1101" y="3405"/>
              <a:ext cx="195"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Rectangle 117">
              <a:extLst>
                <a:ext uri="{FF2B5EF4-FFF2-40B4-BE49-F238E27FC236}">
                  <a16:creationId xmlns:a16="http://schemas.microsoft.com/office/drawing/2014/main" id="{DDFDCB51-F74B-410B-9C70-91A5FC4538ED}"/>
                </a:ext>
              </a:extLst>
            </p:cNvPr>
            <p:cNvSpPr>
              <a:spLocks noChangeArrowheads="1"/>
            </p:cNvSpPr>
            <p:nvPr/>
          </p:nvSpPr>
          <p:spPr bwMode="auto">
            <a:xfrm>
              <a:off x="1102" y="3406"/>
              <a:ext cx="193"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1" name="Freeform 118">
              <a:extLst>
                <a:ext uri="{FF2B5EF4-FFF2-40B4-BE49-F238E27FC236}">
                  <a16:creationId xmlns:a16="http://schemas.microsoft.com/office/drawing/2014/main" id="{FFF6BC9A-8412-416E-A71B-97CC46BDF50A}"/>
                </a:ext>
              </a:extLst>
            </p:cNvPr>
            <p:cNvSpPr>
              <a:spLocks/>
            </p:cNvSpPr>
            <p:nvPr/>
          </p:nvSpPr>
          <p:spPr bwMode="auto">
            <a:xfrm>
              <a:off x="1337" y="3379"/>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23"/>
                  </a:moveTo>
                  <a:lnTo>
                    <a:pt x="13" y="0"/>
                  </a:lnTo>
                  <a:lnTo>
                    <a:pt x="38" y="0"/>
                  </a:lnTo>
                  <a:lnTo>
                    <a:pt x="25"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119">
              <a:extLst>
                <a:ext uri="{FF2B5EF4-FFF2-40B4-BE49-F238E27FC236}">
                  <a16:creationId xmlns:a16="http://schemas.microsoft.com/office/drawing/2014/main" id="{20329272-4679-4970-86B2-F4C7628D7AD1}"/>
                </a:ext>
              </a:extLst>
            </p:cNvPr>
            <p:cNvSpPr>
              <a:spLocks/>
            </p:cNvSpPr>
            <p:nvPr/>
          </p:nvSpPr>
          <p:spPr bwMode="auto">
            <a:xfrm>
              <a:off x="1337" y="3379"/>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23"/>
                  </a:moveTo>
                  <a:lnTo>
                    <a:pt x="13" y="0"/>
                  </a:lnTo>
                  <a:lnTo>
                    <a:pt x="38" y="0"/>
                  </a:lnTo>
                  <a:lnTo>
                    <a:pt x="25" y="23"/>
                  </a:lnTo>
                  <a:lnTo>
                    <a:pt x="0" y="23"/>
                  </a:lnTo>
                  <a:close/>
                </a:path>
              </a:pathLst>
            </a:custGeom>
            <a:solidFill>
              <a:srgbClr val="C9C9B6"/>
            </a:solidFill>
            <a:ln w="4763">
              <a:solidFill>
                <a:srgbClr val="494936"/>
              </a:solidFill>
              <a:prstDash val="solid"/>
              <a:round/>
              <a:headEnd/>
              <a:tailEnd/>
            </a:ln>
          </p:spPr>
          <p:txBody>
            <a:bodyPr/>
            <a:lstStyle/>
            <a:p>
              <a:endParaRPr lang="zh-CN" altLang="en-US"/>
            </a:p>
          </p:txBody>
        </p:sp>
        <p:sp>
          <p:nvSpPr>
            <p:cNvPr id="123" name="Freeform 120">
              <a:extLst>
                <a:ext uri="{FF2B5EF4-FFF2-40B4-BE49-F238E27FC236}">
                  <a16:creationId xmlns:a16="http://schemas.microsoft.com/office/drawing/2014/main" id="{BE8C0CCE-815E-44FF-8590-EAE80750723F}"/>
                </a:ext>
              </a:extLst>
            </p:cNvPr>
            <p:cNvSpPr>
              <a:spLocks/>
            </p:cNvSpPr>
            <p:nvPr/>
          </p:nvSpPr>
          <p:spPr bwMode="auto">
            <a:xfrm>
              <a:off x="1362" y="3379"/>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 name="T15" fmla="*/ 0 w 13"/>
                <a:gd name="T16" fmla="*/ 0 h 29"/>
                <a:gd name="T17" fmla="*/ 13 w 13"/>
                <a:gd name="T18" fmla="*/ 29 h 29"/>
              </a:gdLst>
              <a:ahLst/>
              <a:cxnLst>
                <a:cxn ang="T10">
                  <a:pos x="T0" y="T1"/>
                </a:cxn>
                <a:cxn ang="T11">
                  <a:pos x="T2" y="T3"/>
                </a:cxn>
                <a:cxn ang="T12">
                  <a:pos x="T4" y="T5"/>
                </a:cxn>
                <a:cxn ang="T13">
                  <a:pos x="T6" y="T7"/>
                </a:cxn>
                <a:cxn ang="T14">
                  <a:pos x="T8" y="T9"/>
                </a:cxn>
              </a:cxnLst>
              <a:rect l="T15" t="T16" r="T17" b="T18"/>
              <a:pathLst>
                <a:path w="13" h="29">
                  <a:moveTo>
                    <a:pt x="0" y="29"/>
                  </a:moveTo>
                  <a:lnTo>
                    <a:pt x="13" y="16"/>
                  </a:lnTo>
                  <a:lnTo>
                    <a:pt x="13" y="0"/>
                  </a:lnTo>
                  <a:lnTo>
                    <a:pt x="0" y="23"/>
                  </a:lnTo>
                  <a:lnTo>
                    <a:pt x="0" y="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21">
              <a:extLst>
                <a:ext uri="{FF2B5EF4-FFF2-40B4-BE49-F238E27FC236}">
                  <a16:creationId xmlns:a16="http://schemas.microsoft.com/office/drawing/2014/main" id="{E5660637-AF37-4C53-8195-7246A751CF74}"/>
                </a:ext>
              </a:extLst>
            </p:cNvPr>
            <p:cNvSpPr>
              <a:spLocks/>
            </p:cNvSpPr>
            <p:nvPr/>
          </p:nvSpPr>
          <p:spPr bwMode="auto">
            <a:xfrm>
              <a:off x="1362" y="3379"/>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 name="T15" fmla="*/ 0 w 13"/>
                <a:gd name="T16" fmla="*/ 0 h 29"/>
                <a:gd name="T17" fmla="*/ 13 w 13"/>
                <a:gd name="T18" fmla="*/ 29 h 29"/>
              </a:gdLst>
              <a:ahLst/>
              <a:cxnLst>
                <a:cxn ang="T10">
                  <a:pos x="T0" y="T1"/>
                </a:cxn>
                <a:cxn ang="T11">
                  <a:pos x="T2" y="T3"/>
                </a:cxn>
                <a:cxn ang="T12">
                  <a:pos x="T4" y="T5"/>
                </a:cxn>
                <a:cxn ang="T13">
                  <a:pos x="T6" y="T7"/>
                </a:cxn>
                <a:cxn ang="T14">
                  <a:pos x="T8" y="T9"/>
                </a:cxn>
              </a:cxnLst>
              <a:rect l="T15" t="T16" r="T17" b="T18"/>
              <a:pathLst>
                <a:path w="13" h="29">
                  <a:moveTo>
                    <a:pt x="0" y="29"/>
                  </a:moveTo>
                  <a:lnTo>
                    <a:pt x="13" y="16"/>
                  </a:lnTo>
                  <a:lnTo>
                    <a:pt x="13" y="0"/>
                  </a:lnTo>
                  <a:lnTo>
                    <a:pt x="0" y="23"/>
                  </a:lnTo>
                  <a:lnTo>
                    <a:pt x="0" y="29"/>
                  </a:lnTo>
                  <a:close/>
                </a:path>
              </a:pathLst>
            </a:custGeom>
            <a:solidFill>
              <a:srgbClr val="7A7A5A"/>
            </a:solidFill>
            <a:ln w="4763">
              <a:solidFill>
                <a:srgbClr val="494936"/>
              </a:solidFill>
              <a:prstDash val="solid"/>
              <a:round/>
              <a:headEnd/>
              <a:tailEnd/>
            </a:ln>
          </p:spPr>
          <p:txBody>
            <a:bodyPr/>
            <a:lstStyle/>
            <a:p>
              <a:endParaRPr lang="zh-CN" altLang="en-US"/>
            </a:p>
          </p:txBody>
        </p:sp>
        <p:sp>
          <p:nvSpPr>
            <p:cNvPr id="125" name="Rectangle 122">
              <a:extLst>
                <a:ext uri="{FF2B5EF4-FFF2-40B4-BE49-F238E27FC236}">
                  <a16:creationId xmlns:a16="http://schemas.microsoft.com/office/drawing/2014/main" id="{20BE84C9-7202-434C-B8FD-F45609F566CA}"/>
                </a:ext>
              </a:extLst>
            </p:cNvPr>
            <p:cNvSpPr>
              <a:spLocks noChangeArrowheads="1"/>
            </p:cNvSpPr>
            <p:nvPr/>
          </p:nvSpPr>
          <p:spPr bwMode="auto">
            <a:xfrm>
              <a:off x="1334" y="3402"/>
              <a:ext cx="28"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6" name="Rectangle 123">
              <a:extLst>
                <a:ext uri="{FF2B5EF4-FFF2-40B4-BE49-F238E27FC236}">
                  <a16:creationId xmlns:a16="http://schemas.microsoft.com/office/drawing/2014/main" id="{34650E2D-5849-4C06-A732-691BCB63FB5D}"/>
                </a:ext>
              </a:extLst>
            </p:cNvPr>
            <p:cNvSpPr>
              <a:spLocks noChangeArrowheads="1"/>
            </p:cNvSpPr>
            <p:nvPr/>
          </p:nvSpPr>
          <p:spPr bwMode="auto">
            <a:xfrm>
              <a:off x="1335" y="3403"/>
              <a:ext cx="26"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27" name="Line 124">
            <a:extLst>
              <a:ext uri="{FF2B5EF4-FFF2-40B4-BE49-F238E27FC236}">
                <a16:creationId xmlns:a16="http://schemas.microsoft.com/office/drawing/2014/main" id="{CCDFCF97-D2E4-4B9B-9C53-9CC18F8E62E1}"/>
              </a:ext>
            </a:extLst>
          </p:cNvPr>
          <p:cNvSpPr>
            <a:spLocks noChangeShapeType="1"/>
          </p:cNvSpPr>
          <p:nvPr/>
        </p:nvSpPr>
        <p:spPr bwMode="auto">
          <a:xfrm flipV="1">
            <a:off x="1398492" y="4933351"/>
            <a:ext cx="1406525" cy="3492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lIns="91444" tIns="45722" rIns="91444" bIns="45722"/>
          <a:lstStyle/>
          <a:p>
            <a:endParaRPr lang="zh-CN" altLang="en-US"/>
          </a:p>
        </p:txBody>
      </p:sp>
      <p:grpSp>
        <p:nvGrpSpPr>
          <p:cNvPr id="128" name="Group 125">
            <a:extLst>
              <a:ext uri="{FF2B5EF4-FFF2-40B4-BE49-F238E27FC236}">
                <a16:creationId xmlns:a16="http://schemas.microsoft.com/office/drawing/2014/main" id="{27D26A67-5D1F-4618-B63A-699976E5538E}"/>
              </a:ext>
            </a:extLst>
          </p:cNvPr>
          <p:cNvGrpSpPr>
            <a:grpSpLocks/>
          </p:cNvGrpSpPr>
          <p:nvPr/>
        </p:nvGrpSpPr>
        <p:grpSpPr bwMode="auto">
          <a:xfrm>
            <a:off x="3490817" y="3930051"/>
            <a:ext cx="4268788" cy="2146300"/>
            <a:chOff x="2112" y="1480"/>
            <a:chExt cx="2688" cy="1352"/>
          </a:xfrm>
        </p:grpSpPr>
        <p:sp>
          <p:nvSpPr>
            <p:cNvPr id="129" name="Freeform 126">
              <a:extLst>
                <a:ext uri="{FF2B5EF4-FFF2-40B4-BE49-F238E27FC236}">
                  <a16:creationId xmlns:a16="http://schemas.microsoft.com/office/drawing/2014/main" id="{CD7AAAD2-1A49-4291-8A09-A2042189CF31}"/>
                </a:ext>
              </a:extLst>
            </p:cNvPr>
            <p:cNvSpPr>
              <a:spLocks/>
            </p:cNvSpPr>
            <p:nvPr/>
          </p:nvSpPr>
          <p:spPr bwMode="auto">
            <a:xfrm>
              <a:off x="2880" y="1480"/>
              <a:ext cx="1680" cy="440"/>
            </a:xfrm>
            <a:custGeom>
              <a:avLst/>
              <a:gdLst>
                <a:gd name="T0" fmla="*/ 0 w 1680"/>
                <a:gd name="T1" fmla="*/ 104 h 440"/>
                <a:gd name="T2" fmla="*/ 1008 w 1680"/>
                <a:gd name="T3" fmla="*/ 56 h 440"/>
                <a:gd name="T4" fmla="*/ 1680 w 1680"/>
                <a:gd name="T5" fmla="*/ 440 h 440"/>
                <a:gd name="T6" fmla="*/ 0 60000 65536"/>
                <a:gd name="T7" fmla="*/ 0 60000 65536"/>
                <a:gd name="T8" fmla="*/ 0 60000 65536"/>
                <a:gd name="T9" fmla="*/ 0 w 1680"/>
                <a:gd name="T10" fmla="*/ 0 h 440"/>
                <a:gd name="T11" fmla="*/ 1680 w 1680"/>
                <a:gd name="T12" fmla="*/ 440 h 440"/>
              </a:gdLst>
              <a:ahLst/>
              <a:cxnLst>
                <a:cxn ang="T6">
                  <a:pos x="T0" y="T1"/>
                </a:cxn>
                <a:cxn ang="T7">
                  <a:pos x="T2" y="T3"/>
                </a:cxn>
                <a:cxn ang="T8">
                  <a:pos x="T4" y="T5"/>
                </a:cxn>
              </a:cxnLst>
              <a:rect l="T9" t="T10" r="T11" b="T12"/>
              <a:pathLst>
                <a:path w="1680" h="440">
                  <a:moveTo>
                    <a:pt x="0" y="104"/>
                  </a:moveTo>
                  <a:cubicBezTo>
                    <a:pt x="364" y="52"/>
                    <a:pt x="728" y="0"/>
                    <a:pt x="1008" y="56"/>
                  </a:cubicBezTo>
                  <a:cubicBezTo>
                    <a:pt x="1288" y="112"/>
                    <a:pt x="1560" y="376"/>
                    <a:pt x="1680" y="44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0" name="Freeform 127">
              <a:extLst>
                <a:ext uri="{FF2B5EF4-FFF2-40B4-BE49-F238E27FC236}">
                  <a16:creationId xmlns:a16="http://schemas.microsoft.com/office/drawing/2014/main" id="{897656E1-5DF6-4E93-A18C-60BFE3393CFA}"/>
                </a:ext>
              </a:extLst>
            </p:cNvPr>
            <p:cNvSpPr>
              <a:spLocks/>
            </p:cNvSpPr>
            <p:nvPr/>
          </p:nvSpPr>
          <p:spPr bwMode="auto">
            <a:xfrm>
              <a:off x="2112" y="2160"/>
              <a:ext cx="2688" cy="672"/>
            </a:xfrm>
            <a:custGeom>
              <a:avLst/>
              <a:gdLst>
                <a:gd name="T0" fmla="*/ 0 w 2688"/>
                <a:gd name="T1" fmla="*/ 0 h 672"/>
                <a:gd name="T2" fmla="*/ 1680 w 2688"/>
                <a:gd name="T3" fmla="*/ 624 h 672"/>
                <a:gd name="T4" fmla="*/ 2688 w 2688"/>
                <a:gd name="T5" fmla="*/ 288 h 672"/>
                <a:gd name="T6" fmla="*/ 0 60000 65536"/>
                <a:gd name="T7" fmla="*/ 0 60000 65536"/>
                <a:gd name="T8" fmla="*/ 0 60000 65536"/>
                <a:gd name="T9" fmla="*/ 0 w 2688"/>
                <a:gd name="T10" fmla="*/ 0 h 672"/>
                <a:gd name="T11" fmla="*/ 2688 w 2688"/>
                <a:gd name="T12" fmla="*/ 672 h 672"/>
              </a:gdLst>
              <a:ahLst/>
              <a:cxnLst>
                <a:cxn ang="T6">
                  <a:pos x="T0" y="T1"/>
                </a:cxn>
                <a:cxn ang="T7">
                  <a:pos x="T2" y="T3"/>
                </a:cxn>
                <a:cxn ang="T8">
                  <a:pos x="T4" y="T5"/>
                </a:cxn>
              </a:cxnLst>
              <a:rect l="T9" t="T10" r="T11" b="T12"/>
              <a:pathLst>
                <a:path w="2688" h="672">
                  <a:moveTo>
                    <a:pt x="0" y="0"/>
                  </a:moveTo>
                  <a:cubicBezTo>
                    <a:pt x="616" y="288"/>
                    <a:pt x="1232" y="576"/>
                    <a:pt x="1680" y="624"/>
                  </a:cubicBezTo>
                  <a:cubicBezTo>
                    <a:pt x="2128" y="672"/>
                    <a:pt x="2408" y="480"/>
                    <a:pt x="2688" y="2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 name="Freeform 128">
              <a:extLst>
                <a:ext uri="{FF2B5EF4-FFF2-40B4-BE49-F238E27FC236}">
                  <a16:creationId xmlns:a16="http://schemas.microsoft.com/office/drawing/2014/main" id="{B4B03776-99F9-449A-A31C-3943924230A1}"/>
                </a:ext>
              </a:extLst>
            </p:cNvPr>
            <p:cNvSpPr>
              <a:spLocks/>
            </p:cNvSpPr>
            <p:nvPr/>
          </p:nvSpPr>
          <p:spPr bwMode="auto">
            <a:xfrm>
              <a:off x="2880" y="2208"/>
              <a:ext cx="1632" cy="248"/>
            </a:xfrm>
            <a:custGeom>
              <a:avLst/>
              <a:gdLst>
                <a:gd name="T0" fmla="*/ 0 w 1632"/>
                <a:gd name="T1" fmla="*/ 48 h 248"/>
                <a:gd name="T2" fmla="*/ 1056 w 1632"/>
                <a:gd name="T3" fmla="*/ 240 h 248"/>
                <a:gd name="T4" fmla="*/ 1632 w 1632"/>
                <a:gd name="T5" fmla="*/ 0 h 248"/>
                <a:gd name="T6" fmla="*/ 0 60000 65536"/>
                <a:gd name="T7" fmla="*/ 0 60000 65536"/>
                <a:gd name="T8" fmla="*/ 0 60000 65536"/>
                <a:gd name="T9" fmla="*/ 0 w 1632"/>
                <a:gd name="T10" fmla="*/ 0 h 248"/>
                <a:gd name="T11" fmla="*/ 1632 w 1632"/>
                <a:gd name="T12" fmla="*/ 248 h 248"/>
              </a:gdLst>
              <a:ahLst/>
              <a:cxnLst>
                <a:cxn ang="T6">
                  <a:pos x="T0" y="T1"/>
                </a:cxn>
                <a:cxn ang="T7">
                  <a:pos x="T2" y="T3"/>
                </a:cxn>
                <a:cxn ang="T8">
                  <a:pos x="T4" y="T5"/>
                </a:cxn>
              </a:cxnLst>
              <a:rect l="T9" t="T10" r="T11" b="T12"/>
              <a:pathLst>
                <a:path w="1632" h="248">
                  <a:moveTo>
                    <a:pt x="0" y="48"/>
                  </a:moveTo>
                  <a:cubicBezTo>
                    <a:pt x="392" y="148"/>
                    <a:pt x="784" y="248"/>
                    <a:pt x="1056" y="240"/>
                  </a:cubicBezTo>
                  <a:cubicBezTo>
                    <a:pt x="1328" y="232"/>
                    <a:pt x="1480" y="116"/>
                    <a:pt x="1632" y="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 name="Line 129">
              <a:extLst>
                <a:ext uri="{FF2B5EF4-FFF2-40B4-BE49-F238E27FC236}">
                  <a16:creationId xmlns:a16="http://schemas.microsoft.com/office/drawing/2014/main" id="{E5D7C684-27F7-4563-B384-648D45A0FB6D}"/>
                </a:ext>
              </a:extLst>
            </p:cNvPr>
            <p:cNvSpPr>
              <a:spLocks noChangeShapeType="1"/>
            </p:cNvSpPr>
            <p:nvPr/>
          </p:nvSpPr>
          <p:spPr bwMode="auto">
            <a:xfrm>
              <a:off x="3360" y="2016"/>
              <a:ext cx="1200" cy="4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3" name="Text Box 130">
            <a:extLst>
              <a:ext uri="{FF2B5EF4-FFF2-40B4-BE49-F238E27FC236}">
                <a16:creationId xmlns:a16="http://schemas.microsoft.com/office/drawing/2014/main" id="{B2B4714C-4185-474C-9839-6D145F040469}"/>
              </a:ext>
            </a:extLst>
          </p:cNvPr>
          <p:cNvSpPr txBox="1">
            <a:spLocks noChangeArrowheads="1"/>
          </p:cNvSpPr>
          <p:nvPr/>
        </p:nvSpPr>
        <p:spPr bwMode="auto">
          <a:xfrm>
            <a:off x="3948017" y="3179164"/>
            <a:ext cx="2058988" cy="396875"/>
          </a:xfrm>
          <a:prstGeom prst="rect">
            <a:avLst/>
          </a:prstGeom>
          <a:noFill/>
          <a:ln>
            <a:noFill/>
          </a:ln>
          <a:effectLst/>
        </p:spPr>
        <p:txBody>
          <a:bodyPr lIns="91444" tIns="45722" rIns="91444" bIns="45722">
            <a:spAutoFit/>
          </a:bodyPr>
          <a:lstStyle/>
          <a:p>
            <a:pPr>
              <a:spcBef>
                <a:spcPct val="50000"/>
              </a:spcBef>
              <a:defRPr/>
            </a:pPr>
            <a:r>
              <a:rPr lang="zh-CN" altLang="en-US" sz="2000" b="1" dirty="0">
                <a:effectLst>
                  <a:outerShdw blurRad="38100" dist="38100" dir="2700000" algn="tl">
                    <a:srgbClr val="C0C0C0"/>
                  </a:outerShdw>
                </a:effectLst>
                <a:ea typeface="幼圆" pitchFamily="49" charset="-122"/>
              </a:rPr>
              <a:t>放大网络</a:t>
            </a:r>
          </a:p>
        </p:txBody>
      </p:sp>
      <p:sp>
        <p:nvSpPr>
          <p:cNvPr id="134" name="AutoShape 131">
            <a:extLst>
              <a:ext uri="{FF2B5EF4-FFF2-40B4-BE49-F238E27FC236}">
                <a16:creationId xmlns:a16="http://schemas.microsoft.com/office/drawing/2014/main" id="{ED88D333-B8BF-4BD5-AC4B-BA4A316377FA}"/>
              </a:ext>
            </a:extLst>
          </p:cNvPr>
          <p:cNvSpPr>
            <a:spLocks noChangeArrowheads="1"/>
          </p:cNvSpPr>
          <p:nvPr/>
        </p:nvSpPr>
        <p:spPr bwMode="auto">
          <a:xfrm>
            <a:off x="1395317" y="5822811"/>
            <a:ext cx="3848100" cy="516603"/>
          </a:xfrm>
          <a:prstGeom prst="wedgeRoundRectCallout">
            <a:avLst>
              <a:gd name="adj1" fmla="val -49793"/>
              <a:gd name="adj2" fmla="val -143779"/>
              <a:gd name="adj3" fmla="val 16667"/>
            </a:avLst>
          </a:prstGeom>
          <a:solidFill>
            <a:srgbClr val="FF0000"/>
          </a:solidFill>
          <a:ln w="9525">
            <a:solidFill>
              <a:srgbClr val="FFCC99"/>
            </a:solidFill>
            <a:miter lim="800000"/>
            <a:headEnd/>
            <a:tailEnd/>
          </a:ln>
        </p:spPr>
        <p:txBody>
          <a:bodyPr lIns="91444" tIns="45722" rIns="91444" bIns="45722"/>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v"/>
            </a:pPr>
            <a:r>
              <a:rPr lang="en-US" altLang="zh-CN" sz="2600" b="1" dirty="0">
                <a:solidFill>
                  <a:schemeClr val="bg1"/>
                </a:solidFill>
                <a:ea typeface="幼圆" panose="02010509060101010101" pitchFamily="49" charset="-122"/>
              </a:rPr>
              <a:t> </a:t>
            </a:r>
            <a:r>
              <a:rPr lang="zh-CN" altLang="en-US" sz="2600" b="1" dirty="0">
                <a:solidFill>
                  <a:schemeClr val="bg1"/>
                </a:solidFill>
                <a:ea typeface="幼圆" panose="02010509060101010101" pitchFamily="49" charset="-122"/>
              </a:rPr>
              <a:t>源</a:t>
            </a:r>
            <a:r>
              <a:rPr lang="en-US" altLang="zh-CN" sz="2600" b="1" dirty="0">
                <a:solidFill>
                  <a:schemeClr val="bg1"/>
                </a:solidFill>
                <a:ea typeface="幼圆" panose="02010509060101010101" pitchFamily="49" charset="-122"/>
              </a:rPr>
              <a:t>IP=</a:t>
            </a:r>
            <a:r>
              <a:rPr lang="zh-CN" altLang="en-US" sz="2600" b="1" dirty="0">
                <a:solidFill>
                  <a:schemeClr val="bg1"/>
                </a:solidFill>
                <a:ea typeface="幼圆" panose="02010509060101010101" pitchFamily="49" charset="-122"/>
              </a:rPr>
              <a:t>被攻击者的</a:t>
            </a:r>
            <a:r>
              <a:rPr lang="en-US" altLang="zh-CN" sz="2600" b="1" dirty="0">
                <a:solidFill>
                  <a:schemeClr val="bg1"/>
                </a:solidFill>
                <a:ea typeface="幼圆" panose="02010509060101010101" pitchFamily="49" charset="-122"/>
              </a:rPr>
              <a:t>IP</a:t>
            </a:r>
          </a:p>
        </p:txBody>
      </p:sp>
      <p:sp>
        <p:nvSpPr>
          <p:cNvPr id="135" name="Text Box 14">
            <a:extLst>
              <a:ext uri="{FF2B5EF4-FFF2-40B4-BE49-F238E27FC236}">
                <a16:creationId xmlns:a16="http://schemas.microsoft.com/office/drawing/2014/main" id="{2DAE835F-9EC1-4164-99B6-C4D3C2371C9B}"/>
              </a:ext>
            </a:extLst>
          </p:cNvPr>
          <p:cNvSpPr txBox="1">
            <a:spLocks noChangeArrowheads="1"/>
          </p:cNvSpPr>
          <p:nvPr/>
        </p:nvSpPr>
        <p:spPr bwMode="auto">
          <a:xfrm>
            <a:off x="1312767" y="3274414"/>
            <a:ext cx="226695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4" tIns="45722" rIns="91444" bIns="45722">
            <a:spAutoFit/>
          </a:bodyPr>
          <a:lstStyle>
            <a:lvl1pPr marL="341313" indent="-341313"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500" b="1" dirty="0">
                <a:solidFill>
                  <a:schemeClr val="tx2"/>
                </a:solidFill>
                <a:latin typeface="Verdana" panose="020B0604030504040204" pitchFamily="34" charset="0"/>
              </a:rPr>
              <a:t>ICMP</a:t>
            </a:r>
            <a:r>
              <a:rPr lang="zh-CN" altLang="en-US" sz="1500" b="1" dirty="0">
                <a:solidFill>
                  <a:schemeClr val="tx2"/>
                </a:solidFill>
                <a:latin typeface="Verdana" panose="020B0604030504040204" pitchFamily="34" charset="0"/>
              </a:rPr>
              <a:t>请求（</a:t>
            </a:r>
            <a:r>
              <a:rPr lang="en-US" altLang="zh-CN" sz="1500" b="1" dirty="0" err="1">
                <a:solidFill>
                  <a:schemeClr val="tx2"/>
                </a:solidFill>
                <a:latin typeface="Verdana" panose="020B0604030504040204" pitchFamily="34" charset="0"/>
              </a:rPr>
              <a:t>smurf</a:t>
            </a:r>
            <a:r>
              <a:rPr lang="zh-CN" altLang="en-US" sz="1500" b="1" dirty="0">
                <a:solidFill>
                  <a:schemeClr val="tx2"/>
                </a:solidFill>
                <a:latin typeface="Verdana" panose="020B0604030504040204" pitchFamily="34" charset="0"/>
              </a:rPr>
              <a:t>）</a:t>
            </a:r>
            <a:endParaRPr lang="en-US" altLang="zh-CN" sz="1500" b="1" dirty="0">
              <a:solidFill>
                <a:schemeClr val="tx2"/>
              </a:solidFill>
              <a:latin typeface="Verdana" panose="020B0604030504040204" pitchFamily="34" charset="0"/>
            </a:endParaRPr>
          </a:p>
          <a:p>
            <a:pPr eaLnBrk="1" hangingPunct="1">
              <a:spcBef>
                <a:spcPct val="50000"/>
              </a:spcBef>
            </a:pPr>
            <a:r>
              <a:rPr lang="en-US" altLang="zh-CN" sz="1500" b="1" dirty="0">
                <a:solidFill>
                  <a:schemeClr val="tx2"/>
                </a:solidFill>
                <a:latin typeface="Verdana" panose="020B0604030504040204" pitchFamily="34" charset="0"/>
              </a:rPr>
              <a:t>DNS</a:t>
            </a:r>
            <a:r>
              <a:rPr lang="zh-CN" altLang="en-US" sz="1500" b="1" dirty="0">
                <a:solidFill>
                  <a:schemeClr val="tx2"/>
                </a:solidFill>
                <a:latin typeface="Verdana" panose="020B0604030504040204" pitchFamily="34" charset="0"/>
              </a:rPr>
              <a:t>请求</a:t>
            </a:r>
            <a:endParaRPr lang="en-US" altLang="zh-CN" sz="1500" b="1" dirty="0">
              <a:solidFill>
                <a:schemeClr val="tx2"/>
              </a:solidFill>
              <a:latin typeface="Verdana" panose="020B0604030504040204" pitchFamily="34" charset="0"/>
            </a:endParaRPr>
          </a:p>
          <a:p>
            <a:pPr eaLnBrk="1" hangingPunct="1">
              <a:spcBef>
                <a:spcPct val="50000"/>
              </a:spcBef>
            </a:pPr>
            <a:r>
              <a:rPr lang="en-US" altLang="zh-CN" sz="1500" b="1" dirty="0">
                <a:solidFill>
                  <a:schemeClr val="tx2"/>
                </a:solidFill>
                <a:latin typeface="Verdana" panose="020B0604030504040204" pitchFamily="34" charset="0"/>
              </a:rPr>
              <a:t>SYN</a:t>
            </a:r>
            <a:r>
              <a:rPr lang="zh-CN" altLang="en-US" sz="1500" b="1" dirty="0">
                <a:solidFill>
                  <a:schemeClr val="tx2"/>
                </a:solidFill>
                <a:latin typeface="Verdana" panose="020B0604030504040204" pitchFamily="34" charset="0"/>
              </a:rPr>
              <a:t>请求（</a:t>
            </a:r>
            <a:r>
              <a:rPr lang="en-US" altLang="zh-CN" sz="1500" b="1" dirty="0">
                <a:solidFill>
                  <a:schemeClr val="tx2"/>
                </a:solidFill>
                <a:latin typeface="Verdana" panose="020B0604030504040204" pitchFamily="34" charset="0"/>
              </a:rPr>
              <a:t>land</a:t>
            </a:r>
            <a:r>
              <a:rPr lang="zh-CN" altLang="en-US" sz="1500" b="1" dirty="0">
                <a:solidFill>
                  <a:schemeClr val="tx2"/>
                </a:solidFill>
                <a:latin typeface="Verdana" panose="020B0604030504040204" pitchFamily="34" charset="0"/>
              </a:rPr>
              <a:t>）</a:t>
            </a:r>
            <a:endParaRPr lang="en-US" altLang="zh-CN" sz="1500" b="1" dirty="0">
              <a:solidFill>
                <a:schemeClr val="tx2"/>
              </a:solidFill>
              <a:latin typeface="Verdana" panose="020B0604030504040204" pitchFamily="34" charset="0"/>
            </a:endParaRPr>
          </a:p>
          <a:p>
            <a:pPr eaLnBrk="1" hangingPunct="1">
              <a:spcBef>
                <a:spcPct val="50000"/>
              </a:spcBef>
            </a:pPr>
            <a:r>
              <a:rPr lang="en-US" altLang="zh-CN" sz="1500" b="1" dirty="0">
                <a:solidFill>
                  <a:schemeClr val="tx2"/>
                </a:solidFill>
                <a:latin typeface="Verdana" panose="020B0604030504040204" pitchFamily="34" charset="0"/>
              </a:rPr>
              <a:t>NTP</a:t>
            </a:r>
            <a:r>
              <a:rPr lang="zh-CN" altLang="en-US" sz="1500" b="1" dirty="0">
                <a:solidFill>
                  <a:schemeClr val="tx2"/>
                </a:solidFill>
                <a:latin typeface="Verdana" panose="020B0604030504040204" pitchFamily="34" charset="0"/>
              </a:rPr>
              <a:t>请求</a:t>
            </a:r>
            <a:endParaRPr lang="en-US" altLang="zh-CN" sz="1500" b="1" dirty="0">
              <a:solidFill>
                <a:schemeClr val="tx2"/>
              </a:solidFill>
              <a:latin typeface="Verdana" panose="020B0604030504040204" pitchFamily="34" charset="0"/>
            </a:endParaRPr>
          </a:p>
          <a:p>
            <a:pPr eaLnBrk="1" hangingPunct="1">
              <a:spcBef>
                <a:spcPct val="50000"/>
              </a:spcBef>
            </a:pPr>
            <a:r>
              <a:rPr lang="en-US" altLang="zh-CN" sz="1500" b="1" dirty="0">
                <a:solidFill>
                  <a:schemeClr val="tx2"/>
                </a:solidFill>
                <a:latin typeface="Verdana" panose="020B0604030504040204" pitchFamily="34" charset="0"/>
              </a:rPr>
              <a:t>SNMP</a:t>
            </a:r>
            <a:r>
              <a:rPr lang="zh-CN" altLang="en-US" sz="1500" b="1" dirty="0">
                <a:solidFill>
                  <a:schemeClr val="tx2"/>
                </a:solidFill>
                <a:latin typeface="Verdana" panose="020B0604030504040204" pitchFamily="34" charset="0"/>
              </a:rPr>
              <a:t>请求</a:t>
            </a:r>
          </a:p>
        </p:txBody>
      </p:sp>
      <p:sp>
        <p:nvSpPr>
          <p:cNvPr id="136" name="Text Box 15">
            <a:extLst>
              <a:ext uri="{FF2B5EF4-FFF2-40B4-BE49-F238E27FC236}">
                <a16:creationId xmlns:a16="http://schemas.microsoft.com/office/drawing/2014/main" id="{0294A863-DB93-4121-B6B3-CC777FF658BE}"/>
              </a:ext>
            </a:extLst>
          </p:cNvPr>
          <p:cNvSpPr txBox="1">
            <a:spLocks noChangeArrowheads="1"/>
          </p:cNvSpPr>
          <p:nvPr/>
        </p:nvSpPr>
        <p:spPr bwMode="auto">
          <a:xfrm>
            <a:off x="5727605" y="3666526"/>
            <a:ext cx="172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4" tIns="45722" rIns="91444" bIns="45722">
            <a:spAutoFit/>
          </a:bodyPr>
          <a:lstStyle>
            <a:lvl1pPr marL="341313" indent="-341313"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dirty="0">
                <a:solidFill>
                  <a:srgbClr val="FF0000"/>
                </a:solidFill>
                <a:latin typeface="Verdana" panose="020B0604030504040204" pitchFamily="34" charset="0"/>
              </a:rPr>
              <a:t>DoS</a:t>
            </a:r>
            <a:r>
              <a:rPr lang="zh-CN" altLang="en-US" dirty="0">
                <a:solidFill>
                  <a:srgbClr val="FF0000"/>
                </a:solidFill>
                <a:latin typeface="Verdana" panose="020B0604030504040204" pitchFamily="34" charset="0"/>
              </a:rPr>
              <a:t>攻击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wipe(up)">
                                      <p:cBhvr>
                                        <p:cTn id="11" dur="500"/>
                                        <p:tgtEl>
                                          <p:spTgt spid="134"/>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35"/>
                                        </p:tgtEl>
                                        <p:attrNameLst>
                                          <p:attrName>style.visibility</p:attrName>
                                        </p:attrNameLst>
                                      </p:cBhvr>
                                      <p:to>
                                        <p:strVal val="visible"/>
                                      </p:to>
                                    </p:set>
                                    <p:animEffect transition="in" filter="wipe(down)">
                                      <p:cBhvr>
                                        <p:cTn id="14" dur="500"/>
                                        <p:tgtEl>
                                          <p:spTgt spid="13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wipe(left)">
                                      <p:cBhvr>
                                        <p:cTn id="19" dur="500"/>
                                        <p:tgtEl>
                                          <p:spTgt spid="12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wipe(down)">
                                      <p:cBhvr>
                                        <p:cTn id="22"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autoUpdateAnimBg="0"/>
      <p:bldP spid="135" grpId="0"/>
      <p:bldP spid="13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a:solidFill>
                  <a:schemeClr val="tx1"/>
                </a:solidFill>
                <a:latin typeface="Times New Roman" pitchFamily="18" charset="0"/>
              </a:rPr>
              <a:t>Smurf Attack</a:t>
            </a:r>
            <a:r>
              <a:rPr lang="zh-CN" altLang="en-US">
                <a:solidFill>
                  <a:schemeClr val="tx1"/>
                </a:solidFill>
                <a:latin typeface="Times New Roman" pitchFamily="18" charset="0"/>
              </a:rPr>
              <a:t>的评价和对策</a:t>
            </a:r>
          </a:p>
        </p:txBody>
      </p:sp>
      <p:sp>
        <p:nvSpPr>
          <p:cNvPr id="49155" name="Rectangle 3"/>
          <p:cNvSpPr>
            <a:spLocks noGrp="1" noChangeArrowheads="1"/>
          </p:cNvSpPr>
          <p:nvPr>
            <p:ph idx="1"/>
          </p:nvPr>
        </p:nvSpPr>
        <p:spPr/>
        <p:txBody>
          <a:bodyPr/>
          <a:lstStyle/>
          <a:p>
            <a:pPr eaLnBrk="1" hangingPunct="1">
              <a:buFontTx/>
              <a:buNone/>
            </a:pPr>
            <a:r>
              <a:rPr lang="en-US" altLang="zh-CN">
                <a:latin typeface="Tahoma" pitchFamily="34" charset="0"/>
                <a:cs typeface="Tahoma" pitchFamily="34" charset="0"/>
              </a:rPr>
              <a:t>•</a:t>
            </a:r>
            <a:r>
              <a:rPr lang="en-US" altLang="zh-CN">
                <a:cs typeface="Tahoma" pitchFamily="34" charset="0"/>
              </a:rPr>
              <a:t> </a:t>
            </a:r>
            <a:r>
              <a:rPr lang="zh-CN" altLang="en-US">
                <a:cs typeface="Tahoma" pitchFamily="34" charset="0"/>
              </a:rPr>
              <a:t>巧妙利用</a:t>
            </a:r>
            <a:r>
              <a:rPr lang="zh-CN" altLang="en-US">
                <a:latin typeface="Times New Roman" pitchFamily="18" charset="0"/>
                <a:cs typeface="Tahoma" pitchFamily="34" charset="0"/>
              </a:rPr>
              <a:t>局域网作为</a:t>
            </a:r>
            <a:r>
              <a:rPr lang="zh-CN" altLang="en-US">
                <a:latin typeface="Arial" charset="0"/>
                <a:cs typeface="Tahoma" pitchFamily="34" charset="0"/>
              </a:rPr>
              <a:t>“</a:t>
            </a:r>
            <a:r>
              <a:rPr lang="zh-CN" altLang="en-US">
                <a:latin typeface="Times New Roman" pitchFamily="18" charset="0"/>
                <a:cs typeface="Tahoma" pitchFamily="34" charset="0"/>
              </a:rPr>
              <a:t>跳板</a:t>
            </a:r>
            <a:r>
              <a:rPr lang="zh-CN" altLang="en-US">
                <a:latin typeface="Arial" charset="0"/>
                <a:cs typeface="Tahoma" pitchFamily="34" charset="0"/>
              </a:rPr>
              <a:t>”</a:t>
            </a:r>
            <a:r>
              <a:rPr lang="zh-CN" altLang="en-US">
                <a:latin typeface="Times New Roman" pitchFamily="18" charset="0"/>
                <a:cs typeface="Tahoma" pitchFamily="34" charset="0"/>
              </a:rPr>
              <a:t>，达到</a:t>
            </a:r>
            <a:r>
              <a:rPr lang="zh-CN" altLang="en-US">
                <a:latin typeface="Arial" charset="0"/>
                <a:cs typeface="Tahoma" pitchFamily="34" charset="0"/>
              </a:rPr>
              <a:t>“</a:t>
            </a:r>
            <a:r>
              <a:rPr lang="zh-CN" altLang="en-US">
                <a:latin typeface="Times New Roman" pitchFamily="18" charset="0"/>
                <a:cs typeface="Tahoma" pitchFamily="34" charset="0"/>
              </a:rPr>
              <a:t>借力</a:t>
            </a:r>
            <a:r>
              <a:rPr lang="zh-CN" altLang="en-US">
                <a:latin typeface="Arial" charset="0"/>
                <a:cs typeface="Tahoma" pitchFamily="34" charset="0"/>
              </a:rPr>
              <a:t>”</a:t>
            </a:r>
            <a:r>
              <a:rPr lang="zh-CN" altLang="en-US">
                <a:latin typeface="Times New Roman" pitchFamily="18" charset="0"/>
                <a:cs typeface="Tahoma" pitchFamily="34" charset="0"/>
              </a:rPr>
              <a:t>效果，实现</a:t>
            </a:r>
            <a:r>
              <a:rPr lang="zh-CN" altLang="en-US">
                <a:latin typeface="Arial" charset="0"/>
                <a:cs typeface="Tahoma" pitchFamily="34" charset="0"/>
              </a:rPr>
              <a:t>“</a:t>
            </a:r>
            <a:r>
              <a:rPr lang="zh-CN" altLang="en-US">
                <a:latin typeface="Times New Roman" pitchFamily="18" charset="0"/>
                <a:cs typeface="Tahoma" pitchFamily="34" charset="0"/>
              </a:rPr>
              <a:t>以小搏大</a:t>
            </a:r>
            <a:r>
              <a:rPr lang="zh-CN" altLang="en-US">
                <a:latin typeface="Arial" charset="0"/>
                <a:cs typeface="Tahoma" pitchFamily="34" charset="0"/>
              </a:rPr>
              <a:t>”</a:t>
            </a:r>
            <a:r>
              <a:rPr lang="zh-CN" altLang="en-US">
                <a:latin typeface="Times New Roman" pitchFamily="18" charset="0"/>
                <a:cs typeface="Tahoma" pitchFamily="34" charset="0"/>
              </a:rPr>
              <a:t>。</a:t>
            </a:r>
          </a:p>
          <a:p>
            <a:pPr eaLnBrk="1" hangingPunct="1">
              <a:buFontTx/>
              <a:buNone/>
            </a:pPr>
            <a:endParaRPr lang="zh-CN" altLang="en-US">
              <a:latin typeface="Times New Roman" pitchFamily="18" charset="0"/>
              <a:cs typeface="Tahoma" pitchFamily="34" charset="0"/>
            </a:endParaRPr>
          </a:p>
          <a:p>
            <a:pPr eaLnBrk="1" hangingPunct="1">
              <a:buFontTx/>
              <a:buNone/>
            </a:pPr>
            <a:r>
              <a:rPr lang="en-US" altLang="zh-CN">
                <a:latin typeface="Tahoma" pitchFamily="34" charset="0"/>
                <a:cs typeface="Tahoma" pitchFamily="34" charset="0"/>
              </a:rPr>
              <a:t>•</a:t>
            </a:r>
            <a:r>
              <a:rPr lang="en-US" altLang="zh-CN">
                <a:cs typeface="Tahoma" pitchFamily="34" charset="0"/>
              </a:rPr>
              <a:t> </a:t>
            </a:r>
            <a:r>
              <a:rPr lang="zh-CN" altLang="en-US">
                <a:cs typeface="Tahoma" pitchFamily="34" charset="0"/>
              </a:rPr>
              <a:t>只要没有禁止使用</a:t>
            </a:r>
            <a:r>
              <a:rPr lang="en-US" altLang="zh-CN">
                <a:latin typeface="Times New Roman" pitchFamily="18" charset="0"/>
              </a:rPr>
              <a:t>ICMP echo</a:t>
            </a:r>
            <a:r>
              <a:rPr lang="zh-CN" altLang="en-US">
                <a:latin typeface="Times New Roman" pitchFamily="18" charset="0"/>
              </a:rPr>
              <a:t>广播请求包，就不能根本防止</a:t>
            </a:r>
            <a:r>
              <a:rPr lang="en-US" altLang="zh-CN">
                <a:latin typeface="Times New Roman" pitchFamily="18" charset="0"/>
              </a:rPr>
              <a:t>Smurf Attack</a:t>
            </a:r>
            <a:r>
              <a:rPr lang="zh-CN" altLang="en-US">
                <a:latin typeface="Times New Roman" pitchFamily="18" charset="0"/>
              </a:rPr>
              <a:t>。</a:t>
            </a:r>
          </a:p>
          <a:p>
            <a:pPr eaLnBrk="1" hangingPunct="1">
              <a:buFontTx/>
              <a:buNone/>
            </a:pPr>
            <a:endParaRPr lang="zh-CN" altLang="en-US">
              <a:latin typeface="Times New Roman" pitchFamily="18" charset="0"/>
            </a:endParaRPr>
          </a:p>
          <a:p>
            <a:pPr eaLnBrk="1" hangingPunct="1">
              <a:buFontTx/>
              <a:buNone/>
            </a:pPr>
            <a:r>
              <a:rPr lang="en-US" altLang="zh-CN">
                <a:latin typeface="Tahoma" pitchFamily="34" charset="0"/>
                <a:cs typeface="Tahoma" pitchFamily="34" charset="0"/>
              </a:rPr>
              <a:t>•</a:t>
            </a:r>
            <a:r>
              <a:rPr lang="en-US" altLang="zh-CN">
                <a:cs typeface="Tahoma" pitchFamily="34" charset="0"/>
              </a:rPr>
              <a:t> </a:t>
            </a:r>
            <a:r>
              <a:rPr lang="zh-CN" altLang="en-US"/>
              <a:t>防止成为攻击者；</a:t>
            </a:r>
            <a:r>
              <a:rPr lang="zh-CN" altLang="en-US">
                <a:latin typeface="Times New Roman" pitchFamily="18" charset="0"/>
              </a:rPr>
              <a:t>防止成为受害者；防止成为跳板。</a:t>
            </a:r>
          </a:p>
        </p:txBody>
      </p:sp>
      <p:sp>
        <p:nvSpPr>
          <p:cNvPr id="4915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665A843F-321D-47E7-82FC-9C220726169A}"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4915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D1B16A09-62BA-4FEC-A6B0-E2EBD232854E}"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43</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a:latin typeface="Times New Roman" pitchFamily="18" charset="0"/>
              </a:rPr>
              <a:t>（</a:t>
            </a:r>
            <a:r>
              <a:rPr lang="en-US" altLang="zh-CN">
                <a:latin typeface="Times New Roman" pitchFamily="18" charset="0"/>
              </a:rPr>
              <a:t>5</a:t>
            </a:r>
            <a:r>
              <a:rPr lang="zh-CN" altLang="en-US">
                <a:latin typeface="Times New Roman" pitchFamily="18" charset="0"/>
              </a:rPr>
              <a:t>）分布式拒绝服务攻击</a:t>
            </a:r>
          </a:p>
        </p:txBody>
      </p:sp>
      <p:sp>
        <p:nvSpPr>
          <p:cNvPr id="50179" name="Rectangle 3"/>
          <p:cNvSpPr>
            <a:spLocks noGrp="1" noChangeArrowheads="1"/>
          </p:cNvSpPr>
          <p:nvPr>
            <p:ph idx="1"/>
          </p:nvPr>
        </p:nvSpPr>
        <p:spPr/>
        <p:txBody>
          <a:bodyPr/>
          <a:lstStyle/>
          <a:p>
            <a:pPr eaLnBrk="1" hangingPunct="1">
              <a:buFontTx/>
              <a:buNone/>
            </a:pPr>
            <a:r>
              <a:rPr lang="en-US" altLang="zh-CN">
                <a:latin typeface="Tahoma" pitchFamily="34" charset="0"/>
                <a:cs typeface="Tahoma" pitchFamily="34" charset="0"/>
              </a:rPr>
              <a:t>•</a:t>
            </a:r>
            <a:r>
              <a:rPr lang="en-US" altLang="zh-CN">
                <a:latin typeface="Times New Roman" pitchFamily="18" charset="0"/>
              </a:rPr>
              <a:t> DDoS</a:t>
            </a:r>
            <a:r>
              <a:rPr lang="zh-CN" altLang="en-US">
                <a:latin typeface="Times New Roman" pitchFamily="18" charset="0"/>
              </a:rPr>
              <a:t>（</a:t>
            </a:r>
            <a:r>
              <a:rPr lang="en-US" altLang="zh-CN">
                <a:latin typeface="Times New Roman" pitchFamily="18" charset="0"/>
              </a:rPr>
              <a:t>Distributed DoS</a:t>
            </a:r>
            <a:r>
              <a:rPr lang="zh-CN" altLang="en-US">
                <a:latin typeface="Times New Roman" pitchFamily="18" charset="0"/>
              </a:rPr>
              <a:t>）攻击是</a:t>
            </a:r>
            <a:r>
              <a:rPr lang="en-US" altLang="zh-CN">
                <a:latin typeface="Times New Roman" pitchFamily="18" charset="0"/>
              </a:rPr>
              <a:t>DoS</a:t>
            </a:r>
            <a:r>
              <a:rPr lang="zh-CN" altLang="en-US">
                <a:latin typeface="Times New Roman" pitchFamily="18" charset="0"/>
              </a:rPr>
              <a:t>攻击的一种延伸，它威力巨大是因为其协同攻击能力。</a:t>
            </a:r>
          </a:p>
          <a:p>
            <a:pPr eaLnBrk="1" hangingPunct="1">
              <a:buFontTx/>
              <a:buNone/>
            </a:pPr>
            <a:endParaRPr lang="zh-CN" altLang="en-US">
              <a:latin typeface="Times New Roman" pitchFamily="18" charset="0"/>
            </a:endParaRPr>
          </a:p>
          <a:p>
            <a:pPr eaLnBrk="1" hangingPunct="1">
              <a:buFontTx/>
              <a:buNone/>
            </a:pPr>
            <a:r>
              <a:rPr lang="en-US" altLang="zh-CN">
                <a:latin typeface="Tahoma" pitchFamily="34" charset="0"/>
                <a:cs typeface="Tahoma" pitchFamily="34" charset="0"/>
              </a:rPr>
              <a:t>•</a:t>
            </a:r>
            <a:r>
              <a:rPr lang="en-US" altLang="zh-CN">
                <a:cs typeface="Tahoma" pitchFamily="34" charset="0"/>
              </a:rPr>
              <a:t> </a:t>
            </a:r>
            <a:r>
              <a:rPr lang="zh-CN" altLang="en-US">
                <a:latin typeface="Times New Roman" pitchFamily="18" charset="0"/>
              </a:rPr>
              <a:t>黑客使用</a:t>
            </a:r>
            <a:r>
              <a:rPr lang="en-US" altLang="zh-CN">
                <a:latin typeface="Times New Roman" pitchFamily="18" charset="0"/>
              </a:rPr>
              <a:t>DDoS</a:t>
            </a:r>
            <a:r>
              <a:rPr lang="zh-CN" altLang="en-US">
                <a:latin typeface="Times New Roman" pitchFamily="18" charset="0"/>
              </a:rPr>
              <a:t>攻击工具，可同时控制众多傀儡机，向单点目标发动攻击，并结合使用各种传统</a:t>
            </a:r>
            <a:r>
              <a:rPr lang="en-US" altLang="zh-CN">
                <a:latin typeface="Times New Roman" pitchFamily="18" charset="0"/>
              </a:rPr>
              <a:t>DoS</a:t>
            </a:r>
            <a:r>
              <a:rPr lang="zh-CN" altLang="en-US">
                <a:latin typeface="Times New Roman" pitchFamily="18" charset="0"/>
              </a:rPr>
              <a:t>攻击。 </a:t>
            </a:r>
          </a:p>
          <a:p>
            <a:pPr eaLnBrk="1" hangingPunct="1">
              <a:buFontTx/>
              <a:buNone/>
            </a:pPr>
            <a:endParaRPr lang="zh-CN" altLang="en-US">
              <a:latin typeface="Times New Roman" pitchFamily="18" charset="0"/>
            </a:endParaRPr>
          </a:p>
          <a:p>
            <a:pPr eaLnBrk="1" hangingPunct="1">
              <a:buFontTx/>
              <a:buNone/>
            </a:pPr>
            <a:r>
              <a:rPr lang="en-US" altLang="zh-CN">
                <a:latin typeface="Tahoma" pitchFamily="34" charset="0"/>
                <a:cs typeface="Tahoma" pitchFamily="34" charset="0"/>
              </a:rPr>
              <a:t>•</a:t>
            </a:r>
            <a:r>
              <a:rPr lang="en-US" altLang="zh-CN">
                <a:cs typeface="Tahoma" pitchFamily="34" charset="0"/>
              </a:rPr>
              <a:t> </a:t>
            </a:r>
            <a:r>
              <a:rPr lang="zh-CN" altLang="en-US">
                <a:latin typeface="Times New Roman" pitchFamily="18" charset="0"/>
              </a:rPr>
              <a:t>对</a:t>
            </a:r>
            <a:r>
              <a:rPr lang="en-US" altLang="zh-CN">
                <a:latin typeface="Times New Roman" pitchFamily="18" charset="0"/>
              </a:rPr>
              <a:t>DDoS</a:t>
            </a:r>
            <a:r>
              <a:rPr lang="zh-CN" altLang="en-US">
                <a:latin typeface="Times New Roman" pitchFamily="18" charset="0"/>
              </a:rPr>
              <a:t>攻击，至今没有一个很好的防御方法。</a:t>
            </a:r>
          </a:p>
        </p:txBody>
      </p:sp>
      <p:sp>
        <p:nvSpPr>
          <p:cNvPr id="5018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720ABB7-BB58-435D-891B-7AA8591AE6AA}"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5018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BB0FA643-D08B-4CBC-92AE-203AAC66B2B0}"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44</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a:latin typeface="Times New Roman" pitchFamily="18" charset="0"/>
              </a:rPr>
              <a:t>DDoS</a:t>
            </a:r>
            <a:r>
              <a:rPr lang="zh-CN" altLang="en-US">
                <a:latin typeface="Times New Roman" pitchFamily="18" charset="0"/>
              </a:rPr>
              <a:t>攻击模型的四种角色</a:t>
            </a:r>
          </a:p>
        </p:txBody>
      </p:sp>
      <p:sp>
        <p:nvSpPr>
          <p:cNvPr id="51203" name="Rectangle 3"/>
          <p:cNvSpPr>
            <a:spLocks noGrp="1" noChangeArrowheads="1"/>
          </p:cNvSpPr>
          <p:nvPr>
            <p:ph idx="1"/>
          </p:nvPr>
        </p:nvSpPr>
        <p:spPr>
          <a:xfrm>
            <a:off x="179388" y="1124744"/>
            <a:ext cx="8785225" cy="5041106"/>
          </a:xfrm>
        </p:spPr>
        <p:txBody>
          <a:bodyPr/>
          <a:lstStyle/>
          <a:p>
            <a:pPr eaLnBrk="1" hangingPunct="1">
              <a:lnSpc>
                <a:spcPct val="90000"/>
              </a:lnSpc>
              <a:buFontTx/>
              <a:buNone/>
            </a:pPr>
            <a:r>
              <a:rPr lang="en-US" altLang="zh-CN" dirty="0">
                <a:latin typeface="Tahoma" pitchFamily="34" charset="0"/>
                <a:cs typeface="Tahoma" pitchFamily="34" charset="0"/>
              </a:rPr>
              <a:t>•</a:t>
            </a:r>
            <a:r>
              <a:rPr lang="en-US" altLang="zh-CN" dirty="0">
                <a:cs typeface="Tahoma" pitchFamily="34" charset="0"/>
              </a:rPr>
              <a:t> </a:t>
            </a:r>
            <a:r>
              <a:rPr lang="zh-CN" altLang="en-US" dirty="0">
                <a:latin typeface="Times New Roman" pitchFamily="18" charset="0"/>
              </a:rPr>
              <a:t>黑客（</a:t>
            </a:r>
            <a:r>
              <a:rPr lang="en-US" altLang="zh-CN" dirty="0">
                <a:latin typeface="Times New Roman" pitchFamily="18" charset="0"/>
              </a:rPr>
              <a:t>Intruder/Attacker/Client</a:t>
            </a:r>
            <a:r>
              <a:rPr lang="zh-CN" altLang="en-US" dirty="0">
                <a:latin typeface="Times New Roman" pitchFamily="18" charset="0"/>
              </a:rPr>
              <a:t>）</a:t>
            </a:r>
          </a:p>
          <a:p>
            <a:pPr eaLnBrk="1" hangingPunct="1">
              <a:lnSpc>
                <a:spcPct val="90000"/>
              </a:lnSpc>
              <a:buFontTx/>
              <a:buNone/>
            </a:pPr>
            <a:r>
              <a:rPr lang="zh-CN" altLang="en-US" dirty="0">
                <a:latin typeface="Times New Roman" pitchFamily="18" charset="0"/>
              </a:rPr>
              <a:t>    黑客操作主机的接口，向</a:t>
            </a:r>
            <a:r>
              <a:rPr lang="en-US" altLang="zh-CN" dirty="0">
                <a:latin typeface="Times New Roman" pitchFamily="18" charset="0"/>
              </a:rPr>
              <a:t>Master</a:t>
            </a:r>
            <a:r>
              <a:rPr lang="zh-CN" altLang="en-US" dirty="0">
                <a:latin typeface="Times New Roman" pitchFamily="18" charset="0"/>
              </a:rPr>
              <a:t>发送各种命令。</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en-US" altLang="zh-CN" dirty="0">
                <a:latin typeface="Tahoma" pitchFamily="34" charset="0"/>
                <a:cs typeface="Tahoma" pitchFamily="34" charset="0"/>
              </a:rPr>
              <a:t>•</a:t>
            </a:r>
            <a:r>
              <a:rPr lang="en-US" altLang="zh-CN" dirty="0">
                <a:cs typeface="Tahoma" pitchFamily="34" charset="0"/>
              </a:rPr>
              <a:t> </a:t>
            </a:r>
            <a:r>
              <a:rPr lang="zh-CN" altLang="en-US" dirty="0">
                <a:latin typeface="Times New Roman" pitchFamily="18" charset="0"/>
              </a:rPr>
              <a:t>主控端（</a:t>
            </a:r>
            <a:r>
              <a:rPr lang="en-US" altLang="zh-CN" dirty="0">
                <a:latin typeface="Times New Roman" pitchFamily="18" charset="0"/>
              </a:rPr>
              <a:t>Master/Handler</a:t>
            </a:r>
            <a:r>
              <a:rPr lang="zh-CN" altLang="en-US" dirty="0">
                <a:latin typeface="Times New Roman" pitchFamily="18" charset="0"/>
              </a:rPr>
              <a:t>）</a:t>
            </a:r>
          </a:p>
          <a:p>
            <a:pPr eaLnBrk="1" hangingPunct="1">
              <a:lnSpc>
                <a:spcPct val="90000"/>
              </a:lnSpc>
              <a:buFontTx/>
              <a:buNone/>
            </a:pPr>
            <a:r>
              <a:rPr lang="zh-CN" altLang="en-US" dirty="0">
                <a:latin typeface="Times New Roman" pitchFamily="18" charset="0"/>
              </a:rPr>
              <a:t>    监听</a:t>
            </a:r>
            <a:r>
              <a:rPr lang="en-US" altLang="zh-CN" dirty="0">
                <a:latin typeface="Times New Roman" pitchFamily="18" charset="0"/>
              </a:rPr>
              <a:t>Intruder</a:t>
            </a:r>
            <a:r>
              <a:rPr lang="zh-CN" altLang="en-US" dirty="0">
                <a:latin typeface="Times New Roman" pitchFamily="18" charset="0"/>
              </a:rPr>
              <a:t>的命令，向各个</a:t>
            </a:r>
            <a:r>
              <a:rPr lang="en-US" altLang="zh-CN" dirty="0">
                <a:latin typeface="Times New Roman" pitchFamily="18" charset="0"/>
              </a:rPr>
              <a:t>Daemon</a:t>
            </a:r>
            <a:r>
              <a:rPr lang="zh-CN" altLang="en-US" dirty="0">
                <a:latin typeface="Times New Roman" pitchFamily="18" charset="0"/>
              </a:rPr>
              <a:t>发送攻击命令。</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en-US" altLang="zh-CN" dirty="0">
                <a:latin typeface="Tahoma" pitchFamily="34" charset="0"/>
                <a:cs typeface="Tahoma" pitchFamily="34" charset="0"/>
              </a:rPr>
              <a:t>•</a:t>
            </a:r>
            <a:r>
              <a:rPr lang="en-US" altLang="zh-CN" dirty="0">
                <a:cs typeface="Tahoma" pitchFamily="34" charset="0"/>
              </a:rPr>
              <a:t> </a:t>
            </a:r>
            <a:r>
              <a:rPr lang="zh-CN" altLang="en-US" dirty="0">
                <a:latin typeface="Times New Roman" pitchFamily="18" charset="0"/>
              </a:rPr>
              <a:t>守护进程端（</a:t>
            </a:r>
            <a:r>
              <a:rPr lang="en-US" altLang="zh-CN" dirty="0">
                <a:latin typeface="Times New Roman" pitchFamily="18" charset="0"/>
              </a:rPr>
              <a:t>Daemon/Slave/Agent/Zombie/Bot/Server</a:t>
            </a:r>
            <a:r>
              <a:rPr lang="zh-CN" altLang="en-US" dirty="0">
                <a:latin typeface="Times New Roman" pitchFamily="18" charset="0"/>
              </a:rPr>
              <a:t>）</a:t>
            </a:r>
          </a:p>
          <a:p>
            <a:pPr eaLnBrk="1" hangingPunct="1">
              <a:lnSpc>
                <a:spcPct val="90000"/>
              </a:lnSpc>
              <a:buFontTx/>
              <a:buNone/>
            </a:pPr>
            <a:r>
              <a:rPr lang="zh-CN" altLang="en-US" dirty="0">
                <a:latin typeface="Times New Roman" pitchFamily="18" charset="0"/>
              </a:rPr>
              <a:t>    接收和响应来自</a:t>
            </a:r>
            <a:r>
              <a:rPr lang="en-US" altLang="zh-CN" dirty="0">
                <a:latin typeface="Times New Roman" pitchFamily="18" charset="0"/>
              </a:rPr>
              <a:t>Master</a:t>
            </a:r>
            <a:r>
              <a:rPr lang="zh-CN" altLang="en-US" dirty="0">
                <a:latin typeface="Times New Roman" pitchFamily="18" charset="0"/>
              </a:rPr>
              <a:t>的攻击命令，是真正攻击前锋。</a:t>
            </a: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en-US" altLang="zh-CN" dirty="0">
                <a:latin typeface="Tahoma" pitchFamily="34" charset="0"/>
                <a:cs typeface="Tahoma" pitchFamily="34" charset="0"/>
              </a:rPr>
              <a:t>•</a:t>
            </a:r>
            <a:r>
              <a:rPr lang="en-US" altLang="zh-CN" dirty="0">
                <a:cs typeface="Tahoma" pitchFamily="34" charset="0"/>
              </a:rPr>
              <a:t> </a:t>
            </a:r>
            <a:r>
              <a:rPr lang="zh-CN" altLang="en-US" dirty="0">
                <a:latin typeface="Times New Roman" pitchFamily="18" charset="0"/>
              </a:rPr>
              <a:t>受害者（</a:t>
            </a:r>
            <a:r>
              <a:rPr lang="en-US" altLang="zh-CN" dirty="0">
                <a:latin typeface="Times New Roman" pitchFamily="18" charset="0"/>
              </a:rPr>
              <a:t>Victim</a:t>
            </a:r>
            <a:r>
              <a:rPr lang="zh-CN" altLang="en-US" dirty="0">
                <a:latin typeface="Times New Roman" pitchFamily="18" charset="0"/>
              </a:rPr>
              <a:t>）：被攻击的目标主机。 </a:t>
            </a:r>
          </a:p>
        </p:txBody>
      </p:sp>
      <p:sp>
        <p:nvSpPr>
          <p:cNvPr id="5120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9AD9305-6656-435F-8CDC-F128FC8372AE}"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5120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92CCD706-F3B9-44B1-AEE2-EC63FEA280B0}"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45</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9C68406A-6561-41F0-B211-2868A115DD1A}"/>
              </a:ext>
            </a:extLst>
          </p:cNvPr>
          <p:cNvSpPr>
            <a:spLocks noGrp="1"/>
          </p:cNvSpPr>
          <p:nvPr>
            <p:ph type="sldNum" sz="quarter" idx="12"/>
          </p:nvPr>
        </p:nvSpPr>
        <p:spPr>
          <a:xfrm>
            <a:off x="6828636" y="6342336"/>
            <a:ext cx="21336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91D2D17-13A9-46B1-AD33-F7187AE58FB7}" type="slidenum">
              <a:rPr lang="zh-CN" altLang="en-US">
                <a:latin typeface="Garamond" panose="02020404030301010803" pitchFamily="18" charset="0"/>
              </a:rPr>
              <a:pPr eaLnBrk="1" hangingPunct="1"/>
              <a:t>46</a:t>
            </a:fld>
            <a:endParaRPr lang="en-US" altLang="zh-CN">
              <a:latin typeface="Garamond" panose="02020404030301010803" pitchFamily="18" charset="0"/>
            </a:endParaRPr>
          </a:p>
        </p:txBody>
      </p:sp>
      <p:sp>
        <p:nvSpPr>
          <p:cNvPr id="3076" name="Rectangle 2">
            <a:extLst>
              <a:ext uri="{FF2B5EF4-FFF2-40B4-BE49-F238E27FC236}">
                <a16:creationId xmlns:a16="http://schemas.microsoft.com/office/drawing/2014/main" id="{10A885F8-3D8D-4617-891B-832AA92C3F11}"/>
              </a:ext>
            </a:extLst>
          </p:cNvPr>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dirty="0">
                <a:latin typeface="微软雅黑" panose="020B0503020204020204" pitchFamily="34" charset="-122"/>
                <a:ea typeface="微软雅黑" panose="020B0503020204020204" pitchFamily="34" charset="-122"/>
              </a:rPr>
              <a:t>DDoS</a:t>
            </a:r>
            <a:r>
              <a:rPr lang="zh-CN" altLang="en-US" sz="3200" dirty="0">
                <a:latin typeface="微软雅黑" panose="020B0503020204020204" pitchFamily="34" charset="-122"/>
                <a:ea typeface="微软雅黑" panose="020B0503020204020204" pitchFamily="34" charset="-122"/>
              </a:rPr>
              <a:t>攻击</a:t>
            </a:r>
          </a:p>
        </p:txBody>
      </p:sp>
      <p:sp>
        <p:nvSpPr>
          <p:cNvPr id="3077" name="Rectangle 6">
            <a:extLst>
              <a:ext uri="{FF2B5EF4-FFF2-40B4-BE49-F238E27FC236}">
                <a16:creationId xmlns:a16="http://schemas.microsoft.com/office/drawing/2014/main" id="{A8647087-90E8-4C4F-8DBB-55B1C4C2A6D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9" name="Rectangle 8">
            <a:extLst>
              <a:ext uri="{FF2B5EF4-FFF2-40B4-BE49-F238E27FC236}">
                <a16:creationId xmlns:a16="http://schemas.microsoft.com/office/drawing/2014/main" id="{F8A8FF5F-580E-4FED-A1E6-9B4E8FE59C9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074" name="对象 3">
            <a:extLst>
              <a:ext uri="{FF2B5EF4-FFF2-40B4-BE49-F238E27FC236}">
                <a16:creationId xmlns:a16="http://schemas.microsoft.com/office/drawing/2014/main" id="{F64A48EA-88AC-46F9-B098-E45AE321B827}"/>
              </a:ext>
            </a:extLst>
          </p:cNvPr>
          <p:cNvGraphicFramePr>
            <a:graphicFrameLocks noChangeAspect="1"/>
          </p:cNvGraphicFramePr>
          <p:nvPr/>
        </p:nvGraphicFramePr>
        <p:xfrm>
          <a:off x="493075" y="1879303"/>
          <a:ext cx="4496320" cy="4132332"/>
        </p:xfrm>
        <a:graphic>
          <a:graphicData uri="http://schemas.openxmlformats.org/presentationml/2006/ole">
            <mc:AlternateContent xmlns:mc="http://schemas.openxmlformats.org/markup-compatibility/2006">
              <mc:Choice xmlns:v="urn:schemas-microsoft-com:vml" Requires="v">
                <p:oleObj spid="_x0000_s77831" name="Visio" r:id="rId4" imgW="3990862" imgH="3667085" progId="Visio.Drawing.11">
                  <p:embed/>
                </p:oleObj>
              </mc:Choice>
              <mc:Fallback>
                <p:oleObj name="Visio" r:id="rId4" imgW="3990862" imgH="3667085" progId="Visio.Drawing.11">
                  <p:embed/>
                  <p:pic>
                    <p:nvPicPr>
                      <p:cNvPr id="3074" name="对象 3">
                        <a:extLst>
                          <a:ext uri="{FF2B5EF4-FFF2-40B4-BE49-F238E27FC236}">
                            <a16:creationId xmlns:a16="http://schemas.microsoft.com/office/drawing/2014/main" id="{F64A48EA-88AC-46F9-B098-E45AE321B827}"/>
                          </a:ext>
                        </a:extLst>
                      </p:cNvPr>
                      <p:cNvPicPr>
                        <a:picLocks noChangeAspect="1" noChangeArrowheads="1"/>
                      </p:cNvPicPr>
                      <p:nvPr/>
                    </p:nvPicPr>
                    <p:blipFill>
                      <a:blip r:embed="rId5"/>
                      <a:srcRect/>
                      <a:stretch>
                        <a:fillRect/>
                      </a:stretch>
                    </p:blipFill>
                    <p:spPr bwMode="auto">
                      <a:xfrm>
                        <a:off x="493075" y="1879303"/>
                        <a:ext cx="4496320" cy="4132332"/>
                      </a:xfrm>
                      <a:prstGeom prst="rect">
                        <a:avLst/>
                      </a:prstGeom>
                      <a:noFill/>
                      <a:ln>
                        <a:noFill/>
                      </a:ln>
                    </p:spPr>
                  </p:pic>
                </p:oleObj>
              </mc:Fallback>
            </mc:AlternateContent>
          </a:graphicData>
        </a:graphic>
      </p:graphicFrame>
      <p:sp>
        <p:nvSpPr>
          <p:cNvPr id="9" name="页脚占位符 8">
            <a:extLst>
              <a:ext uri="{FF2B5EF4-FFF2-40B4-BE49-F238E27FC236}">
                <a16:creationId xmlns:a16="http://schemas.microsoft.com/office/drawing/2014/main" id="{A12BDCE0-31AB-4DCC-A6C1-D2F9EF21287C}"/>
              </a:ext>
            </a:extLst>
          </p:cNvPr>
          <p:cNvSpPr>
            <a:spLocks noGrp="1"/>
          </p:cNvSpPr>
          <p:nvPr>
            <p:ph type="ftr" sz="quarter" idx="11"/>
          </p:nvPr>
        </p:nvSpPr>
        <p:spPr/>
        <p:txBody>
          <a:bodyPr/>
          <a:lstStyle/>
          <a:p>
            <a:pPr>
              <a:defRPr/>
            </a:pPr>
            <a:r>
              <a:rPr lang="zh-CN" altLang="en-US"/>
              <a:t>计算机网络高级教程（第</a:t>
            </a:r>
            <a:r>
              <a:rPr lang="en-US" altLang="zh-CN"/>
              <a:t>2</a:t>
            </a:r>
            <a:r>
              <a:rPr lang="zh-CN" altLang="en-US"/>
              <a:t>版）</a:t>
            </a:r>
            <a:endParaRPr lang="en-US" altLang="zh-CN"/>
          </a:p>
        </p:txBody>
      </p:sp>
      <p:sp>
        <p:nvSpPr>
          <p:cNvPr id="2" name="矩形 1">
            <a:extLst>
              <a:ext uri="{FF2B5EF4-FFF2-40B4-BE49-F238E27FC236}">
                <a16:creationId xmlns:a16="http://schemas.microsoft.com/office/drawing/2014/main" id="{C41E4D8B-E7A2-4038-9FED-D725306D9814}"/>
              </a:ext>
            </a:extLst>
          </p:cNvPr>
          <p:cNvSpPr/>
          <p:nvPr/>
        </p:nvSpPr>
        <p:spPr>
          <a:xfrm>
            <a:off x="473676" y="923437"/>
            <a:ext cx="8418804" cy="923330"/>
          </a:xfrm>
          <a:prstGeom prst="rect">
            <a:avLst/>
          </a:prstGeom>
        </p:spPr>
        <p:txBody>
          <a:bodyPr wrap="square">
            <a:spAutoFit/>
          </a:bodyPr>
          <a:lstStyle/>
          <a:p>
            <a:r>
              <a:rPr lang="zh-CN" altLang="zh-CN" dirty="0"/>
              <a:t>从互联网上的成百上千的网站集中攻击一个网站，则称为</a:t>
            </a:r>
            <a:r>
              <a:rPr lang="zh-CN" altLang="zh-CN" dirty="0">
                <a:solidFill>
                  <a:srgbClr val="FF0000"/>
                </a:solidFill>
              </a:rPr>
              <a:t>分布式拒绝服务</a:t>
            </a:r>
            <a:r>
              <a:rPr lang="en-US" altLang="zh-CN" dirty="0">
                <a:solidFill>
                  <a:srgbClr val="FF0000"/>
                </a:solidFill>
              </a:rPr>
              <a:t> DDoS </a:t>
            </a:r>
            <a:r>
              <a:rPr lang="en-US" altLang="zh-CN" dirty="0"/>
              <a:t>(Distributed Denial of Service)</a:t>
            </a:r>
            <a:r>
              <a:rPr lang="zh-CN" altLang="zh-CN" dirty="0"/>
              <a:t>。</a:t>
            </a:r>
            <a:endParaRPr lang="en-US" altLang="zh-CN" dirty="0"/>
          </a:p>
          <a:p>
            <a:r>
              <a:rPr lang="zh-CN" altLang="zh-CN" dirty="0"/>
              <a:t>有时也把这种攻击称为</a:t>
            </a:r>
            <a:r>
              <a:rPr lang="zh-CN" altLang="zh-CN" dirty="0">
                <a:solidFill>
                  <a:srgbClr val="FF0000"/>
                </a:solidFill>
              </a:rPr>
              <a:t>网络带宽攻击</a:t>
            </a:r>
            <a:r>
              <a:rPr lang="zh-CN" altLang="zh-CN" dirty="0"/>
              <a:t>或</a:t>
            </a:r>
            <a:r>
              <a:rPr lang="zh-CN" altLang="zh-CN" dirty="0">
                <a:solidFill>
                  <a:srgbClr val="FF0000"/>
                </a:solidFill>
              </a:rPr>
              <a:t>连通性攻击。</a:t>
            </a:r>
            <a:endParaRPr lang="zh-CN" altLang="en-US" dirty="0">
              <a:solidFill>
                <a:srgbClr val="FF0000"/>
              </a:solidFill>
            </a:endParaRPr>
          </a:p>
        </p:txBody>
      </p:sp>
      <p:sp>
        <p:nvSpPr>
          <p:cNvPr id="10" name="矩形 9">
            <a:extLst>
              <a:ext uri="{FF2B5EF4-FFF2-40B4-BE49-F238E27FC236}">
                <a16:creationId xmlns:a16="http://schemas.microsoft.com/office/drawing/2014/main" id="{2D923B75-B09A-418B-8EC0-6BD8B9E2704C}"/>
              </a:ext>
            </a:extLst>
          </p:cNvPr>
          <p:cNvSpPr/>
          <p:nvPr/>
        </p:nvSpPr>
        <p:spPr>
          <a:xfrm>
            <a:off x="5004048" y="2188094"/>
            <a:ext cx="4139951" cy="2308324"/>
          </a:xfrm>
          <a:prstGeom prst="rect">
            <a:avLst/>
          </a:prstGeom>
        </p:spPr>
        <p:txBody>
          <a:bodyPr wrap="square">
            <a:spAutoFit/>
          </a:bodyPr>
          <a:lstStyle/>
          <a:p>
            <a:r>
              <a:rPr lang="zh-CN" altLang="en-US" b="1" dirty="0">
                <a:solidFill>
                  <a:srgbClr val="FF0000"/>
                </a:solidFill>
              </a:rPr>
              <a:t>特点</a:t>
            </a:r>
            <a:r>
              <a:rPr lang="zh-CN" altLang="en-US" dirty="0">
                <a:solidFill>
                  <a:srgbClr val="FF0000"/>
                </a:solidFill>
              </a:rPr>
              <a:t>：</a:t>
            </a:r>
            <a:endParaRPr lang="en-US" altLang="zh-CN" dirty="0">
              <a:solidFill>
                <a:srgbClr val="FF0000"/>
              </a:solidFill>
            </a:endParaRPr>
          </a:p>
          <a:p>
            <a:pPr marL="285750" indent="-285750">
              <a:buFont typeface="Wingdings" panose="05000000000000000000" pitchFamily="2" charset="2"/>
              <a:buChar char="u"/>
            </a:pPr>
            <a:r>
              <a:rPr lang="zh-CN" altLang="en-US" dirty="0"/>
              <a:t>被攻击主机上有大量等待的</a:t>
            </a:r>
            <a:r>
              <a:rPr lang="en-US" altLang="zh-CN" dirty="0"/>
              <a:t>TCP</a:t>
            </a:r>
            <a:r>
              <a:rPr lang="zh-CN" altLang="en-US" dirty="0"/>
              <a:t>连接</a:t>
            </a:r>
            <a:endParaRPr lang="en-US" altLang="zh-CN" dirty="0"/>
          </a:p>
          <a:p>
            <a:pPr marL="285750" indent="-285750">
              <a:buFont typeface="Wingdings" panose="05000000000000000000" pitchFamily="2" charset="2"/>
              <a:buChar char="u"/>
            </a:pPr>
            <a:r>
              <a:rPr lang="zh-CN" altLang="en-US" dirty="0"/>
              <a:t>网络中充斥大量源地址是伪造的无用数据包</a:t>
            </a:r>
            <a:endParaRPr lang="en-US" altLang="zh-CN" dirty="0"/>
          </a:p>
          <a:p>
            <a:pPr marL="285750" indent="-285750">
              <a:buFont typeface="Wingdings" panose="05000000000000000000" pitchFamily="2" charset="2"/>
              <a:buChar char="u"/>
            </a:pPr>
            <a:r>
              <a:rPr lang="zh-CN" altLang="en-US" dirty="0"/>
              <a:t>大量无用数据包造成网络拥塞</a:t>
            </a:r>
            <a:endParaRPr lang="en-US" altLang="zh-CN" dirty="0"/>
          </a:p>
          <a:p>
            <a:pPr marL="285750" indent="-285750">
              <a:buFont typeface="Wingdings" panose="05000000000000000000" pitchFamily="2" charset="2"/>
              <a:buChar char="u"/>
            </a:pPr>
            <a:r>
              <a:rPr lang="zh-CN" altLang="en-US" dirty="0"/>
              <a:t>被攻击主机无法恢复正常的服务请求</a:t>
            </a:r>
            <a:endParaRPr lang="en-US" altLang="zh-CN" dirty="0"/>
          </a:p>
          <a:p>
            <a:pPr marL="285750" indent="-285750">
              <a:buFont typeface="Wingdings" panose="05000000000000000000" pitchFamily="2" charset="2"/>
              <a:buChar char="u"/>
            </a:pPr>
            <a:r>
              <a:rPr lang="zh-CN" altLang="en-US" dirty="0"/>
              <a:t>严重时主机瘫痪</a:t>
            </a:r>
            <a:endParaRPr lang="en-US" altLang="zh-CN" dirty="0"/>
          </a:p>
          <a:p>
            <a:endParaRPr lang="zh-CN" altLang="en-US"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C6537E13-2357-4EAE-A8A5-50E291B170B9}"/>
              </a:ext>
            </a:extLst>
          </p:cNvPr>
          <p:cNvGraphicFramePr>
            <a:graphicFrameLocks noGrp="1"/>
          </p:cNvGraphicFramePr>
          <p:nvPr>
            <p:ph idx="1"/>
          </p:nvPr>
        </p:nvGraphicFramePr>
        <p:xfrm>
          <a:off x="151774" y="750075"/>
          <a:ext cx="8840453" cy="5960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251" name="标题 2">
            <a:extLst>
              <a:ext uri="{FF2B5EF4-FFF2-40B4-BE49-F238E27FC236}">
                <a16:creationId xmlns:a16="http://schemas.microsoft.com/office/drawing/2014/main" id="{76C7D1BC-177D-40FA-87A8-C756300EF036}"/>
              </a:ext>
            </a:extLst>
          </p:cNvPr>
          <p:cNvSpPr>
            <a:spLocks noGrp="1"/>
          </p:cNvSpPr>
          <p:nvPr>
            <p:ph type="title"/>
          </p:nvPr>
        </p:nvSpPr>
        <p:spPr>
          <a:xfrm>
            <a:off x="457200" y="277813"/>
            <a:ext cx="8229600" cy="63090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dirty="0">
                <a:latin typeface="微软雅黑" panose="020B0503020204020204" pitchFamily="34" charset="-122"/>
                <a:ea typeface="微软雅黑" panose="020B0503020204020204" pitchFamily="34" charset="-122"/>
              </a:rPr>
              <a:t>DDoS</a:t>
            </a:r>
            <a:r>
              <a:rPr lang="zh-CN" altLang="en-US" sz="3200" dirty="0">
                <a:latin typeface="微软雅黑" panose="020B0503020204020204" pitchFamily="34" charset="-122"/>
                <a:ea typeface="微软雅黑" panose="020B0503020204020204" pitchFamily="34" charset="-122"/>
              </a:rPr>
              <a:t>攻击防护思路</a:t>
            </a:r>
          </a:p>
        </p:txBody>
      </p:sp>
      <p:sp>
        <p:nvSpPr>
          <p:cNvPr id="5" name="页脚占位符 12">
            <a:extLst>
              <a:ext uri="{FF2B5EF4-FFF2-40B4-BE49-F238E27FC236}">
                <a16:creationId xmlns:a16="http://schemas.microsoft.com/office/drawing/2014/main" id="{C146EB88-5647-4761-B5F3-0CEF50390A1B}"/>
              </a:ext>
            </a:extLst>
          </p:cNvPr>
          <p:cNvSpPr>
            <a:spLocks noGrp="1"/>
          </p:cNvSpPr>
          <p:nvPr>
            <p:ph type="ftr" sz="quarter" idx="11"/>
          </p:nvPr>
        </p:nvSpPr>
        <p:spPr>
          <a:xfrm>
            <a:off x="3124200" y="6248400"/>
            <a:ext cx="2895600" cy="457200"/>
          </a:xfrm>
        </p:spPr>
        <p:txBody>
          <a:bodyPr/>
          <a:lstStyle/>
          <a:p>
            <a:pPr>
              <a:defRPr/>
            </a:pPr>
            <a:r>
              <a:rPr lang="zh-CN" altLang="en-US" dirty="0"/>
              <a:t>计算机网络高级教程（第</a:t>
            </a:r>
            <a:r>
              <a:rPr lang="en-US" altLang="zh-CN" dirty="0"/>
              <a:t>2</a:t>
            </a:r>
            <a:r>
              <a:rPr lang="zh-CN" altLang="en-US" dirty="0"/>
              <a:t>版）</a:t>
            </a:r>
            <a:endParaRPr lang="en-US" altLang="zh-CN" dirty="0"/>
          </a:p>
        </p:txBody>
      </p:sp>
      <p:sp>
        <p:nvSpPr>
          <p:cNvPr id="6" name="灯片编号占位符 5">
            <a:extLst>
              <a:ext uri="{FF2B5EF4-FFF2-40B4-BE49-F238E27FC236}">
                <a16:creationId xmlns:a16="http://schemas.microsoft.com/office/drawing/2014/main" id="{61E5D4C7-1FA1-4ABE-AFB8-1E01CD43A3C9}"/>
              </a:ext>
            </a:extLst>
          </p:cNvPr>
          <p:cNvSpPr>
            <a:spLocks noGrp="1"/>
          </p:cNvSpPr>
          <p:nvPr>
            <p:ph type="sldNum" sz="quarter" idx="12"/>
          </p:nvPr>
        </p:nvSpPr>
        <p:spPr>
          <a:xfrm>
            <a:off x="6553200" y="6243638"/>
            <a:ext cx="21336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8909FF2-DC36-484C-B507-E4C5D7178CAB}" type="slidenum">
              <a:rPr lang="en-US" altLang="zh-CN">
                <a:latin typeface="Garamond" panose="02020404030301010803" pitchFamily="18" charset="0"/>
              </a:rPr>
              <a:pPr eaLnBrk="1" hangingPunct="1"/>
              <a:t>47</a:t>
            </a:fld>
            <a:endParaRPr lang="en-US" altLang="zh-CN">
              <a:latin typeface="Garamond" panose="02020404030301010803"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4FA32019-6DAE-43CD-B85F-2F60E0C35DD9}"/>
              </a:ext>
            </a:extLst>
          </p:cNvPr>
          <p:cNvGraphicFramePr>
            <a:graphicFrameLocks noGrp="1"/>
          </p:cNvGraphicFramePr>
          <p:nvPr>
            <p:ph idx="1"/>
          </p:nvPr>
        </p:nvGraphicFramePr>
        <p:xfrm>
          <a:off x="151774" y="750075"/>
          <a:ext cx="8840453" cy="5960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275" name="标题 2">
            <a:extLst>
              <a:ext uri="{FF2B5EF4-FFF2-40B4-BE49-F238E27FC236}">
                <a16:creationId xmlns:a16="http://schemas.microsoft.com/office/drawing/2014/main" id="{F9811FA3-012C-4F3C-8A2E-5214122190D8}"/>
              </a:ext>
            </a:extLst>
          </p:cNvPr>
          <p:cNvSpPr>
            <a:spLocks noGrp="1"/>
          </p:cNvSpPr>
          <p:nvPr>
            <p:ph type="title"/>
          </p:nvPr>
        </p:nvSpPr>
        <p:spPr>
          <a:xfrm>
            <a:off x="457200" y="277813"/>
            <a:ext cx="8229600" cy="63090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dirty="0">
                <a:latin typeface="微软雅黑" panose="020B0503020204020204" pitchFamily="34" charset="-122"/>
                <a:ea typeface="微软雅黑" panose="020B0503020204020204" pitchFamily="34" charset="-122"/>
              </a:rPr>
              <a:t>防护</a:t>
            </a:r>
            <a:r>
              <a:rPr lang="en-US" altLang="zh-CN" sz="3200" dirty="0">
                <a:latin typeface="微软雅黑" panose="020B0503020204020204" pitchFamily="34" charset="-122"/>
                <a:ea typeface="微软雅黑" panose="020B0503020204020204" pitchFamily="34" charset="-122"/>
              </a:rPr>
              <a:t>DDoS</a:t>
            </a:r>
            <a:r>
              <a:rPr lang="zh-CN" altLang="en-US" sz="3200" dirty="0">
                <a:latin typeface="微软雅黑" panose="020B0503020204020204" pitchFamily="34" charset="-122"/>
                <a:ea typeface="微软雅黑" panose="020B0503020204020204" pitchFamily="34" charset="-122"/>
              </a:rPr>
              <a:t>的最佳实践</a:t>
            </a:r>
          </a:p>
        </p:txBody>
      </p:sp>
      <p:sp>
        <p:nvSpPr>
          <p:cNvPr id="5" name="页脚占位符 12">
            <a:extLst>
              <a:ext uri="{FF2B5EF4-FFF2-40B4-BE49-F238E27FC236}">
                <a16:creationId xmlns:a16="http://schemas.microsoft.com/office/drawing/2014/main" id="{6D5F068E-C223-4024-B832-5B1238A630BA}"/>
              </a:ext>
            </a:extLst>
          </p:cNvPr>
          <p:cNvSpPr>
            <a:spLocks noGrp="1"/>
          </p:cNvSpPr>
          <p:nvPr>
            <p:ph type="ftr" sz="quarter" idx="11"/>
          </p:nvPr>
        </p:nvSpPr>
        <p:spPr>
          <a:xfrm>
            <a:off x="3124200" y="6248400"/>
            <a:ext cx="2895600" cy="457200"/>
          </a:xfrm>
        </p:spPr>
        <p:txBody>
          <a:bodyPr/>
          <a:lstStyle/>
          <a:p>
            <a:pPr>
              <a:defRPr/>
            </a:pPr>
            <a:r>
              <a:rPr lang="zh-CN" altLang="en-US" dirty="0"/>
              <a:t>计算机网络高级教程（第</a:t>
            </a:r>
            <a:r>
              <a:rPr lang="en-US" altLang="zh-CN" dirty="0"/>
              <a:t>2</a:t>
            </a:r>
            <a:r>
              <a:rPr lang="zh-CN" altLang="en-US" dirty="0"/>
              <a:t>版）</a:t>
            </a:r>
            <a:endParaRPr lang="en-US" altLang="zh-CN" dirty="0"/>
          </a:p>
        </p:txBody>
      </p:sp>
      <p:sp>
        <p:nvSpPr>
          <p:cNvPr id="6" name="灯片编号占位符 5">
            <a:extLst>
              <a:ext uri="{FF2B5EF4-FFF2-40B4-BE49-F238E27FC236}">
                <a16:creationId xmlns:a16="http://schemas.microsoft.com/office/drawing/2014/main" id="{65ABF856-591E-4DCE-B7A9-E34AB649A54D}"/>
              </a:ext>
            </a:extLst>
          </p:cNvPr>
          <p:cNvSpPr>
            <a:spLocks noGrp="1"/>
          </p:cNvSpPr>
          <p:nvPr>
            <p:ph type="sldNum" sz="quarter" idx="12"/>
          </p:nvPr>
        </p:nvSpPr>
        <p:spPr>
          <a:xfrm>
            <a:off x="6553200" y="6243638"/>
            <a:ext cx="21336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8909FF2-DC36-484C-B507-E4C5D7178CAB}" type="slidenum">
              <a:rPr lang="en-US" altLang="zh-CN">
                <a:latin typeface="Garamond" panose="02020404030301010803" pitchFamily="18" charset="0"/>
              </a:rPr>
              <a:pPr eaLnBrk="1" hangingPunct="1"/>
              <a:t>48</a:t>
            </a:fld>
            <a:endParaRPr lang="en-US" altLang="zh-CN">
              <a:latin typeface="Garamond" panose="02020404030301010803" pitchFamily="18" charset="0"/>
            </a:endParaRPr>
          </a:p>
        </p:txBody>
      </p:sp>
      <p:pic>
        <p:nvPicPr>
          <p:cNvPr id="3" name="图片 2">
            <a:extLst>
              <a:ext uri="{FF2B5EF4-FFF2-40B4-BE49-F238E27FC236}">
                <a16:creationId xmlns:a16="http://schemas.microsoft.com/office/drawing/2014/main" id="{ADD5ED3E-41B7-4C01-B9C0-76516A2075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1720" y="921296"/>
            <a:ext cx="5805314" cy="376794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88925" y="274638"/>
            <a:ext cx="8747125" cy="1143000"/>
          </a:xfrm>
        </p:spPr>
        <p:txBody>
          <a:bodyPr/>
          <a:lstStyle/>
          <a:p>
            <a:pPr eaLnBrk="1" hangingPunct="1"/>
            <a:r>
              <a:rPr lang="en-US" altLang="zh-CN">
                <a:latin typeface="Times New Roman" pitchFamily="18" charset="0"/>
              </a:rPr>
              <a:t>2.5.8  </a:t>
            </a:r>
            <a:r>
              <a:rPr lang="zh-CN" altLang="en-US">
                <a:latin typeface="Times New Roman" pitchFamily="18" charset="0"/>
              </a:rPr>
              <a:t>缓冲区溢出（</a:t>
            </a:r>
            <a:r>
              <a:rPr lang="en-US" altLang="zh-CN">
                <a:latin typeface="Times New Roman" pitchFamily="18" charset="0"/>
              </a:rPr>
              <a:t>Buffer Overflow</a:t>
            </a:r>
            <a:r>
              <a:rPr lang="zh-CN" altLang="en-US">
                <a:latin typeface="Times New Roman" pitchFamily="18" charset="0"/>
              </a:rPr>
              <a:t>）攻击</a:t>
            </a:r>
          </a:p>
        </p:txBody>
      </p:sp>
      <p:sp>
        <p:nvSpPr>
          <p:cNvPr id="53251" name="Rectangle 3"/>
          <p:cNvSpPr>
            <a:spLocks noGrp="1" noChangeArrowheads="1"/>
          </p:cNvSpPr>
          <p:nvPr>
            <p:ph idx="1"/>
          </p:nvPr>
        </p:nvSpPr>
        <p:spPr>
          <a:xfrm>
            <a:off x="304800" y="1219201"/>
            <a:ext cx="8382000" cy="2857872"/>
          </a:xfrm>
        </p:spPr>
        <p:txBody>
          <a:bodyPr/>
          <a:lstStyle/>
          <a:p>
            <a:pPr eaLnBrk="1" hangingPunct="1">
              <a:buFontTx/>
              <a:buNone/>
            </a:pPr>
            <a:r>
              <a:rPr lang="zh-CN" altLang="en-US" sz="2400" b="0" dirty="0">
                <a:solidFill>
                  <a:srgbClr val="7030A0"/>
                </a:solidFill>
              </a:rPr>
              <a:t>缓冲区</a:t>
            </a:r>
            <a:r>
              <a:rPr lang="zh-CN" altLang="en-US" sz="2400" b="0" dirty="0"/>
              <a:t>：程序运行时内存分配的一个连续区域，保存字符数组在内的各种类型数据。</a:t>
            </a:r>
          </a:p>
          <a:p>
            <a:pPr eaLnBrk="1" hangingPunct="1">
              <a:buFontTx/>
              <a:buNone/>
            </a:pPr>
            <a:r>
              <a:rPr lang="zh-CN" altLang="en-US" sz="2400" b="0" dirty="0">
                <a:solidFill>
                  <a:srgbClr val="0070C0"/>
                </a:solidFill>
              </a:rPr>
              <a:t>溢出：</a:t>
            </a:r>
            <a:r>
              <a:rPr lang="zh-CN" altLang="en-US" sz="2400" b="0" dirty="0"/>
              <a:t>所填充数据超过原有缓冲区边界，并非法占据另一段内存，导致程序执行出错。</a:t>
            </a:r>
          </a:p>
          <a:p>
            <a:pPr eaLnBrk="1" hangingPunct="1">
              <a:buFontTx/>
              <a:buNone/>
            </a:pPr>
            <a:r>
              <a:rPr lang="zh-CN" altLang="en-US" sz="2400" b="0" dirty="0">
                <a:solidFill>
                  <a:srgbClr val="0070C0"/>
                </a:solidFill>
              </a:rPr>
              <a:t>缓冲区溢出攻击：</a:t>
            </a:r>
            <a:r>
              <a:rPr lang="zh-CN" altLang="en-US" sz="2400" b="0" dirty="0"/>
              <a:t>黑客精心构造填充数据，用自己代码覆盖原来的返回地址，让程序改变现有流程去执行特定代码，最终获取系统控制权。 </a:t>
            </a:r>
          </a:p>
        </p:txBody>
      </p:sp>
      <p:sp>
        <p:nvSpPr>
          <p:cNvPr id="5325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74A32C38-D2C0-43A7-9A7D-F8793964934A}"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5325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8E2DDDE3-DBDE-4751-ABAB-A83A933AE1E5}"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49</a:t>
            </a:fld>
            <a:endParaRPr lang="en-US" altLang="zh-CN" sz="1000" b="0">
              <a:solidFill>
                <a:schemeClr val="bg1"/>
              </a:solidFill>
              <a:latin typeface="Verdana" pitchFamily="34" charset="0"/>
              <a:ea typeface="宋体" pitchFamily="2" charset="-122"/>
            </a:endParaRPr>
          </a:p>
        </p:txBody>
      </p:sp>
      <p:sp>
        <p:nvSpPr>
          <p:cNvPr id="53254" name="AutoShape 7">
            <a:hlinkClick r:id="rId2" action="ppaction://hlinksldjump" highlightClick="1"/>
          </p:cNvPr>
          <p:cNvSpPr>
            <a:spLocks noChangeArrowheads="1"/>
          </p:cNvSpPr>
          <p:nvPr/>
        </p:nvSpPr>
        <p:spPr bwMode="auto">
          <a:xfrm>
            <a:off x="8532813" y="-26988"/>
            <a:ext cx="647700" cy="647701"/>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pic>
        <p:nvPicPr>
          <p:cNvPr id="3" name="图片 2">
            <a:extLst>
              <a:ext uri="{FF2B5EF4-FFF2-40B4-BE49-F238E27FC236}">
                <a16:creationId xmlns:a16="http://schemas.microsoft.com/office/drawing/2014/main" id="{7276B2D9-AC22-471A-A325-F33418A0B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80" y="4759394"/>
            <a:ext cx="3576740" cy="879405"/>
          </a:xfrm>
          <a:prstGeom prst="rect">
            <a:avLst/>
          </a:prstGeom>
        </p:spPr>
      </p:pic>
      <p:pic>
        <p:nvPicPr>
          <p:cNvPr id="5" name="图片 4">
            <a:extLst>
              <a:ext uri="{FF2B5EF4-FFF2-40B4-BE49-F238E27FC236}">
                <a16:creationId xmlns:a16="http://schemas.microsoft.com/office/drawing/2014/main" id="{A6DEAF80-95CE-4EF9-AA87-A4F9B78D9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936" y="3674352"/>
            <a:ext cx="3960440" cy="2754890"/>
          </a:xfrm>
          <a:prstGeom prst="rect">
            <a:avLst/>
          </a:prstGeom>
        </p:spPr>
      </p:pic>
      <p:pic>
        <p:nvPicPr>
          <p:cNvPr id="7" name="图片 6">
            <a:extLst>
              <a:ext uri="{FF2B5EF4-FFF2-40B4-BE49-F238E27FC236}">
                <a16:creationId xmlns:a16="http://schemas.microsoft.com/office/drawing/2014/main" id="{969218DE-4B19-40AB-AD9A-7E89C3EA5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926" y="1717291"/>
            <a:ext cx="5622482" cy="4763598"/>
          </a:xfrm>
          <a:prstGeom prst="rect">
            <a:avLst/>
          </a:prstGeom>
        </p:spPr>
      </p:pic>
      <p:pic>
        <p:nvPicPr>
          <p:cNvPr id="9" name="图片 8">
            <a:extLst>
              <a:ext uri="{FF2B5EF4-FFF2-40B4-BE49-F238E27FC236}">
                <a16:creationId xmlns:a16="http://schemas.microsoft.com/office/drawing/2014/main" id="{BFA894E8-A79E-4089-B1D3-B843425386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5321" y="3682919"/>
            <a:ext cx="2362530" cy="10764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a:latin typeface="Times New Roman" pitchFamily="18" charset="0"/>
              </a:rPr>
              <a:t>2.1  </a:t>
            </a:r>
            <a:r>
              <a:rPr lang="zh-CN" altLang="en-US">
                <a:latin typeface="Times New Roman" pitchFamily="18" charset="0"/>
              </a:rPr>
              <a:t>隐藏攻击者的地址和身份</a:t>
            </a:r>
          </a:p>
        </p:txBody>
      </p:sp>
      <p:sp>
        <p:nvSpPr>
          <p:cNvPr id="8195" name="Rectangle 3"/>
          <p:cNvSpPr>
            <a:spLocks noGrp="1" noChangeArrowheads="1"/>
          </p:cNvSpPr>
          <p:nvPr>
            <p:ph idx="1"/>
          </p:nvPr>
        </p:nvSpPr>
        <p:spPr>
          <a:xfrm>
            <a:off x="457200" y="1484313"/>
            <a:ext cx="8229600" cy="4641850"/>
          </a:xfrm>
        </p:spPr>
        <p:txBody>
          <a:bodyPr/>
          <a:lstStyle/>
          <a:p>
            <a:pPr algn="just" eaLnBrk="1" hangingPunct="1">
              <a:lnSpc>
                <a:spcPct val="90000"/>
              </a:lnSpc>
              <a:buFontTx/>
              <a:buNone/>
            </a:pPr>
            <a:r>
              <a:rPr lang="en-US" altLang="zh-CN">
                <a:latin typeface="Times New Roman" pitchFamily="18" charset="0"/>
              </a:rPr>
              <a:t>1</a:t>
            </a:r>
            <a:r>
              <a:rPr lang="zh-CN" altLang="en-US">
                <a:latin typeface="Times New Roman" pitchFamily="18" charset="0"/>
              </a:rPr>
              <a:t>．</a:t>
            </a:r>
            <a:r>
              <a:rPr lang="en-US" altLang="zh-CN">
                <a:latin typeface="Times New Roman" pitchFamily="18" charset="0"/>
              </a:rPr>
              <a:t>IP</a:t>
            </a:r>
            <a:r>
              <a:rPr lang="zh-CN" altLang="en-US">
                <a:latin typeface="Times New Roman" pitchFamily="18" charset="0"/>
              </a:rPr>
              <a:t>地址欺骗或盗用技术</a:t>
            </a:r>
          </a:p>
          <a:p>
            <a:pPr algn="just" eaLnBrk="1" hangingPunct="1">
              <a:lnSpc>
                <a:spcPct val="90000"/>
              </a:lnSpc>
              <a:buFontTx/>
              <a:buNone/>
            </a:pPr>
            <a:r>
              <a:rPr lang="zh-CN" altLang="en-US">
                <a:latin typeface="Times New Roman" pitchFamily="18" charset="0"/>
              </a:rPr>
              <a:t>          源</a:t>
            </a:r>
            <a:r>
              <a:rPr lang="en-US" altLang="zh-CN">
                <a:latin typeface="Times New Roman" pitchFamily="18" charset="0"/>
              </a:rPr>
              <a:t>IP</a:t>
            </a:r>
            <a:r>
              <a:rPr lang="zh-CN" altLang="en-US">
                <a:latin typeface="Times New Roman" pitchFamily="18" charset="0"/>
              </a:rPr>
              <a:t>地址为假冒或虚假</a:t>
            </a:r>
          </a:p>
          <a:p>
            <a:pPr algn="just" eaLnBrk="1" hangingPunct="1">
              <a:lnSpc>
                <a:spcPct val="90000"/>
              </a:lnSpc>
              <a:buFontTx/>
              <a:buNone/>
            </a:pPr>
            <a:r>
              <a:rPr lang="en-US" altLang="zh-CN">
                <a:latin typeface="Times New Roman" pitchFamily="18" charset="0"/>
              </a:rPr>
              <a:t>2</a:t>
            </a:r>
            <a:r>
              <a:rPr lang="zh-CN" altLang="en-US">
                <a:latin typeface="Times New Roman" pitchFamily="18" charset="0"/>
              </a:rPr>
              <a:t>．</a:t>
            </a:r>
            <a:r>
              <a:rPr lang="en-US" altLang="zh-CN">
                <a:latin typeface="Times New Roman" pitchFamily="18" charset="0"/>
              </a:rPr>
              <a:t>MAC</a:t>
            </a:r>
            <a:r>
              <a:rPr lang="zh-CN" altLang="en-US">
                <a:latin typeface="Times New Roman" pitchFamily="18" charset="0"/>
              </a:rPr>
              <a:t>地址盗用技术</a:t>
            </a:r>
          </a:p>
          <a:p>
            <a:pPr algn="just" eaLnBrk="1" hangingPunct="1">
              <a:lnSpc>
                <a:spcPct val="90000"/>
              </a:lnSpc>
              <a:buFontTx/>
              <a:buNone/>
            </a:pPr>
            <a:r>
              <a:rPr lang="zh-CN" altLang="en-US">
                <a:latin typeface="Times New Roman" pitchFamily="18" charset="0"/>
              </a:rPr>
              <a:t>          修改注册表或使用</a:t>
            </a:r>
            <a:r>
              <a:rPr lang="en-US" altLang="zh-CN">
                <a:latin typeface="Times New Roman" pitchFamily="18" charset="0"/>
              </a:rPr>
              <a:t>ifconfig</a:t>
            </a:r>
            <a:r>
              <a:rPr lang="zh-CN" altLang="en-US">
                <a:latin typeface="Times New Roman" pitchFamily="18" charset="0"/>
              </a:rPr>
              <a:t>命令</a:t>
            </a:r>
            <a:r>
              <a:rPr lang="zh-CN" altLang="en-US"/>
              <a:t> </a:t>
            </a:r>
            <a:endParaRPr lang="zh-CN" altLang="en-US">
              <a:latin typeface="Times New Roman" pitchFamily="18" charset="0"/>
            </a:endParaRPr>
          </a:p>
          <a:p>
            <a:pPr algn="just" eaLnBrk="1" hangingPunct="1">
              <a:lnSpc>
                <a:spcPct val="90000"/>
              </a:lnSpc>
              <a:buFontTx/>
              <a:buNone/>
            </a:pPr>
            <a:r>
              <a:rPr lang="en-US" altLang="zh-CN">
                <a:latin typeface="Times New Roman" pitchFamily="18" charset="0"/>
              </a:rPr>
              <a:t>3</a:t>
            </a:r>
            <a:r>
              <a:rPr lang="zh-CN" altLang="en-US">
                <a:latin typeface="Times New Roman" pitchFamily="18" charset="0"/>
              </a:rPr>
              <a:t>．通过</a:t>
            </a:r>
            <a:r>
              <a:rPr lang="en-US" altLang="zh-CN">
                <a:latin typeface="Times New Roman" pitchFamily="18" charset="0"/>
              </a:rPr>
              <a:t>Proxy</a:t>
            </a:r>
            <a:r>
              <a:rPr lang="zh-CN" altLang="en-US">
                <a:latin typeface="Times New Roman" pitchFamily="18" charset="0"/>
              </a:rPr>
              <a:t>隐藏技术</a:t>
            </a:r>
          </a:p>
          <a:p>
            <a:pPr algn="just" eaLnBrk="1" hangingPunct="1">
              <a:lnSpc>
                <a:spcPct val="90000"/>
              </a:lnSpc>
              <a:buFontTx/>
              <a:buNone/>
            </a:pPr>
            <a:r>
              <a:rPr lang="zh-CN" altLang="en-US">
                <a:latin typeface="Times New Roman" pitchFamily="18" charset="0"/>
              </a:rPr>
              <a:t>          作为攻击跳板；实际上很难真正实现隐藏</a:t>
            </a:r>
          </a:p>
          <a:p>
            <a:pPr algn="just" eaLnBrk="1" hangingPunct="1">
              <a:lnSpc>
                <a:spcPct val="90000"/>
              </a:lnSpc>
              <a:buFontTx/>
              <a:buNone/>
            </a:pPr>
            <a:r>
              <a:rPr lang="en-US" altLang="zh-CN">
                <a:latin typeface="Times New Roman" pitchFamily="18" charset="0"/>
              </a:rPr>
              <a:t>4</a:t>
            </a:r>
            <a:r>
              <a:rPr lang="zh-CN" altLang="en-US">
                <a:latin typeface="Times New Roman" pitchFamily="18" charset="0"/>
              </a:rPr>
              <a:t>．网络地址转换技术</a:t>
            </a:r>
          </a:p>
          <a:p>
            <a:pPr algn="just" eaLnBrk="1" hangingPunct="1">
              <a:lnSpc>
                <a:spcPct val="90000"/>
              </a:lnSpc>
              <a:buFontTx/>
              <a:buNone/>
            </a:pPr>
            <a:r>
              <a:rPr lang="zh-CN" altLang="en-US">
                <a:latin typeface="Times New Roman" pitchFamily="18" charset="0"/>
              </a:rPr>
              <a:t>          私有</a:t>
            </a:r>
            <a:r>
              <a:rPr lang="en-US" altLang="zh-CN">
                <a:latin typeface="Times New Roman" pitchFamily="18" charset="0"/>
              </a:rPr>
              <a:t>IP</a:t>
            </a:r>
            <a:r>
              <a:rPr lang="zh-CN" altLang="en-US">
                <a:latin typeface="Times New Roman" pitchFamily="18" charset="0"/>
              </a:rPr>
              <a:t>地址可以隐藏内部网络拓扑结构</a:t>
            </a:r>
          </a:p>
          <a:p>
            <a:pPr algn="just" eaLnBrk="1" hangingPunct="1">
              <a:lnSpc>
                <a:spcPct val="90000"/>
              </a:lnSpc>
              <a:buFontTx/>
              <a:buNone/>
            </a:pPr>
            <a:r>
              <a:rPr lang="en-US" altLang="zh-CN">
                <a:latin typeface="Times New Roman" pitchFamily="18" charset="0"/>
              </a:rPr>
              <a:t>5</a:t>
            </a:r>
            <a:r>
              <a:rPr lang="zh-CN" altLang="en-US">
                <a:latin typeface="Times New Roman" pitchFamily="18" charset="0"/>
              </a:rPr>
              <a:t>．盗用他人网络账户技术</a:t>
            </a:r>
          </a:p>
          <a:p>
            <a:pPr algn="just" eaLnBrk="1" hangingPunct="1">
              <a:lnSpc>
                <a:spcPct val="90000"/>
              </a:lnSpc>
              <a:buFontTx/>
              <a:buNone/>
            </a:pPr>
            <a:r>
              <a:rPr lang="zh-CN" altLang="en-US"/>
              <a:t>     网络安全链路中最薄弱的链接 </a:t>
            </a:r>
          </a:p>
        </p:txBody>
      </p:sp>
      <p:sp>
        <p:nvSpPr>
          <p:cNvPr id="819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6E09C908-03E6-4B1C-A046-EF88AF0E34E9}"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819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DBB478E1-62E4-4CFB-AA93-0454A3AA0F6F}"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a:t>
            </a:fld>
            <a:endParaRPr lang="en-US" altLang="zh-CN" sz="1000" b="0">
              <a:solidFill>
                <a:schemeClr val="bg1"/>
              </a:solidFill>
              <a:latin typeface="Verdana" pitchFamily="34" charset="0"/>
              <a:ea typeface="宋体" pitchFamily="2" charset="-122"/>
            </a:endParaRPr>
          </a:p>
        </p:txBody>
      </p:sp>
      <p:sp>
        <p:nvSpPr>
          <p:cNvPr id="8198" name="AutoShape 7">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dirty="0"/>
              <a:t>缓冲区溢出攻击的原理</a:t>
            </a:r>
          </a:p>
        </p:txBody>
      </p:sp>
      <p:sp>
        <p:nvSpPr>
          <p:cNvPr id="54275" name="Rectangle 3"/>
          <p:cNvSpPr>
            <a:spLocks noGrp="1" noChangeArrowheads="1"/>
          </p:cNvSpPr>
          <p:nvPr>
            <p:ph idx="1"/>
          </p:nvPr>
        </p:nvSpPr>
        <p:spPr>
          <a:xfrm>
            <a:off x="3275856" y="1219200"/>
            <a:ext cx="5616624" cy="4514056"/>
          </a:xfrm>
        </p:spPr>
        <p:txBody>
          <a:bodyPr/>
          <a:lstStyle/>
          <a:p>
            <a:pPr eaLnBrk="1" hangingPunct="1"/>
            <a:r>
              <a:rPr lang="zh-CN" altLang="en-US" sz="2000" b="0" dirty="0"/>
              <a:t>攻击者利用计算机指令系统弱点，分析有缺陷程序代码，向程序提交恶意超长的输入数据，破坏或改写内存中控制流程的关键信息，获得进程的控制权。</a:t>
            </a:r>
          </a:p>
          <a:p>
            <a:pPr eaLnBrk="1" hangingPunct="1"/>
            <a:r>
              <a:rPr lang="zh-CN" altLang="en-US" sz="2000" b="0" dirty="0"/>
              <a:t>根本原因：</a:t>
            </a:r>
            <a:r>
              <a:rPr lang="en-US" altLang="zh-CN" sz="2000" b="0" dirty="0">
                <a:latin typeface="Times New Roman" pitchFamily="18" charset="0"/>
              </a:rPr>
              <a:t>C/C++</a:t>
            </a:r>
            <a:r>
              <a:rPr lang="zh-CN" altLang="en-US" sz="2000" b="0" dirty="0"/>
              <a:t>没有对数组引用进行边界检查：</a:t>
            </a:r>
          </a:p>
          <a:p>
            <a:pPr eaLnBrk="1" hangingPunct="1">
              <a:buFontTx/>
              <a:buNone/>
            </a:pPr>
            <a:r>
              <a:rPr lang="zh-CN" altLang="en-US" sz="2000" b="0" dirty="0"/>
              <a:t>① </a:t>
            </a:r>
            <a:r>
              <a:rPr lang="zh-CN" altLang="en-US" sz="1800" b="0" dirty="0"/>
              <a:t>如果读取数组以外内容，会使程序得出错误结果</a:t>
            </a:r>
          </a:p>
          <a:p>
            <a:pPr eaLnBrk="1" hangingPunct="1">
              <a:buFontTx/>
              <a:buNone/>
            </a:pPr>
            <a:r>
              <a:rPr lang="zh-CN" altLang="en-US" sz="1800" b="0" dirty="0"/>
              <a:t>② 如果是写入，可能破坏该进程内存的其它内容</a:t>
            </a:r>
            <a:endParaRPr lang="en-US" altLang="zh-CN" sz="1800" b="0" dirty="0"/>
          </a:p>
          <a:p>
            <a:pPr eaLnBrk="1" hangingPunct="1"/>
            <a:r>
              <a:rPr lang="zh-CN" altLang="en-US" sz="1800" b="0" dirty="0"/>
              <a:t>除了代码段和受操作系统保护的数据区域，其他的内存区域都可能作为缓冲区，因此缓冲区溢出的位置可能在数据段，也可能在堆、栈段。</a:t>
            </a:r>
            <a:r>
              <a:rPr lang="zh-CN" altLang="en-US" sz="1800" b="0" dirty="0">
                <a:solidFill>
                  <a:srgbClr val="0070C0"/>
                </a:solidFill>
              </a:rPr>
              <a:t>如果程序的代码有软件漏洞，恶意程序会“教唆”程序计数器从上述缓冲区内取指，执行恶意程序提供的数据代码</a:t>
            </a:r>
            <a:r>
              <a:rPr lang="zh-CN" altLang="en-US" sz="1800" b="0" dirty="0"/>
              <a:t>！</a:t>
            </a:r>
          </a:p>
        </p:txBody>
      </p:sp>
      <p:sp>
        <p:nvSpPr>
          <p:cNvPr id="5427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C14049B3-FEAB-4328-B96C-E0EBE3BCF13B}"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5427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73C5C86-AC43-4DC0-A5C6-9B477EA17EB1}"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50</a:t>
            </a:fld>
            <a:endParaRPr lang="en-US" altLang="zh-CN" sz="1000" b="0">
              <a:solidFill>
                <a:schemeClr val="bg1"/>
              </a:solidFill>
              <a:latin typeface="Verdana" pitchFamily="34" charset="0"/>
              <a:ea typeface="宋体" pitchFamily="2" charset="-122"/>
            </a:endParaRPr>
          </a:p>
        </p:txBody>
      </p:sp>
      <p:pic>
        <p:nvPicPr>
          <p:cNvPr id="3" name="图片 2">
            <a:extLst>
              <a:ext uri="{FF2B5EF4-FFF2-40B4-BE49-F238E27FC236}">
                <a16:creationId xmlns:a16="http://schemas.microsoft.com/office/drawing/2014/main" id="{787B2CA5-87DB-4AB4-B172-EE22D6763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65651"/>
            <a:ext cx="3072569" cy="3973149"/>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a:t>缓冲区溢出攻击的分类</a:t>
            </a:r>
          </a:p>
        </p:txBody>
      </p:sp>
      <p:graphicFrame>
        <p:nvGraphicFramePr>
          <p:cNvPr id="58434" name="Group 66"/>
          <p:cNvGraphicFramePr>
            <a:graphicFrameLocks noGrp="1"/>
          </p:cNvGraphicFramePr>
          <p:nvPr>
            <p:ph type="tbl" idx="1"/>
          </p:nvPr>
        </p:nvGraphicFramePr>
        <p:xfrm>
          <a:off x="673100" y="1600200"/>
          <a:ext cx="7931150" cy="4145088"/>
        </p:xfrm>
        <a:graphic>
          <a:graphicData uri="http://schemas.openxmlformats.org/drawingml/2006/table">
            <a:tbl>
              <a:tblPr/>
              <a:tblGrid>
                <a:gridCol w="2746375">
                  <a:extLst>
                    <a:ext uri="{9D8B030D-6E8A-4147-A177-3AD203B41FA5}">
                      <a16:colId xmlns:a16="http://schemas.microsoft.com/office/drawing/2014/main" val="20000"/>
                    </a:ext>
                  </a:extLst>
                </a:gridCol>
                <a:gridCol w="5184775">
                  <a:extLst>
                    <a:ext uri="{9D8B030D-6E8A-4147-A177-3AD203B41FA5}">
                      <a16:colId xmlns:a16="http://schemas.microsoft.com/office/drawing/2014/main" val="20001"/>
                    </a:ext>
                  </a:extLst>
                </a:gridCol>
              </a:tblGrid>
              <a:tr h="518120">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分类标准</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溢出方法</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120">
                <a:tc rowSpan="3">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按填充数据溢出的缓冲区位置</a:t>
                      </a:r>
                    </a:p>
                  </a:txBody>
                  <a:tcPr marT="45708" marB="4570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栈溢出（格式化字符串溢出）</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120">
                <a:tc vMerge="1">
                  <a:txBody>
                    <a:bodyPr/>
                    <a:lstStyle/>
                    <a:p>
                      <a:endParaRPr lang="zh-CN" altLang="en-US"/>
                    </a:p>
                  </a:txBody>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堆溢出</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120">
                <a:tc vMerge="1">
                  <a:txBody>
                    <a:bodyPr/>
                    <a:lstStyle/>
                    <a:p>
                      <a:endParaRPr lang="zh-CN" altLang="en-US"/>
                    </a:p>
                  </a:txBody>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BSS</a:t>
                      </a:r>
                      <a:r>
                        <a:rPr kumimoji="0" lang="zh-CN" altLang="en-US" sz="2800" b="1" i="0" u="none" strike="noStrike" cap="none" normalizeH="0" baseline="0">
                          <a:ln>
                            <a:noFill/>
                          </a:ln>
                          <a:solidFill>
                            <a:schemeClr val="tx1"/>
                          </a:solidFill>
                          <a:effectLst/>
                          <a:latin typeface="Times New Roman" pitchFamily="18" charset="0"/>
                          <a:ea typeface="宋体" pitchFamily="2" charset="-122"/>
                        </a:rPr>
                        <a:t>溢出</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120">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按黑客重定向程序流程的方式</a:t>
                      </a:r>
                    </a:p>
                  </a:txBody>
                  <a:tcPr marT="45708" marB="4570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直接植入黑客自己代码</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120">
                <a:tc vMerge="1">
                  <a:txBody>
                    <a:bodyPr/>
                    <a:lstStyle/>
                    <a:p>
                      <a:endParaRPr lang="zh-CN" altLang="en-US"/>
                    </a:p>
                  </a:txBody>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跳转执行系统中已经加载的代码</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120">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按利用的外部条件的不同</a:t>
                      </a:r>
                    </a:p>
                  </a:txBody>
                  <a:tcPr marT="45708" marB="4570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本地缓冲区溢出</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8120">
                <a:tc vMerge="1">
                  <a:txBody>
                    <a:bodyPr/>
                    <a:lstStyle/>
                    <a:p>
                      <a:endParaRPr lang="zh-CN" altLang="en-US"/>
                    </a:p>
                  </a:txBody>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远程缓冲区溢出</a:t>
                      </a:r>
                    </a:p>
                  </a:txBody>
                  <a:tcPr marT="45708" marB="4570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532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38FECC9-04E7-496C-8595-5D7564F2427F}"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5532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3D3D1D8-7535-408E-AC5A-3E37D751BC91}"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51</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a:t>栈溢出攻击的原理</a:t>
            </a:r>
          </a:p>
        </p:txBody>
      </p:sp>
      <p:sp>
        <p:nvSpPr>
          <p:cNvPr id="56323" name="Rectangle 3"/>
          <p:cNvSpPr>
            <a:spLocks noGrp="1" noChangeArrowheads="1"/>
          </p:cNvSpPr>
          <p:nvPr>
            <p:ph idx="1"/>
          </p:nvPr>
        </p:nvSpPr>
        <p:spPr>
          <a:xfrm>
            <a:off x="304800" y="1219200"/>
            <a:ext cx="8382000" cy="2209800"/>
          </a:xfrm>
        </p:spPr>
        <p:txBody>
          <a:bodyPr/>
          <a:lstStyle/>
          <a:p>
            <a:pPr eaLnBrk="1" hangingPunct="1"/>
            <a:r>
              <a:rPr lang="zh-CN" altLang="en-US" dirty="0">
                <a:latin typeface="Times New Roman" pitchFamily="18" charset="0"/>
              </a:rPr>
              <a:t>溢出有</a:t>
            </a:r>
            <a:r>
              <a:rPr lang="en-US" altLang="zh-CN" dirty="0" err="1">
                <a:latin typeface="Times New Roman" pitchFamily="18" charset="0"/>
              </a:rPr>
              <a:t>strcpy</a:t>
            </a:r>
            <a:r>
              <a:rPr lang="zh-CN" altLang="en-US" dirty="0">
                <a:latin typeface="Times New Roman" pitchFamily="18" charset="0"/>
              </a:rPr>
              <a:t>栈溢出漏洞的程序得到</a:t>
            </a:r>
            <a:r>
              <a:rPr lang="en-US" altLang="zh-CN" dirty="0">
                <a:latin typeface="Times New Roman" pitchFamily="18" charset="0"/>
              </a:rPr>
              <a:t>Shell</a:t>
            </a:r>
            <a:r>
              <a:rPr lang="zh-CN" altLang="en-US" dirty="0">
                <a:latin typeface="Times New Roman" pitchFamily="18" charset="0"/>
              </a:rPr>
              <a:t>的过程：</a:t>
            </a:r>
          </a:p>
          <a:p>
            <a:pPr marL="514350" indent="-514350" eaLnBrk="1" hangingPunct="1">
              <a:buFont typeface="+mj-lt"/>
              <a:buAutoNum type="arabicPeriod"/>
            </a:pPr>
            <a:r>
              <a:rPr lang="zh-CN" altLang="en-US" sz="1800" dirty="0">
                <a:latin typeface="Times New Roman" pitchFamily="18" charset="0"/>
              </a:rPr>
              <a:t>使用一个</a:t>
            </a:r>
            <a:r>
              <a:rPr lang="en-US" altLang="zh-CN" sz="1800" dirty="0">
                <a:latin typeface="Times New Roman" pitchFamily="18" charset="0"/>
              </a:rPr>
              <a:t>shellcode</a:t>
            </a:r>
            <a:r>
              <a:rPr lang="zh-CN" altLang="en-US" sz="1800" dirty="0">
                <a:latin typeface="Times New Roman" pitchFamily="18" charset="0"/>
              </a:rPr>
              <a:t>数组存放</a:t>
            </a:r>
            <a:r>
              <a:rPr lang="en-US" altLang="zh-CN" sz="1800" dirty="0">
                <a:latin typeface="Times New Roman" pitchFamily="18" charset="0"/>
              </a:rPr>
              <a:t>shellcode</a:t>
            </a:r>
            <a:r>
              <a:rPr lang="zh-CN" altLang="en-US" sz="1800" dirty="0">
                <a:latin typeface="Times New Roman" pitchFamily="18" charset="0"/>
              </a:rPr>
              <a:t>（</a:t>
            </a:r>
            <a:r>
              <a:rPr lang="en-US" altLang="zh-CN" sz="1800" dirty="0">
                <a:latin typeface="Times New Roman" pitchFamily="18" charset="0"/>
              </a:rPr>
              <a:t>shellcode</a:t>
            </a:r>
            <a:r>
              <a:rPr lang="zh-CN" altLang="en-US" sz="1800" dirty="0">
                <a:latin typeface="Times New Roman" pitchFamily="18" charset="0"/>
              </a:rPr>
              <a:t>把要执行命令编辑成二进制形式以便执行）。</a:t>
            </a:r>
          </a:p>
          <a:p>
            <a:pPr marL="514350" indent="-514350" eaLnBrk="1" hangingPunct="1">
              <a:buFont typeface="+mj-lt"/>
              <a:buAutoNum type="arabicPeriod"/>
            </a:pPr>
            <a:r>
              <a:rPr lang="zh-CN" altLang="en-US" sz="1800" dirty="0">
                <a:latin typeface="Times New Roman" pitchFamily="18" charset="0"/>
              </a:rPr>
              <a:t>利用程序中的</a:t>
            </a:r>
            <a:r>
              <a:rPr lang="en-US" altLang="zh-CN" sz="1800" dirty="0" err="1">
                <a:latin typeface="Times New Roman" pitchFamily="18" charset="0"/>
              </a:rPr>
              <a:t>strcpy</a:t>
            </a:r>
            <a:r>
              <a:rPr lang="zh-CN" altLang="en-US" sz="1800" dirty="0">
                <a:latin typeface="Times New Roman" pitchFamily="18" charset="0"/>
              </a:rPr>
              <a:t>函数，把</a:t>
            </a:r>
            <a:r>
              <a:rPr lang="en-US" altLang="zh-CN" sz="1800" dirty="0">
                <a:latin typeface="Times New Roman" pitchFamily="18" charset="0"/>
              </a:rPr>
              <a:t>shellcode</a:t>
            </a:r>
            <a:r>
              <a:rPr lang="zh-CN" altLang="en-US" sz="1800" dirty="0">
                <a:latin typeface="Times New Roman" pitchFamily="18" charset="0"/>
              </a:rPr>
              <a:t>放入程序堆栈。</a:t>
            </a:r>
          </a:p>
          <a:p>
            <a:pPr marL="514350" indent="-514350" eaLnBrk="1" hangingPunct="1">
              <a:buFont typeface="+mj-lt"/>
              <a:buAutoNum type="arabicPeriod"/>
            </a:pPr>
            <a:r>
              <a:rPr lang="zh-CN" altLang="en-US" sz="1800" dirty="0">
                <a:latin typeface="Times New Roman" pitchFamily="18" charset="0"/>
              </a:rPr>
              <a:t>制造数组越界，用</a:t>
            </a:r>
            <a:r>
              <a:rPr lang="en-US" altLang="zh-CN" sz="1800" dirty="0">
                <a:latin typeface="Times New Roman" pitchFamily="18" charset="0"/>
              </a:rPr>
              <a:t>shellcode</a:t>
            </a:r>
            <a:r>
              <a:rPr lang="zh-CN" altLang="en-US" sz="1800" dirty="0">
                <a:latin typeface="Times New Roman" pitchFamily="18" charset="0"/>
              </a:rPr>
              <a:t>的开始地址覆盖程序返回地址。</a:t>
            </a:r>
          </a:p>
          <a:p>
            <a:pPr marL="514350" indent="-514350" eaLnBrk="1" hangingPunct="1">
              <a:buFont typeface="+mj-lt"/>
              <a:buAutoNum type="arabicPeriod"/>
            </a:pPr>
            <a:r>
              <a:rPr lang="zh-CN" altLang="en-US" sz="1800" dirty="0">
                <a:latin typeface="Times New Roman" pitchFamily="18" charset="0"/>
              </a:rPr>
              <a:t>程序返回时会执行</a:t>
            </a:r>
            <a:r>
              <a:rPr lang="en-US" altLang="zh-CN" sz="1800" dirty="0">
                <a:latin typeface="Times New Roman" pitchFamily="18" charset="0"/>
              </a:rPr>
              <a:t>shellcode</a:t>
            </a:r>
            <a:r>
              <a:rPr lang="zh-CN" altLang="en-US" sz="1800" dirty="0">
                <a:latin typeface="Times New Roman" pitchFamily="18" charset="0"/>
              </a:rPr>
              <a:t>，从而得到一个</a:t>
            </a:r>
            <a:r>
              <a:rPr lang="en-US" altLang="zh-CN" sz="1800" dirty="0">
                <a:latin typeface="Times New Roman" pitchFamily="18" charset="0"/>
              </a:rPr>
              <a:t>Shell</a:t>
            </a:r>
            <a:r>
              <a:rPr lang="zh-CN" altLang="en-US" sz="1800" dirty="0">
                <a:latin typeface="Times New Roman" pitchFamily="18" charset="0"/>
              </a:rPr>
              <a:t>。 </a:t>
            </a:r>
          </a:p>
        </p:txBody>
      </p:sp>
      <p:sp>
        <p:nvSpPr>
          <p:cNvPr id="5632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FA82124-09B2-4BFF-A8B4-858E6B390EEC}"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5632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34F6B684-7930-4BEF-8739-BDA477FAADFD}"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52</a:t>
            </a:fld>
            <a:endParaRPr lang="en-US" altLang="zh-CN" sz="1000" b="0">
              <a:solidFill>
                <a:schemeClr val="bg1"/>
              </a:solidFill>
              <a:latin typeface="Verdana" pitchFamily="34" charset="0"/>
              <a:ea typeface="宋体" pitchFamily="2" charset="-122"/>
            </a:endParaRPr>
          </a:p>
        </p:txBody>
      </p:sp>
      <p:sp>
        <p:nvSpPr>
          <p:cNvPr id="8" name="AutoShape 5">
            <a:extLst>
              <a:ext uri="{FF2B5EF4-FFF2-40B4-BE49-F238E27FC236}">
                <a16:creationId xmlns:a16="http://schemas.microsoft.com/office/drawing/2014/main" id="{303FB7BF-D80C-433B-BBB1-4685033C7966}"/>
              </a:ext>
            </a:extLst>
          </p:cNvPr>
          <p:cNvSpPr>
            <a:spLocks noChangeArrowheads="1"/>
          </p:cNvSpPr>
          <p:nvPr/>
        </p:nvSpPr>
        <p:spPr bwMode="auto">
          <a:xfrm>
            <a:off x="3841762" y="4493932"/>
            <a:ext cx="1571199" cy="245499"/>
          </a:xfrm>
          <a:prstGeom prst="rightArrow">
            <a:avLst>
              <a:gd name="adj1" fmla="val 50000"/>
              <a:gd name="adj2" fmla="val 136574"/>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9" name="Rectangle 6">
            <a:extLst>
              <a:ext uri="{FF2B5EF4-FFF2-40B4-BE49-F238E27FC236}">
                <a16:creationId xmlns:a16="http://schemas.microsoft.com/office/drawing/2014/main" id="{8794E349-4212-4A4F-891E-6C6F649C6635}"/>
              </a:ext>
            </a:extLst>
          </p:cNvPr>
          <p:cNvSpPr>
            <a:spLocks noChangeArrowheads="1"/>
          </p:cNvSpPr>
          <p:nvPr/>
        </p:nvSpPr>
        <p:spPr bwMode="auto">
          <a:xfrm>
            <a:off x="4016300" y="3887175"/>
            <a:ext cx="1111400" cy="48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buClrTx/>
              <a:buFontTx/>
              <a:buNone/>
            </a:pPr>
            <a:r>
              <a:rPr lang="zh-CN" altLang="en-US" dirty="0">
                <a:latin typeface="Times New Roman" pitchFamily="18" charset="0"/>
                <a:ea typeface="宋体" pitchFamily="2" charset="-122"/>
              </a:rPr>
              <a:t>编译</a:t>
            </a:r>
          </a:p>
        </p:txBody>
      </p:sp>
      <p:sp>
        <p:nvSpPr>
          <p:cNvPr id="10" name="AutoShape 17">
            <a:extLst>
              <a:ext uri="{FF2B5EF4-FFF2-40B4-BE49-F238E27FC236}">
                <a16:creationId xmlns:a16="http://schemas.microsoft.com/office/drawing/2014/main" id="{859A60A1-FA93-4B2B-A70D-8A5FB63F6547}"/>
              </a:ext>
            </a:extLst>
          </p:cNvPr>
          <p:cNvSpPr>
            <a:spLocks noChangeArrowheads="1"/>
          </p:cNvSpPr>
          <p:nvPr/>
        </p:nvSpPr>
        <p:spPr bwMode="auto">
          <a:xfrm>
            <a:off x="428835" y="3764692"/>
            <a:ext cx="3289251" cy="2174286"/>
          </a:xfrm>
          <a:prstGeom prst="roundRect">
            <a:avLst>
              <a:gd name="adj" fmla="val 6255"/>
            </a:avLst>
          </a:prstGeom>
          <a:gradFill rotWithShape="1">
            <a:gsLst>
              <a:gs pos="0">
                <a:srgbClr val="CCFFFF"/>
              </a:gs>
              <a:gs pos="100000">
                <a:schemeClr val="bg1"/>
              </a:gs>
            </a:gsLst>
            <a:lin ang="5400000" scaled="1"/>
          </a:gradFill>
          <a:ln w="9525" algn="ctr">
            <a:solidFill>
              <a:srgbClr val="00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1800" kern="0" dirty="0"/>
              <a:t>#include &lt;</a:t>
            </a:r>
            <a:r>
              <a:rPr lang="en-US" altLang="zh-CN" sz="1800" kern="0" dirty="0" err="1"/>
              <a:t>stdio.h</a:t>
            </a:r>
            <a:r>
              <a:rPr lang="en-US" altLang="zh-CN" sz="1800" kern="0" dirty="0"/>
              <a:t>&gt;</a:t>
            </a:r>
          </a:p>
          <a:p>
            <a:pPr eaLnBrk="1" hangingPunct="1">
              <a:buFontTx/>
              <a:buNone/>
            </a:pPr>
            <a:r>
              <a:rPr lang="en-US" altLang="zh-CN" sz="1800" kern="0" dirty="0"/>
              <a:t>void main(){</a:t>
            </a:r>
          </a:p>
          <a:p>
            <a:pPr eaLnBrk="1" hangingPunct="1">
              <a:buFontTx/>
              <a:buNone/>
            </a:pPr>
            <a:r>
              <a:rPr lang="en-US" altLang="zh-CN" sz="1800" kern="0" dirty="0"/>
              <a:t>  char *name[2];</a:t>
            </a:r>
          </a:p>
          <a:p>
            <a:pPr eaLnBrk="1" hangingPunct="1">
              <a:buFontTx/>
              <a:buNone/>
            </a:pPr>
            <a:r>
              <a:rPr lang="en-US" altLang="zh-CN" sz="1800" kern="0" dirty="0"/>
              <a:t>  name[0]=</a:t>
            </a:r>
            <a:r>
              <a:rPr lang="en-US" altLang="zh-CN" sz="1800" dirty="0"/>
              <a:t> " </a:t>
            </a:r>
            <a:r>
              <a:rPr lang="en-US" altLang="zh-CN" sz="1800" kern="0" dirty="0"/>
              <a:t>/bin/</a:t>
            </a:r>
            <a:r>
              <a:rPr lang="en-US" altLang="zh-CN" sz="1800" kern="0" dirty="0" err="1"/>
              <a:t>sh</a:t>
            </a:r>
            <a:r>
              <a:rPr lang="en-US" altLang="zh-CN" sz="1800" dirty="0"/>
              <a:t> "</a:t>
            </a:r>
            <a:r>
              <a:rPr lang="en-US" altLang="zh-CN" sz="1800" kern="0" dirty="0"/>
              <a:t>;</a:t>
            </a:r>
          </a:p>
          <a:p>
            <a:pPr eaLnBrk="1" hangingPunct="1">
              <a:buFontTx/>
              <a:buNone/>
            </a:pPr>
            <a:r>
              <a:rPr lang="en-US" altLang="zh-CN" sz="1800" kern="0" dirty="0"/>
              <a:t>  name[1]=NULL;</a:t>
            </a:r>
          </a:p>
          <a:p>
            <a:pPr eaLnBrk="1" hangingPunct="1">
              <a:buFontTx/>
              <a:buNone/>
            </a:pPr>
            <a:r>
              <a:rPr lang="en-US" altLang="zh-CN" sz="1800" kern="0" dirty="0"/>
              <a:t>  </a:t>
            </a:r>
            <a:r>
              <a:rPr lang="en-US" altLang="zh-CN" sz="1800" kern="0" dirty="0" err="1"/>
              <a:t>execve</a:t>
            </a:r>
            <a:r>
              <a:rPr lang="en-US" altLang="zh-CN" sz="1800" kern="0" dirty="0"/>
              <a:t>(name[0],</a:t>
            </a:r>
            <a:r>
              <a:rPr lang="en-US" altLang="zh-CN" sz="1800" kern="0" dirty="0" err="1"/>
              <a:t>name,NULL</a:t>
            </a:r>
            <a:r>
              <a:rPr lang="en-US" altLang="zh-CN" sz="1800" kern="0" dirty="0"/>
              <a:t>);</a:t>
            </a:r>
          </a:p>
          <a:p>
            <a:pPr eaLnBrk="1" hangingPunct="1">
              <a:buFontTx/>
              <a:buNone/>
            </a:pPr>
            <a:r>
              <a:rPr lang="en-US" altLang="zh-CN" sz="1800" kern="0" dirty="0"/>
              <a:t>} </a:t>
            </a:r>
          </a:p>
          <a:p>
            <a:pPr eaLnBrk="1" hangingPunct="1">
              <a:lnSpc>
                <a:spcPct val="120000"/>
              </a:lnSpc>
              <a:spcBef>
                <a:spcPct val="20000"/>
              </a:spcBef>
              <a:buClr>
                <a:srgbClr val="006600"/>
              </a:buClr>
              <a:buSzPct val="80000"/>
              <a:buFont typeface="Wingdings" panose="05000000000000000000" pitchFamily="2" charset="2"/>
              <a:buNone/>
            </a:pPr>
            <a:endParaRPr lang="en-US" altLang="zh-CN" sz="1800" b="1" dirty="0"/>
          </a:p>
        </p:txBody>
      </p:sp>
      <p:sp>
        <p:nvSpPr>
          <p:cNvPr id="12" name="文本框 11">
            <a:extLst>
              <a:ext uri="{FF2B5EF4-FFF2-40B4-BE49-F238E27FC236}">
                <a16:creationId xmlns:a16="http://schemas.microsoft.com/office/drawing/2014/main" id="{9EA15924-E422-4733-BCBE-BFB3DDB5CAD6}"/>
              </a:ext>
            </a:extLst>
          </p:cNvPr>
          <p:cNvSpPr txBox="1"/>
          <p:nvPr/>
        </p:nvSpPr>
        <p:spPr>
          <a:xfrm>
            <a:off x="7673216" y="6100789"/>
            <a:ext cx="807967" cy="369332"/>
          </a:xfrm>
          <a:prstGeom prst="rect">
            <a:avLst/>
          </a:prstGeom>
          <a:noFill/>
        </p:spPr>
        <p:txBody>
          <a:bodyPr wrap="square">
            <a:spAutoFit/>
          </a:bodyPr>
          <a:lstStyle/>
          <a:p>
            <a:r>
              <a:rPr lang="zh-CN" altLang="en-US" sz="1800" dirty="0">
                <a:latin typeface="Times New Roman" pitchFamily="18" charset="0"/>
                <a:ea typeface="宋体" pitchFamily="2" charset="-122"/>
                <a:hlinkClick r:id="" action="ppaction://hlinkshowjump?jump=previousslide"/>
              </a:rPr>
              <a:t>返回</a:t>
            </a:r>
            <a:endParaRPr lang="zh-CN" altLang="en-US" dirty="0"/>
          </a:p>
        </p:txBody>
      </p:sp>
      <p:sp>
        <p:nvSpPr>
          <p:cNvPr id="13" name="AutoShape 17">
            <a:extLst>
              <a:ext uri="{FF2B5EF4-FFF2-40B4-BE49-F238E27FC236}">
                <a16:creationId xmlns:a16="http://schemas.microsoft.com/office/drawing/2014/main" id="{85DCB804-1628-419C-B433-8C9A1926C968}"/>
              </a:ext>
            </a:extLst>
          </p:cNvPr>
          <p:cNvSpPr>
            <a:spLocks noChangeArrowheads="1"/>
          </p:cNvSpPr>
          <p:nvPr/>
        </p:nvSpPr>
        <p:spPr bwMode="auto">
          <a:xfrm>
            <a:off x="5397549" y="3529538"/>
            <a:ext cx="3441651" cy="2409440"/>
          </a:xfrm>
          <a:prstGeom prst="roundRect">
            <a:avLst>
              <a:gd name="adj" fmla="val 6255"/>
            </a:avLst>
          </a:prstGeom>
          <a:gradFill rotWithShape="1">
            <a:gsLst>
              <a:gs pos="0">
                <a:srgbClr val="CCFFFF"/>
              </a:gs>
              <a:gs pos="100000">
                <a:schemeClr val="bg1"/>
              </a:gs>
            </a:gsLst>
            <a:lin ang="5400000" scaled="1"/>
          </a:gradFill>
          <a:ln w="9525" algn="ctr">
            <a:solidFill>
              <a:srgbClr val="00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Tx/>
              <a:buFontTx/>
              <a:buNone/>
            </a:pPr>
            <a:r>
              <a:rPr lang="en-US" altLang="zh-CN" sz="1800" dirty="0"/>
              <a:t>char shellcode[]=</a:t>
            </a:r>
          </a:p>
          <a:p>
            <a:pPr eaLnBrk="1" hangingPunct="1">
              <a:buClrTx/>
              <a:buFontTx/>
              <a:buNone/>
            </a:pPr>
            <a:r>
              <a:rPr lang="en-US" altLang="zh-CN" sz="1800" dirty="0"/>
              <a:t>"\</a:t>
            </a:r>
            <a:r>
              <a:rPr lang="en-US" altLang="zh-CN" sz="1800" dirty="0" err="1"/>
              <a:t>xeb</a:t>
            </a:r>
            <a:r>
              <a:rPr lang="en-US" altLang="zh-CN" sz="1800" dirty="0"/>
              <a:t>\x1f\x5e\x89\x76\x08\x31\xc0\x88\x46\x07\x89\x46\x0c\xb0\x0b "</a:t>
            </a:r>
          </a:p>
          <a:p>
            <a:pPr eaLnBrk="1" hangingPunct="1">
              <a:buClrTx/>
              <a:buFontTx/>
              <a:buNone/>
            </a:pPr>
            <a:r>
              <a:rPr lang="en-US" altLang="zh-CN" sz="1800" dirty="0"/>
              <a:t>"\x89\xf3\x8d\x4e\x08\x8d\x56\x0c\</a:t>
            </a:r>
            <a:r>
              <a:rPr lang="en-US" altLang="zh-CN" sz="1800" dirty="0" err="1"/>
              <a:t>xcd</a:t>
            </a:r>
            <a:r>
              <a:rPr lang="en-US" altLang="zh-CN" sz="1800" dirty="0"/>
              <a:t>\x80\x31\</a:t>
            </a:r>
            <a:r>
              <a:rPr lang="en-US" altLang="zh-CN" sz="1800" dirty="0" err="1"/>
              <a:t>xdb</a:t>
            </a:r>
            <a:r>
              <a:rPr lang="en-US" altLang="zh-CN" sz="1800" dirty="0"/>
              <a:t>\x89\xd8\x40\</a:t>
            </a:r>
            <a:r>
              <a:rPr lang="en-US" altLang="zh-CN" sz="1800" dirty="0" err="1"/>
              <a:t>xcd</a:t>
            </a:r>
            <a:r>
              <a:rPr lang="en-US" altLang="zh-CN" sz="1800" dirty="0"/>
              <a:t> "</a:t>
            </a:r>
          </a:p>
          <a:p>
            <a:pPr eaLnBrk="1" hangingPunct="1">
              <a:buClrTx/>
              <a:buFontTx/>
              <a:buNone/>
            </a:pPr>
            <a:r>
              <a:rPr lang="en-US" altLang="zh-CN" sz="1800" dirty="0"/>
              <a:t>"\x80\xe8\</a:t>
            </a:r>
            <a:r>
              <a:rPr lang="en-US" altLang="zh-CN" sz="1800" dirty="0" err="1"/>
              <a:t>xdc</a:t>
            </a:r>
            <a:r>
              <a:rPr lang="en-US" altLang="zh-CN" sz="1800" dirty="0"/>
              <a:t>\</a:t>
            </a:r>
            <a:r>
              <a:rPr lang="en-US" altLang="zh-CN" sz="1800" dirty="0" err="1"/>
              <a:t>xff</a:t>
            </a:r>
            <a:r>
              <a:rPr lang="en-US" altLang="zh-CN" sz="1800" dirty="0"/>
              <a:t>\</a:t>
            </a:r>
            <a:r>
              <a:rPr lang="en-US" altLang="zh-CN" sz="1800" dirty="0" err="1"/>
              <a:t>xff</a:t>
            </a:r>
            <a:r>
              <a:rPr lang="en-US" altLang="zh-CN" sz="1800" dirty="0"/>
              <a:t>\</a:t>
            </a:r>
            <a:r>
              <a:rPr lang="en-US" altLang="zh-CN" sz="1800" dirty="0" err="1"/>
              <a:t>xff</a:t>
            </a:r>
            <a:r>
              <a:rPr lang="en-US" altLang="zh-CN" sz="1800" dirty="0"/>
              <a:t>/bin/</a:t>
            </a:r>
            <a:r>
              <a:rPr lang="en-US" altLang="zh-CN" sz="1800" dirty="0" err="1"/>
              <a:t>sh</a:t>
            </a:r>
            <a:r>
              <a:rPr lang="en-US" altLang="zh-CN" sz="1800" dirty="0"/>
              <a:t>"; </a:t>
            </a:r>
          </a:p>
          <a:p>
            <a:pPr eaLnBrk="1" hangingPunct="1">
              <a:lnSpc>
                <a:spcPct val="120000"/>
              </a:lnSpc>
              <a:spcBef>
                <a:spcPct val="20000"/>
              </a:spcBef>
              <a:buClr>
                <a:srgbClr val="006600"/>
              </a:buClr>
              <a:buSzPct val="80000"/>
              <a:buFont typeface="Wingdings" panose="05000000000000000000" pitchFamily="2" charset="2"/>
              <a:buNone/>
            </a:pPr>
            <a:endParaRPr lang="en-US" altLang="zh-CN" sz="1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latin typeface="Times New Roman" pitchFamily="18" charset="0"/>
              </a:rPr>
              <a:t>shellcode</a:t>
            </a:r>
            <a:r>
              <a:rPr lang="zh-CN" altLang="en-US" dirty="0">
                <a:latin typeface="Times New Roman" pitchFamily="18" charset="0"/>
              </a:rPr>
              <a:t>的设计</a:t>
            </a:r>
          </a:p>
        </p:txBody>
      </p:sp>
      <p:sp>
        <p:nvSpPr>
          <p:cNvPr id="57347" name="Rectangle 3"/>
          <p:cNvSpPr>
            <a:spLocks noGrp="1" noChangeArrowheads="1"/>
          </p:cNvSpPr>
          <p:nvPr>
            <p:ph idx="1"/>
          </p:nvPr>
        </p:nvSpPr>
        <p:spPr>
          <a:xfrm>
            <a:off x="304800" y="1219200"/>
            <a:ext cx="8382000" cy="2929880"/>
          </a:xfrm>
        </p:spPr>
        <p:txBody>
          <a:bodyPr/>
          <a:lstStyle/>
          <a:p>
            <a:pPr eaLnBrk="1" hangingPunct="1"/>
            <a:r>
              <a:rPr lang="zh-CN" altLang="en-US" sz="2400" dirty="0">
                <a:latin typeface="Times New Roman" pitchFamily="18" charset="0"/>
              </a:rPr>
              <a:t>利用溢出漏洞攻击具有</a:t>
            </a:r>
            <a:r>
              <a:rPr lang="en-US" altLang="zh-CN" sz="2400" dirty="0">
                <a:latin typeface="Times New Roman" pitchFamily="18" charset="0"/>
              </a:rPr>
              <a:t>root</a:t>
            </a:r>
            <a:r>
              <a:rPr lang="zh-CN" altLang="en-US" sz="2400" dirty="0">
                <a:latin typeface="Times New Roman" pitchFamily="18" charset="0"/>
              </a:rPr>
              <a:t>权限的程序，如执行类似</a:t>
            </a:r>
            <a:r>
              <a:rPr lang="en-US" altLang="zh-CN" sz="2400" dirty="0">
                <a:latin typeface="Times New Roman" pitchFamily="18" charset="0"/>
              </a:rPr>
              <a:t>exec</a:t>
            </a:r>
            <a:r>
              <a:rPr lang="zh-CN" altLang="en-US" sz="2400" dirty="0">
                <a:latin typeface="Times New Roman" pitchFamily="18" charset="0"/>
              </a:rPr>
              <a:t>族函数获得被攻击主机的</a:t>
            </a:r>
            <a:r>
              <a:rPr lang="en-US" altLang="zh-CN" sz="2400" dirty="0">
                <a:latin typeface="Times New Roman" pitchFamily="18" charset="0"/>
              </a:rPr>
              <a:t>root</a:t>
            </a:r>
            <a:r>
              <a:rPr lang="zh-CN" altLang="en-US" sz="2400" dirty="0">
                <a:latin typeface="Times New Roman" pitchFamily="18" charset="0"/>
              </a:rPr>
              <a:t>权限。</a:t>
            </a:r>
          </a:p>
          <a:p>
            <a:pPr eaLnBrk="1" hangingPunct="1"/>
            <a:r>
              <a:rPr lang="zh-CN" altLang="en-US" sz="2400" dirty="0">
                <a:latin typeface="Times New Roman" pitchFamily="18" charset="0"/>
                <a:hlinkClick r:id="" action="ppaction://hlinkshowjump?jump=nextslide"/>
              </a:rPr>
              <a:t>典型的</a:t>
            </a:r>
            <a:r>
              <a:rPr lang="en-US" altLang="zh-CN" sz="2400" dirty="0">
                <a:latin typeface="Times New Roman" pitchFamily="18" charset="0"/>
                <a:hlinkClick r:id="" action="ppaction://hlinkshowjump?jump=nextslide"/>
              </a:rPr>
              <a:t>shellcode</a:t>
            </a:r>
            <a:r>
              <a:rPr lang="zh-CN" altLang="en-US" sz="2400" dirty="0">
                <a:latin typeface="Times New Roman" pitchFamily="18" charset="0"/>
                <a:hlinkClick r:id="" action="ppaction://hlinkshowjump?jump=nextslide"/>
              </a:rPr>
              <a:t>源程序</a:t>
            </a:r>
            <a:r>
              <a:rPr lang="zh-CN" altLang="en-US" sz="2400" dirty="0">
                <a:latin typeface="Times New Roman" pitchFamily="18" charset="0"/>
              </a:rPr>
              <a:t>：使用</a:t>
            </a:r>
            <a:r>
              <a:rPr lang="en-US" altLang="zh-CN" sz="2400" dirty="0" err="1">
                <a:latin typeface="Times New Roman" pitchFamily="18" charset="0"/>
              </a:rPr>
              <a:t>execve</a:t>
            </a:r>
            <a:r>
              <a:rPr lang="zh-CN" altLang="en-US" sz="2400" dirty="0">
                <a:latin typeface="Times New Roman" pitchFamily="18" charset="0"/>
              </a:rPr>
              <a:t>函数执行</a:t>
            </a:r>
            <a:r>
              <a:rPr lang="en-US" altLang="zh-CN" sz="2400" dirty="0">
                <a:latin typeface="Times New Roman" pitchFamily="18" charset="0"/>
              </a:rPr>
              <a:t>/bin/</a:t>
            </a:r>
            <a:r>
              <a:rPr lang="en-US" altLang="zh-CN" sz="2400" dirty="0" err="1">
                <a:latin typeface="Times New Roman" pitchFamily="18" charset="0"/>
              </a:rPr>
              <a:t>sh</a:t>
            </a:r>
            <a:r>
              <a:rPr lang="zh-CN" altLang="en-US" sz="2400" dirty="0">
                <a:latin typeface="Times New Roman" pitchFamily="18" charset="0"/>
              </a:rPr>
              <a:t>命令得到一个</a:t>
            </a:r>
            <a:r>
              <a:rPr lang="en-US" altLang="zh-CN" sz="2400" dirty="0">
                <a:latin typeface="Times New Roman" pitchFamily="18" charset="0"/>
              </a:rPr>
              <a:t>Shell</a:t>
            </a:r>
            <a:r>
              <a:rPr lang="zh-CN" altLang="en-US" sz="2400" dirty="0">
                <a:latin typeface="Times New Roman" pitchFamily="18" charset="0"/>
              </a:rPr>
              <a:t>。 </a:t>
            </a:r>
          </a:p>
          <a:p>
            <a:pPr eaLnBrk="1" hangingPunct="1"/>
            <a:r>
              <a:rPr lang="zh-CN" altLang="en-US" sz="2400" dirty="0">
                <a:cs typeface="Tahoma" pitchFamily="34" charset="0"/>
              </a:rPr>
              <a:t>只有</a:t>
            </a:r>
            <a:r>
              <a:rPr lang="en-US" altLang="zh-CN" sz="2400" dirty="0">
                <a:latin typeface="Times New Roman" pitchFamily="18" charset="0"/>
              </a:rPr>
              <a:t>shellcode</a:t>
            </a:r>
            <a:r>
              <a:rPr lang="zh-CN" altLang="en-US" sz="2400" dirty="0">
                <a:latin typeface="Times New Roman" pitchFamily="18" charset="0"/>
              </a:rPr>
              <a:t>的机器代码才能植入缓冲区，所以要先将该程序编译成汇编代码，适当调整后得到适合系统类型的机器代码。 </a:t>
            </a:r>
          </a:p>
        </p:txBody>
      </p:sp>
      <p:sp>
        <p:nvSpPr>
          <p:cNvPr id="5734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BB3500C-0B58-4143-BF4B-9E4E039631FA}"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5734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371E58C5-5C9F-486A-A4DD-582CEAEDDDE3}"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53</a:t>
            </a:fld>
            <a:endParaRPr lang="en-US" altLang="zh-CN" sz="1000" b="0">
              <a:solidFill>
                <a:schemeClr val="bg1"/>
              </a:solidFill>
              <a:latin typeface="Verdana" pitchFamily="34" charset="0"/>
              <a:ea typeface="宋体" pitchFamily="2" charset="-122"/>
            </a:endParaRPr>
          </a:p>
        </p:txBody>
      </p:sp>
      <p:sp>
        <p:nvSpPr>
          <p:cNvPr id="7" name="文本框 6">
            <a:extLst>
              <a:ext uri="{FF2B5EF4-FFF2-40B4-BE49-F238E27FC236}">
                <a16:creationId xmlns:a16="http://schemas.microsoft.com/office/drawing/2014/main" id="{91C3C419-FDD5-41A1-B7FA-14E6DB1CAC33}"/>
              </a:ext>
            </a:extLst>
          </p:cNvPr>
          <p:cNvSpPr txBox="1"/>
          <p:nvPr/>
        </p:nvSpPr>
        <p:spPr>
          <a:xfrm>
            <a:off x="571500" y="3933056"/>
            <a:ext cx="7888932" cy="2339102"/>
          </a:xfrm>
          <a:prstGeom prst="rect">
            <a:avLst/>
          </a:prstGeom>
          <a:noFill/>
        </p:spPr>
        <p:txBody>
          <a:bodyPr wrap="square">
            <a:spAutoFit/>
          </a:bodyPr>
          <a:lstStyle/>
          <a:p>
            <a:pPr marL="285750" indent="-285750">
              <a:buFont typeface="Wingdings" panose="05000000000000000000" pitchFamily="2" charset="2"/>
              <a:buChar char="n"/>
            </a:pPr>
            <a:r>
              <a:rPr lang="zh-CN" altLang="en-US" sz="2000" dirty="0">
                <a:solidFill>
                  <a:srgbClr val="0070C0"/>
                </a:solidFill>
              </a:rPr>
              <a:t>Windows ShellCode原理</a:t>
            </a:r>
          </a:p>
          <a:p>
            <a:pPr marL="742950" lvl="1" indent="-285750">
              <a:buFont typeface="Wingdings" panose="05000000000000000000" pitchFamily="2" charset="2"/>
              <a:buChar char="u"/>
            </a:pPr>
            <a:r>
              <a:rPr lang="zh-CN" altLang="en-US" dirty="0"/>
              <a:t>获取kernel32.dll 基地址；</a:t>
            </a:r>
          </a:p>
          <a:p>
            <a:pPr marL="742950" lvl="1" indent="-285750">
              <a:buFont typeface="Wingdings" panose="05000000000000000000" pitchFamily="2" charset="2"/>
              <a:buChar char="u"/>
            </a:pPr>
            <a:r>
              <a:rPr lang="zh-CN" altLang="en-US" dirty="0"/>
              <a:t>定位 GetProcAddress函数的地址；</a:t>
            </a:r>
          </a:p>
          <a:p>
            <a:pPr marL="742950" lvl="1" indent="-285750">
              <a:buFont typeface="Wingdings" panose="05000000000000000000" pitchFamily="2" charset="2"/>
              <a:buChar char="u"/>
            </a:pPr>
            <a:r>
              <a:rPr lang="zh-CN" altLang="en-US" dirty="0"/>
              <a:t>使用GetProcAddress确定 LoadLibrary函数的地址；</a:t>
            </a:r>
          </a:p>
          <a:p>
            <a:pPr marL="742950" lvl="1" indent="-285750">
              <a:buFont typeface="Wingdings" panose="05000000000000000000" pitchFamily="2" charset="2"/>
              <a:buChar char="u"/>
            </a:pPr>
            <a:r>
              <a:rPr lang="zh-CN" altLang="en-US" dirty="0"/>
              <a:t>然后使用 LoadLibrary加载DLL文件（例如user32.dll）；</a:t>
            </a:r>
          </a:p>
          <a:p>
            <a:pPr marL="742950" lvl="1" indent="-285750">
              <a:buFont typeface="Wingdings" panose="05000000000000000000" pitchFamily="2" charset="2"/>
              <a:buChar char="u"/>
            </a:pPr>
            <a:r>
              <a:rPr lang="zh-CN" altLang="en-US" dirty="0"/>
              <a:t>使用 GetProcAddress查找某个函数的地址（例如MessageBox）；6）指定函数参数；</a:t>
            </a:r>
          </a:p>
          <a:p>
            <a:pPr marL="742950" lvl="1" indent="-285750">
              <a:buFont typeface="Wingdings" panose="05000000000000000000" pitchFamily="2" charset="2"/>
              <a:buChar char="u"/>
            </a:pPr>
            <a:r>
              <a:rPr lang="zh-CN" altLang="en-US" dirty="0"/>
              <a:t>调用函数。</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0A3D8E-CE2A-425F-A4CF-80B092F9A521}"/>
              </a:ext>
            </a:extLst>
          </p:cNvPr>
          <p:cNvSpPr>
            <a:spLocks noGrp="1"/>
          </p:cNvSpPr>
          <p:nvPr>
            <p:ph type="title"/>
          </p:nvPr>
        </p:nvSpPr>
        <p:spPr/>
        <p:txBody>
          <a:bodyPr/>
          <a:lstStyle/>
          <a:p>
            <a:r>
              <a:rPr lang="en-US" altLang="zh-CN" dirty="0" err="1"/>
              <a:t>ShellCode</a:t>
            </a:r>
            <a:r>
              <a:rPr lang="zh-CN" altLang="en-US" dirty="0"/>
              <a:t>编写注意事项</a:t>
            </a:r>
          </a:p>
        </p:txBody>
      </p:sp>
      <p:sp>
        <p:nvSpPr>
          <p:cNvPr id="3" name="内容占位符 2">
            <a:extLst>
              <a:ext uri="{FF2B5EF4-FFF2-40B4-BE49-F238E27FC236}">
                <a16:creationId xmlns:a16="http://schemas.microsoft.com/office/drawing/2014/main" id="{5DD2DEE5-11FA-4D7E-9B5E-8C34C8F79853}"/>
              </a:ext>
            </a:extLst>
          </p:cNvPr>
          <p:cNvSpPr>
            <a:spLocks noGrp="1"/>
          </p:cNvSpPr>
          <p:nvPr>
            <p:ph idx="1"/>
          </p:nvPr>
        </p:nvSpPr>
        <p:spPr>
          <a:xfrm>
            <a:off x="179512" y="1219200"/>
            <a:ext cx="8856984" cy="4946104"/>
          </a:xfrm>
        </p:spPr>
        <p:txBody>
          <a:bodyPr/>
          <a:lstStyle/>
          <a:p>
            <a:r>
              <a:rPr lang="zh-CN" altLang="en-US" sz="2400" dirty="0">
                <a:solidFill>
                  <a:srgbClr val="0070C0"/>
                </a:solidFill>
              </a:rPr>
              <a:t>不能使用字符串的直接偏移</a:t>
            </a:r>
          </a:p>
          <a:p>
            <a:pPr marL="0" indent="0">
              <a:buNone/>
            </a:pPr>
            <a:r>
              <a:rPr lang="zh-CN" altLang="en-US" sz="1600" b="0" dirty="0"/>
              <a:t>即使你在</a:t>
            </a:r>
            <a:r>
              <a:rPr lang="en-US" altLang="zh-CN" sz="1600" b="0" dirty="0"/>
              <a:t>C/C++</a:t>
            </a:r>
            <a:r>
              <a:rPr lang="zh-CN" altLang="en-US" sz="1600" b="0" dirty="0"/>
              <a:t>代码中定义一个全局变量，一个取值为“</a:t>
            </a:r>
            <a:r>
              <a:rPr lang="en-US" altLang="zh-CN" sz="1600" b="0" dirty="0"/>
              <a:t>Hello world”</a:t>
            </a:r>
            <a:r>
              <a:rPr lang="zh-CN" altLang="en-US" sz="1600" b="0" dirty="0"/>
              <a:t>的字符串，或直接把该字符串作为参数传递给某个函数，但是，编译器会把字符串放置在一个特定的</a:t>
            </a:r>
            <a:r>
              <a:rPr lang="en-US" altLang="zh-CN" sz="1600" b="0" dirty="0"/>
              <a:t>Section</a:t>
            </a:r>
            <a:r>
              <a:rPr lang="zh-CN" altLang="en-US" sz="1600" b="0" dirty="0"/>
              <a:t>中（如</a:t>
            </a:r>
            <a:r>
              <a:rPr lang="en-US" altLang="zh-CN" sz="1600" b="0" dirty="0"/>
              <a:t>.</a:t>
            </a:r>
            <a:r>
              <a:rPr lang="en-US" altLang="zh-CN" sz="1600" b="0" dirty="0" err="1"/>
              <a:t>rdata</a:t>
            </a:r>
            <a:r>
              <a:rPr lang="zh-CN" altLang="en-US" sz="1600" b="0" dirty="0"/>
              <a:t>或</a:t>
            </a:r>
            <a:r>
              <a:rPr lang="en-US" altLang="zh-CN" sz="1600" b="0" dirty="0"/>
              <a:t>.data</a:t>
            </a:r>
            <a:r>
              <a:rPr lang="zh-CN" altLang="en-US" sz="1600" b="0" dirty="0"/>
              <a:t>）</a:t>
            </a:r>
          </a:p>
          <a:p>
            <a:r>
              <a:rPr lang="zh-CN" altLang="en-US" sz="2400" dirty="0">
                <a:solidFill>
                  <a:srgbClr val="0070C0"/>
                </a:solidFill>
              </a:rPr>
              <a:t>不能确定函数的地址（如</a:t>
            </a:r>
            <a:r>
              <a:rPr lang="en-US" altLang="zh-CN" sz="2400" dirty="0" err="1">
                <a:solidFill>
                  <a:srgbClr val="0070C0"/>
                </a:solidFill>
              </a:rPr>
              <a:t>printf</a:t>
            </a:r>
            <a:r>
              <a:rPr lang="zh-CN" altLang="en-US" sz="2400" dirty="0">
                <a:solidFill>
                  <a:srgbClr val="0070C0"/>
                </a:solidFill>
              </a:rPr>
              <a:t>）</a:t>
            </a:r>
            <a:endParaRPr lang="en-US" altLang="zh-CN" sz="2400" dirty="0">
              <a:solidFill>
                <a:srgbClr val="0070C0"/>
              </a:solidFill>
            </a:endParaRPr>
          </a:p>
          <a:p>
            <a:pPr marL="685800" lvl="1">
              <a:buFont typeface="Wingdings" panose="05000000000000000000" pitchFamily="2" charset="2"/>
              <a:buChar char="u"/>
            </a:pPr>
            <a:r>
              <a:rPr lang="en-US" altLang="zh-CN" sz="1600" b="0" dirty="0"/>
              <a:t>ASLR</a:t>
            </a:r>
            <a:r>
              <a:rPr lang="zh-CN" altLang="en-US" sz="1600" b="0" dirty="0"/>
              <a:t>（地址空间布局随机化）机制的影响，系统不会每次都把</a:t>
            </a:r>
            <a:r>
              <a:rPr lang="en-US" altLang="zh-CN" sz="1600" b="0" dirty="0"/>
              <a:t>DLL</a:t>
            </a:r>
            <a:r>
              <a:rPr lang="zh-CN" altLang="en-US" sz="1600" b="0" dirty="0"/>
              <a:t>文件加载到相同地址上</a:t>
            </a:r>
            <a:endParaRPr lang="en-US" altLang="zh-CN" sz="1600" b="0" dirty="0"/>
          </a:p>
          <a:p>
            <a:pPr marL="685800" lvl="1">
              <a:buFont typeface="Wingdings" panose="05000000000000000000" pitchFamily="2" charset="2"/>
              <a:buChar char="u"/>
            </a:pPr>
            <a:r>
              <a:rPr lang="en-US" altLang="zh-CN" sz="1600" b="0" dirty="0" err="1"/>
              <a:t>LoadLibrary</a:t>
            </a:r>
            <a:r>
              <a:rPr lang="zh-CN" altLang="en-US" sz="1600" b="0" dirty="0"/>
              <a:t>和</a:t>
            </a:r>
            <a:r>
              <a:rPr lang="en-US" altLang="zh-CN" sz="1600" b="0" dirty="0" err="1"/>
              <a:t>GetProcAddress</a:t>
            </a:r>
            <a:r>
              <a:rPr lang="zh-CN" altLang="en-US" sz="1600" b="0" dirty="0"/>
              <a:t>。可以使用这两个函数来查找函数的地址</a:t>
            </a:r>
            <a:endParaRPr lang="en-US" altLang="zh-CN" sz="1600" b="0" dirty="0"/>
          </a:p>
          <a:p>
            <a:r>
              <a:rPr lang="zh-CN" altLang="en-US" sz="2400" dirty="0">
                <a:solidFill>
                  <a:srgbClr val="0070C0"/>
                </a:solidFill>
              </a:rPr>
              <a:t>必须避免一些特殊字符（如</a:t>
            </a:r>
            <a:r>
              <a:rPr lang="en-US" altLang="zh-CN" sz="2400" dirty="0">
                <a:solidFill>
                  <a:srgbClr val="0070C0"/>
                </a:solidFill>
              </a:rPr>
              <a:t>NULL</a:t>
            </a:r>
            <a:r>
              <a:rPr lang="zh-CN" altLang="en-US" sz="2400" dirty="0">
                <a:solidFill>
                  <a:srgbClr val="0070C0"/>
                </a:solidFill>
              </a:rPr>
              <a:t>字节）</a:t>
            </a:r>
            <a:endParaRPr lang="en-US" altLang="zh-CN" sz="2400" dirty="0">
              <a:solidFill>
                <a:srgbClr val="0070C0"/>
              </a:solidFill>
            </a:endParaRPr>
          </a:p>
          <a:p>
            <a:pPr marL="685800" lvl="1">
              <a:buFont typeface="Wingdings" panose="05000000000000000000" pitchFamily="2" charset="2"/>
              <a:buChar char="u"/>
            </a:pPr>
            <a:r>
              <a:rPr lang="zh-CN" altLang="en-US" sz="1600" dirty="0"/>
              <a:t>空字节（</a:t>
            </a:r>
            <a:r>
              <a:rPr lang="en-US" altLang="zh-CN" sz="1600" dirty="0"/>
              <a:t>NULL</a:t>
            </a:r>
            <a:r>
              <a:rPr lang="zh-CN" altLang="en-US" sz="1600" dirty="0"/>
              <a:t>）的取值为：</a:t>
            </a:r>
            <a:r>
              <a:rPr lang="en-US" altLang="zh-CN" sz="1600" dirty="0"/>
              <a:t>0×00</a:t>
            </a:r>
            <a:r>
              <a:rPr lang="zh-CN" altLang="en-US" sz="1600" dirty="0"/>
              <a:t>。在</a:t>
            </a:r>
            <a:r>
              <a:rPr lang="en-US" altLang="zh-CN" sz="1600" dirty="0"/>
              <a:t>C/C++</a:t>
            </a:r>
            <a:r>
              <a:rPr lang="zh-CN" altLang="en-US" sz="1600" dirty="0"/>
              <a:t>代码中，空字节被认为是字符串的结束符。</a:t>
            </a:r>
          </a:p>
          <a:p>
            <a:pPr marL="685800" lvl="1">
              <a:buFont typeface="Wingdings" panose="05000000000000000000" pitchFamily="2" charset="2"/>
              <a:buChar char="u"/>
            </a:pPr>
            <a:r>
              <a:rPr lang="zh-CN" altLang="en-US" sz="1600" dirty="0"/>
              <a:t>空字节可能会扰乱目标应用程序的功能，</a:t>
            </a:r>
            <a:r>
              <a:rPr lang="en-US" altLang="zh-CN" sz="1600" dirty="0"/>
              <a:t>shellcode</a:t>
            </a:r>
            <a:r>
              <a:rPr lang="zh-CN" altLang="en-US" sz="1600" dirty="0"/>
              <a:t>也可能无法正确地复制到内存中。</a:t>
            </a:r>
          </a:p>
          <a:p>
            <a:pPr marL="685800" lvl="1">
              <a:buFont typeface="Wingdings" panose="05000000000000000000" pitchFamily="2" charset="2"/>
              <a:buChar char="u"/>
            </a:pPr>
            <a:r>
              <a:rPr lang="en-US" altLang="zh-CN" sz="1600" dirty="0" err="1"/>
              <a:t>strcpy</a:t>
            </a:r>
            <a:r>
              <a:rPr lang="zh-CN" altLang="en-US" sz="1600" dirty="0"/>
              <a:t>函数便会在空字节处终止拷贝操作，引发栈上的</a:t>
            </a:r>
            <a:r>
              <a:rPr lang="en-US" altLang="zh-CN" sz="1600" dirty="0"/>
              <a:t>shellcode</a:t>
            </a:r>
            <a:r>
              <a:rPr lang="zh-CN" altLang="en-US" sz="1600" dirty="0"/>
              <a:t>不完整，导致</a:t>
            </a:r>
            <a:r>
              <a:rPr lang="en-US" altLang="zh-CN" sz="1600" dirty="0"/>
              <a:t>shellcode</a:t>
            </a:r>
            <a:r>
              <a:rPr lang="zh-CN" altLang="en-US" sz="1600" dirty="0"/>
              <a:t>不会正常的运行。</a:t>
            </a:r>
          </a:p>
          <a:p>
            <a:pPr marL="685800" lvl="1">
              <a:buFont typeface="Wingdings" panose="05000000000000000000" pitchFamily="2" charset="2"/>
              <a:buChar char="u"/>
            </a:pPr>
            <a:r>
              <a:rPr lang="zh-CN" altLang="en-US" sz="1600" dirty="0"/>
              <a:t>例如</a:t>
            </a:r>
            <a:r>
              <a:rPr lang="en-US" altLang="zh-CN" sz="1600" dirty="0"/>
              <a:t>MOV EAX,0; XOR EAX,EAX; </a:t>
            </a:r>
            <a:r>
              <a:rPr lang="zh-CN" altLang="en-US" sz="1600" dirty="0"/>
              <a:t>两条指令从功能上来说是等价的。第一条指令包含空字节，而第二条指令却包含空字节。</a:t>
            </a:r>
          </a:p>
          <a:p>
            <a:pPr marL="685800" lvl="1">
              <a:buFont typeface="Wingdings" panose="05000000000000000000" pitchFamily="2" charset="2"/>
              <a:buChar char="u"/>
            </a:pPr>
            <a:r>
              <a:rPr lang="zh-CN" altLang="en-US" sz="1600" dirty="0"/>
              <a:t>虽然空字节在编译后的代码中非常常见，但是我们可以很容易地避免。还有，在一些特殊情况下，</a:t>
            </a:r>
            <a:r>
              <a:rPr lang="en-US" altLang="zh-CN" sz="1600" dirty="0"/>
              <a:t>shellcode</a:t>
            </a:r>
            <a:r>
              <a:rPr lang="zh-CN" altLang="en-US" sz="1600" dirty="0"/>
              <a:t>必须避免出现类似</a:t>
            </a:r>
            <a:r>
              <a:rPr lang="en-US" altLang="zh-CN" sz="1600" dirty="0"/>
              <a:t>\r</a:t>
            </a:r>
            <a:r>
              <a:rPr lang="zh-CN" altLang="en-US" sz="1600" dirty="0"/>
              <a:t>或</a:t>
            </a:r>
            <a:r>
              <a:rPr lang="en-US" altLang="zh-CN" sz="1600" dirty="0"/>
              <a:t>\n</a:t>
            </a:r>
            <a:r>
              <a:rPr lang="zh-CN" altLang="en-US" sz="1600" dirty="0"/>
              <a:t>的字符</a:t>
            </a:r>
          </a:p>
        </p:txBody>
      </p:sp>
      <p:sp>
        <p:nvSpPr>
          <p:cNvPr id="4" name="日期占位符 3">
            <a:extLst>
              <a:ext uri="{FF2B5EF4-FFF2-40B4-BE49-F238E27FC236}">
                <a16:creationId xmlns:a16="http://schemas.microsoft.com/office/drawing/2014/main" id="{D98BE156-69BE-4DFE-80C3-88F775053D10}"/>
              </a:ext>
            </a:extLst>
          </p:cNvPr>
          <p:cNvSpPr>
            <a:spLocks noGrp="1"/>
          </p:cNvSpPr>
          <p:nvPr>
            <p:ph type="dt" sz="half" idx="10"/>
          </p:nvPr>
        </p:nvSpPr>
        <p:spPr/>
        <p:txBody>
          <a:bodyPr/>
          <a:lstStyle/>
          <a:p>
            <a:pPr>
              <a:defRPr/>
            </a:pPr>
            <a:fld id="{C5E28BBE-E9F5-4121-9CDF-66EB1D56F189}" type="datetime1">
              <a:rPr lang="zh-CN" altLang="en-US" smtClean="0"/>
              <a:pPr>
                <a:defRPr/>
              </a:pPr>
              <a:t>2024/3/18</a:t>
            </a:fld>
            <a:endParaRPr lang="en-US" altLang="zh-CN"/>
          </a:p>
        </p:txBody>
      </p:sp>
      <p:sp>
        <p:nvSpPr>
          <p:cNvPr id="5" name="灯片编号占位符 4">
            <a:extLst>
              <a:ext uri="{FF2B5EF4-FFF2-40B4-BE49-F238E27FC236}">
                <a16:creationId xmlns:a16="http://schemas.microsoft.com/office/drawing/2014/main" id="{E248DFE2-8F6D-40C2-BCE4-385219FA1047}"/>
              </a:ext>
            </a:extLst>
          </p:cNvPr>
          <p:cNvSpPr>
            <a:spLocks noGrp="1"/>
          </p:cNvSpPr>
          <p:nvPr>
            <p:ph type="sldNum" sz="quarter" idx="11"/>
          </p:nvPr>
        </p:nvSpPr>
        <p:spPr/>
        <p:txBody>
          <a:bodyPr/>
          <a:lstStyle/>
          <a:p>
            <a:pPr>
              <a:defRPr/>
            </a:pPr>
            <a:fld id="{B40D172A-192C-4500-82AE-DEB2D58A4015}" type="slidenum">
              <a:rPr lang="en-US" altLang="zh-CN" smtClean="0"/>
              <a:pPr>
                <a:defRPr/>
              </a:pPr>
              <a:t>54</a:t>
            </a:fld>
            <a:endParaRPr lang="en-US" altLang="zh-CN"/>
          </a:p>
        </p:txBody>
      </p:sp>
    </p:spTree>
    <p:extLst>
      <p:ext uri="{BB962C8B-B14F-4D97-AF65-F5344CB8AC3E}">
        <p14:creationId xmlns:p14="http://schemas.microsoft.com/office/powerpoint/2010/main" val="131516672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sz="3200">
                <a:latin typeface="Times New Roman" pitchFamily="18" charset="0"/>
              </a:rPr>
              <a:t>黑客攻击程序（</a:t>
            </a:r>
            <a:r>
              <a:rPr lang="en-US" altLang="zh-CN" sz="3200">
                <a:latin typeface="Times New Roman" pitchFamily="18" charset="0"/>
              </a:rPr>
              <a:t>exploit</a:t>
            </a:r>
            <a:r>
              <a:rPr lang="zh-CN" altLang="en-US" sz="3200">
                <a:latin typeface="Times New Roman" pitchFamily="18" charset="0"/>
              </a:rPr>
              <a:t>程序）的设计</a:t>
            </a:r>
            <a:r>
              <a:rPr lang="zh-CN" altLang="en-US"/>
              <a:t> </a:t>
            </a:r>
          </a:p>
        </p:txBody>
      </p:sp>
      <p:sp>
        <p:nvSpPr>
          <p:cNvPr id="59395" name="Rectangle 3"/>
          <p:cNvSpPr>
            <a:spLocks noGrp="1" noChangeArrowheads="1"/>
          </p:cNvSpPr>
          <p:nvPr>
            <p:ph idx="1"/>
          </p:nvPr>
        </p:nvSpPr>
        <p:spPr/>
        <p:txBody>
          <a:bodyPr/>
          <a:lstStyle/>
          <a:p>
            <a:pPr eaLnBrk="1" hangingPunct="1">
              <a:buFontTx/>
              <a:buNone/>
            </a:pPr>
            <a:r>
              <a:rPr lang="en-US" altLang="zh-CN" dirty="0">
                <a:latin typeface="Times New Roman" pitchFamily="18" charset="0"/>
              </a:rPr>
              <a:t>1</a:t>
            </a:r>
            <a:r>
              <a:rPr lang="zh-CN" altLang="en-US" dirty="0">
                <a:latin typeface="Times New Roman" pitchFamily="18" charset="0"/>
              </a:rPr>
              <a:t>）黑客构造一个特殊的字串，它包含</a:t>
            </a:r>
            <a:r>
              <a:rPr lang="en-US" altLang="zh-CN" dirty="0">
                <a:latin typeface="Times New Roman" pitchFamily="18" charset="0"/>
              </a:rPr>
              <a:t>shellcode</a:t>
            </a:r>
            <a:r>
              <a:rPr lang="zh-CN" altLang="en-US" dirty="0">
                <a:latin typeface="Times New Roman" pitchFamily="18" charset="0"/>
              </a:rPr>
              <a:t>，也包含</a:t>
            </a:r>
            <a:r>
              <a:rPr lang="en-US" altLang="zh-CN" dirty="0">
                <a:latin typeface="Times New Roman" pitchFamily="18" charset="0"/>
              </a:rPr>
              <a:t>shellcode</a:t>
            </a:r>
            <a:r>
              <a:rPr lang="zh-CN" altLang="en-US" dirty="0">
                <a:latin typeface="Times New Roman" pitchFamily="18" charset="0"/>
              </a:rPr>
              <a:t>地址（用它覆盖函数返回地址）。</a:t>
            </a:r>
          </a:p>
          <a:p>
            <a:pPr eaLnBrk="1" hangingPunct="1">
              <a:buFontTx/>
              <a:buNone/>
            </a:pPr>
            <a:endParaRPr lang="zh-CN" altLang="en-US" dirty="0">
              <a:latin typeface="Times New Roman" pitchFamily="18" charset="0"/>
            </a:endParaRPr>
          </a:p>
          <a:p>
            <a:pPr eaLnBrk="1" hangingPunct="1">
              <a:buFontTx/>
              <a:buNone/>
            </a:pPr>
            <a:r>
              <a:rPr lang="zh-CN" altLang="en-US" dirty="0">
                <a:latin typeface="Times New Roman" pitchFamily="18" charset="0"/>
              </a:rPr>
              <a:t>    其中包含最难实现的如何定位栈溢出位置的技术。</a:t>
            </a:r>
          </a:p>
          <a:p>
            <a:pPr eaLnBrk="1" hangingPunct="1">
              <a:buFontTx/>
              <a:buNone/>
            </a:pPr>
            <a:endParaRPr lang="zh-CN" altLang="en-US" dirty="0">
              <a:latin typeface="Times New Roman" pitchFamily="18" charset="0"/>
            </a:endParaRPr>
          </a:p>
          <a:p>
            <a:pPr eaLnBrk="1" hangingPunct="1">
              <a:buFontTx/>
              <a:buNone/>
            </a:pPr>
            <a:r>
              <a:rPr lang="en-US" altLang="zh-CN" dirty="0">
                <a:latin typeface="Times New Roman" pitchFamily="18" charset="0"/>
              </a:rPr>
              <a:t>2</a:t>
            </a:r>
            <a:r>
              <a:rPr lang="zh-CN" altLang="en-US" dirty="0">
                <a:latin typeface="Times New Roman" pitchFamily="18" charset="0"/>
              </a:rPr>
              <a:t>）攻击程序调用</a:t>
            </a:r>
            <a:r>
              <a:rPr lang="en-US" altLang="zh-CN" dirty="0">
                <a:latin typeface="Times New Roman" pitchFamily="18" charset="0"/>
              </a:rPr>
              <a:t>exec</a:t>
            </a:r>
            <a:r>
              <a:rPr lang="zh-CN" altLang="en-US" dirty="0">
                <a:latin typeface="Times New Roman" pitchFamily="18" charset="0"/>
              </a:rPr>
              <a:t>族函数来执行有溢出漏洞的程序，并将构造好的字串作为参数传递给该程序。</a:t>
            </a:r>
          </a:p>
        </p:txBody>
      </p:sp>
      <p:sp>
        <p:nvSpPr>
          <p:cNvPr id="5939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C98F9F2D-52DB-4504-AAFC-22DA1FEBE196}"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5939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511B11D-348A-4B29-B234-6F5EC0FC728A}"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55</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a:latin typeface="Times New Roman" pitchFamily="18" charset="0"/>
              </a:rPr>
              <a:t>shellcode</a:t>
            </a:r>
            <a:r>
              <a:rPr lang="zh-CN" altLang="en-US">
                <a:latin typeface="Times New Roman" pitchFamily="18" charset="0"/>
              </a:rPr>
              <a:t>和</a:t>
            </a:r>
            <a:r>
              <a:rPr lang="en-US" altLang="zh-CN">
                <a:latin typeface="Times New Roman" pitchFamily="18" charset="0"/>
              </a:rPr>
              <a:t>shellcode</a:t>
            </a:r>
            <a:r>
              <a:rPr lang="zh-CN" altLang="en-US">
                <a:latin typeface="Times New Roman" pitchFamily="18" charset="0"/>
              </a:rPr>
              <a:t>地址的植入</a:t>
            </a:r>
          </a:p>
        </p:txBody>
      </p:sp>
      <p:sp>
        <p:nvSpPr>
          <p:cNvPr id="60419" name="Rectangle 3"/>
          <p:cNvSpPr>
            <a:spLocks noGrp="1" noChangeArrowheads="1"/>
          </p:cNvSpPr>
          <p:nvPr>
            <p:ph idx="1"/>
          </p:nvPr>
        </p:nvSpPr>
        <p:spPr/>
        <p:txBody>
          <a:bodyPr/>
          <a:lstStyle/>
          <a:p>
            <a:pPr eaLnBrk="1" hangingPunct="1">
              <a:lnSpc>
                <a:spcPct val="80000"/>
              </a:lnSpc>
              <a:buFontTx/>
              <a:buNone/>
            </a:pPr>
            <a:r>
              <a:rPr lang="en-US" altLang="zh-CN" dirty="0">
                <a:latin typeface="Times New Roman" pitchFamily="18" charset="0"/>
              </a:rPr>
              <a:t>char </a:t>
            </a:r>
            <a:r>
              <a:rPr lang="en-US" altLang="zh-CN" dirty="0" err="1">
                <a:latin typeface="Times New Roman" pitchFamily="18" charset="0"/>
              </a:rPr>
              <a:t>large_string</a:t>
            </a:r>
            <a:r>
              <a:rPr lang="en-US" altLang="zh-CN" dirty="0">
                <a:latin typeface="Times New Roman" pitchFamily="18" charset="0"/>
              </a:rPr>
              <a:t>[128];</a:t>
            </a:r>
          </a:p>
          <a:p>
            <a:pPr eaLnBrk="1" hangingPunct="1">
              <a:lnSpc>
                <a:spcPct val="80000"/>
              </a:lnSpc>
              <a:buFontTx/>
              <a:buNone/>
            </a:pPr>
            <a:r>
              <a:rPr lang="en-US" altLang="zh-CN" dirty="0">
                <a:latin typeface="Times New Roman" pitchFamily="18" charset="0"/>
              </a:rPr>
              <a:t>void main(){</a:t>
            </a:r>
          </a:p>
          <a:p>
            <a:pPr eaLnBrk="1" hangingPunct="1">
              <a:lnSpc>
                <a:spcPct val="80000"/>
              </a:lnSpc>
              <a:buFontTx/>
              <a:buNone/>
            </a:pPr>
            <a:r>
              <a:rPr lang="en-US" altLang="zh-CN" dirty="0">
                <a:latin typeface="Times New Roman" pitchFamily="18" charset="0"/>
              </a:rPr>
              <a:t>          char buffer[96];</a:t>
            </a:r>
          </a:p>
          <a:p>
            <a:pPr eaLnBrk="1" hangingPunct="1">
              <a:lnSpc>
                <a:spcPct val="80000"/>
              </a:lnSpc>
              <a:buFontTx/>
              <a:buNone/>
            </a:pPr>
            <a:r>
              <a:rPr lang="en-US" altLang="zh-CN" dirty="0">
                <a:latin typeface="Times New Roman" pitchFamily="18" charset="0"/>
              </a:rPr>
              <a:t>          int </a:t>
            </a:r>
            <a:r>
              <a:rPr lang="en-US" altLang="zh-CN" dirty="0" err="1">
                <a:latin typeface="Times New Roman" pitchFamily="18" charset="0"/>
              </a:rPr>
              <a:t>i</a:t>
            </a:r>
            <a:r>
              <a:rPr lang="en-US" altLang="zh-CN" dirty="0">
                <a:latin typeface="Times New Roman" pitchFamily="18" charset="0"/>
              </a:rPr>
              <a:t>;</a:t>
            </a:r>
          </a:p>
          <a:p>
            <a:pPr eaLnBrk="1" hangingPunct="1">
              <a:lnSpc>
                <a:spcPct val="80000"/>
              </a:lnSpc>
              <a:buFontTx/>
              <a:buNone/>
            </a:pPr>
            <a:r>
              <a:rPr lang="en-US" altLang="zh-CN" dirty="0">
                <a:latin typeface="Times New Roman" pitchFamily="18" charset="0"/>
              </a:rPr>
              <a:t>          long *</a:t>
            </a:r>
            <a:r>
              <a:rPr lang="en-US" altLang="zh-CN" dirty="0" err="1">
                <a:latin typeface="Times New Roman" pitchFamily="18" charset="0"/>
              </a:rPr>
              <a:t>long_ptr</a:t>
            </a:r>
            <a:r>
              <a:rPr lang="en-US" altLang="zh-CN" dirty="0">
                <a:latin typeface="Times New Roman" pitchFamily="18" charset="0"/>
              </a:rPr>
              <a:t>=(long *)</a:t>
            </a:r>
            <a:r>
              <a:rPr lang="en-US" altLang="zh-CN" dirty="0" err="1">
                <a:latin typeface="Times New Roman" pitchFamily="18" charset="0"/>
              </a:rPr>
              <a:t>large_string</a:t>
            </a:r>
            <a:r>
              <a:rPr lang="en-US" altLang="zh-CN" dirty="0">
                <a:latin typeface="Times New Roman" pitchFamily="18" charset="0"/>
              </a:rPr>
              <a:t>;</a:t>
            </a:r>
          </a:p>
          <a:p>
            <a:pPr eaLnBrk="1" hangingPunct="1">
              <a:lnSpc>
                <a:spcPct val="80000"/>
              </a:lnSpc>
              <a:buFontTx/>
              <a:buNone/>
            </a:pPr>
            <a:r>
              <a:rPr lang="en-US" altLang="zh-CN" dirty="0">
                <a:latin typeface="Times New Roman" pitchFamily="18" charset="0"/>
              </a:rPr>
              <a:t>          for (</a:t>
            </a:r>
            <a:r>
              <a:rPr lang="en-US" altLang="zh-CN" dirty="0" err="1">
                <a:latin typeface="Times New Roman" pitchFamily="18" charset="0"/>
              </a:rPr>
              <a:t>i</a:t>
            </a:r>
            <a:r>
              <a:rPr lang="en-US" altLang="zh-CN" dirty="0">
                <a:latin typeface="Times New Roman" pitchFamily="18" charset="0"/>
              </a:rPr>
              <a:t>=0;i&lt;32;i++)  </a:t>
            </a:r>
          </a:p>
          <a:p>
            <a:pPr eaLnBrk="1" hangingPunct="1">
              <a:lnSpc>
                <a:spcPct val="80000"/>
              </a:lnSpc>
              <a:buFontTx/>
              <a:buNone/>
            </a:pPr>
            <a:r>
              <a:rPr lang="en-US" altLang="zh-CN" dirty="0">
                <a:latin typeface="Times New Roman" pitchFamily="18" charset="0"/>
              </a:rPr>
              <a:t>               *(</a:t>
            </a:r>
            <a:r>
              <a:rPr lang="en-US" altLang="zh-CN" dirty="0" err="1">
                <a:latin typeface="Times New Roman" pitchFamily="18" charset="0"/>
              </a:rPr>
              <a:t>long_ptr+i</a:t>
            </a:r>
            <a:r>
              <a:rPr lang="en-US" altLang="zh-CN" dirty="0">
                <a:latin typeface="Times New Roman" pitchFamily="18" charset="0"/>
              </a:rPr>
              <a:t>)=(int)buffer;</a:t>
            </a:r>
          </a:p>
          <a:p>
            <a:pPr eaLnBrk="1" hangingPunct="1">
              <a:lnSpc>
                <a:spcPct val="80000"/>
              </a:lnSpc>
              <a:buFontTx/>
              <a:buNone/>
            </a:pPr>
            <a:r>
              <a:rPr lang="en-US" altLang="zh-CN" dirty="0">
                <a:latin typeface="Times New Roman" pitchFamily="18" charset="0"/>
              </a:rPr>
              <a:t>          for (</a:t>
            </a:r>
            <a:r>
              <a:rPr lang="en-US" altLang="zh-CN" dirty="0" err="1">
                <a:latin typeface="Times New Roman" pitchFamily="18" charset="0"/>
              </a:rPr>
              <a:t>i</a:t>
            </a:r>
            <a:r>
              <a:rPr lang="en-US" altLang="zh-CN" dirty="0">
                <a:latin typeface="Times New Roman" pitchFamily="18" charset="0"/>
              </a:rPr>
              <a:t>=0;i&lt;</a:t>
            </a:r>
            <a:r>
              <a:rPr lang="en-US" altLang="zh-CN" dirty="0" err="1">
                <a:latin typeface="Times New Roman" pitchFamily="18" charset="0"/>
              </a:rPr>
              <a:t>strlen</a:t>
            </a:r>
            <a:r>
              <a:rPr lang="en-US" altLang="zh-CN" dirty="0">
                <a:latin typeface="Times New Roman" pitchFamily="18" charset="0"/>
              </a:rPr>
              <a:t>(shellcode);</a:t>
            </a:r>
            <a:r>
              <a:rPr lang="en-US" altLang="zh-CN" dirty="0" err="1">
                <a:latin typeface="Times New Roman" pitchFamily="18" charset="0"/>
              </a:rPr>
              <a:t>i</a:t>
            </a:r>
            <a:r>
              <a:rPr lang="en-US" altLang="zh-CN" dirty="0">
                <a:latin typeface="Times New Roman" pitchFamily="18" charset="0"/>
              </a:rPr>
              <a:t>++)</a:t>
            </a:r>
          </a:p>
          <a:p>
            <a:pPr eaLnBrk="1" hangingPunct="1">
              <a:lnSpc>
                <a:spcPct val="80000"/>
              </a:lnSpc>
              <a:buFontTx/>
              <a:buNone/>
            </a:pPr>
            <a:r>
              <a:rPr lang="en-US" altLang="zh-CN" dirty="0">
                <a:latin typeface="Times New Roman" pitchFamily="18" charset="0"/>
              </a:rPr>
              <a:t>               </a:t>
            </a:r>
            <a:r>
              <a:rPr lang="en-US" altLang="zh-CN" dirty="0" err="1">
                <a:latin typeface="Times New Roman" pitchFamily="18" charset="0"/>
              </a:rPr>
              <a:t>large_string</a:t>
            </a:r>
            <a:r>
              <a:rPr lang="en-US" altLang="zh-CN" dirty="0">
                <a:latin typeface="Times New Roman" pitchFamily="18" charset="0"/>
              </a:rPr>
              <a:t>[</a:t>
            </a:r>
            <a:r>
              <a:rPr lang="en-US" altLang="zh-CN" dirty="0" err="1">
                <a:latin typeface="Times New Roman" pitchFamily="18" charset="0"/>
              </a:rPr>
              <a:t>i</a:t>
            </a:r>
            <a:r>
              <a:rPr lang="en-US" altLang="zh-CN" dirty="0">
                <a:latin typeface="Times New Roman" pitchFamily="18" charset="0"/>
              </a:rPr>
              <a:t>]=shellcode[</a:t>
            </a:r>
            <a:r>
              <a:rPr lang="en-US" altLang="zh-CN" dirty="0" err="1">
                <a:latin typeface="Times New Roman" pitchFamily="18" charset="0"/>
              </a:rPr>
              <a:t>i</a:t>
            </a:r>
            <a:r>
              <a:rPr lang="en-US" altLang="zh-CN" dirty="0">
                <a:latin typeface="Times New Roman" pitchFamily="18" charset="0"/>
              </a:rPr>
              <a:t>];</a:t>
            </a:r>
          </a:p>
          <a:p>
            <a:pPr eaLnBrk="1" hangingPunct="1">
              <a:lnSpc>
                <a:spcPct val="80000"/>
              </a:lnSpc>
              <a:buFontTx/>
              <a:buNone/>
            </a:pPr>
            <a:r>
              <a:rPr lang="en-US" altLang="zh-CN" dirty="0">
                <a:latin typeface="Times New Roman" pitchFamily="18" charset="0"/>
              </a:rPr>
              <a:t>          </a:t>
            </a:r>
            <a:r>
              <a:rPr lang="en-US" altLang="zh-CN" dirty="0" err="1">
                <a:latin typeface="Times New Roman" pitchFamily="18" charset="0"/>
              </a:rPr>
              <a:t>strcpy</a:t>
            </a:r>
            <a:r>
              <a:rPr lang="en-US" altLang="zh-CN" dirty="0">
                <a:latin typeface="Times New Roman" pitchFamily="18" charset="0"/>
              </a:rPr>
              <a:t>(</a:t>
            </a:r>
            <a:r>
              <a:rPr lang="en-US" altLang="zh-CN" dirty="0" err="1">
                <a:latin typeface="Times New Roman" pitchFamily="18" charset="0"/>
              </a:rPr>
              <a:t>buffer,large_string</a:t>
            </a:r>
            <a:r>
              <a:rPr lang="en-US" altLang="zh-CN" dirty="0">
                <a:latin typeface="Times New Roman" pitchFamily="18" charset="0"/>
              </a:rPr>
              <a:t>);}</a:t>
            </a:r>
          </a:p>
        </p:txBody>
      </p:sp>
      <p:sp>
        <p:nvSpPr>
          <p:cNvPr id="6042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62BEAAA-063A-4A34-A2B8-A92A39F55D40}"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6042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C0DEC26-1EFF-46CE-B568-5C3F3FCB97F4}"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56</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a:latin typeface="Times New Roman" pitchFamily="18" charset="0"/>
              </a:rPr>
              <a:t>被修改了的</a:t>
            </a:r>
            <a:r>
              <a:rPr lang="en-US" altLang="zh-CN">
                <a:latin typeface="Times New Roman" pitchFamily="18" charset="0"/>
              </a:rPr>
              <a:t>main</a:t>
            </a:r>
            <a:r>
              <a:rPr lang="zh-CN" altLang="en-US">
                <a:latin typeface="Times New Roman" pitchFamily="18" charset="0"/>
              </a:rPr>
              <a:t>函数的栈帧</a:t>
            </a:r>
            <a:r>
              <a:rPr lang="zh-CN" altLang="en-US"/>
              <a:t> </a:t>
            </a:r>
          </a:p>
        </p:txBody>
      </p:sp>
      <p:sp>
        <p:nvSpPr>
          <p:cNvPr id="61443" name="Rectangle 5"/>
          <p:cNvSpPr>
            <a:spLocks noGrp="1" noChangeArrowheads="1"/>
          </p:cNvSpPr>
          <p:nvPr>
            <p:ph idx="1"/>
          </p:nvPr>
        </p:nvSpPr>
        <p:spPr>
          <a:xfrm>
            <a:off x="304800" y="1218406"/>
            <a:ext cx="8424863" cy="1634332"/>
          </a:xfrm>
        </p:spPr>
        <p:txBody>
          <a:bodyPr/>
          <a:lstStyle/>
          <a:p>
            <a:pPr eaLnBrk="1" hangingPunct="1"/>
            <a:r>
              <a:rPr lang="zh-CN" altLang="en-US" dirty="0">
                <a:latin typeface="Times New Roman" pitchFamily="18" charset="0"/>
              </a:rPr>
              <a:t>首先，在</a:t>
            </a:r>
            <a:r>
              <a:rPr lang="en-US" altLang="zh-CN" dirty="0" err="1">
                <a:latin typeface="Times New Roman" pitchFamily="18" charset="0"/>
              </a:rPr>
              <a:t>large_string</a:t>
            </a:r>
            <a:r>
              <a:rPr lang="zh-CN" altLang="en-US" dirty="0">
                <a:latin typeface="Times New Roman" pitchFamily="18" charset="0"/>
              </a:rPr>
              <a:t>中填充</a:t>
            </a:r>
            <a:r>
              <a:rPr lang="en-US" altLang="zh-CN" dirty="0">
                <a:latin typeface="Times New Roman" pitchFamily="18" charset="0"/>
              </a:rPr>
              <a:t>buffer</a:t>
            </a:r>
            <a:r>
              <a:rPr lang="zh-CN" altLang="en-US" dirty="0">
                <a:latin typeface="Times New Roman" pitchFamily="18" charset="0"/>
              </a:rPr>
              <a:t>地址；</a:t>
            </a:r>
          </a:p>
          <a:p>
            <a:pPr eaLnBrk="1" hangingPunct="1"/>
            <a:r>
              <a:rPr lang="zh-CN" altLang="en-US" dirty="0">
                <a:latin typeface="Times New Roman" pitchFamily="18" charset="0"/>
              </a:rPr>
              <a:t>然后将</a:t>
            </a:r>
            <a:r>
              <a:rPr lang="en-US" altLang="zh-CN" dirty="0">
                <a:latin typeface="Times New Roman" pitchFamily="18" charset="0"/>
              </a:rPr>
              <a:t>shellcode</a:t>
            </a:r>
            <a:r>
              <a:rPr lang="zh-CN" altLang="en-US" dirty="0">
                <a:latin typeface="Times New Roman" pitchFamily="18" charset="0"/>
              </a:rPr>
              <a:t>放到</a:t>
            </a:r>
            <a:r>
              <a:rPr lang="en-US" altLang="zh-CN" dirty="0" err="1">
                <a:latin typeface="Times New Roman" pitchFamily="18" charset="0"/>
              </a:rPr>
              <a:t>large_string</a:t>
            </a:r>
            <a:r>
              <a:rPr lang="zh-CN" altLang="en-US" dirty="0">
                <a:latin typeface="Times New Roman" pitchFamily="18" charset="0"/>
              </a:rPr>
              <a:t>的最前面；</a:t>
            </a:r>
          </a:p>
          <a:p>
            <a:pPr eaLnBrk="1" hangingPunct="1"/>
            <a:r>
              <a:rPr lang="zh-CN" altLang="en-US" dirty="0">
                <a:latin typeface="Times New Roman" pitchFamily="18" charset="0"/>
              </a:rPr>
              <a:t>最后，将这个超长字串拷贝到狭小的</a:t>
            </a:r>
            <a:r>
              <a:rPr lang="en-US" altLang="zh-CN" dirty="0">
                <a:latin typeface="Times New Roman" pitchFamily="18" charset="0"/>
              </a:rPr>
              <a:t>buffer</a:t>
            </a:r>
            <a:r>
              <a:rPr lang="zh-CN" altLang="en-US" dirty="0">
                <a:latin typeface="Times New Roman" pitchFamily="18" charset="0"/>
              </a:rPr>
              <a:t>中。</a:t>
            </a:r>
          </a:p>
        </p:txBody>
      </p:sp>
      <p:sp>
        <p:nvSpPr>
          <p:cNvPr id="6144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BF964C4F-582E-4A77-A01B-8F26BFEBE653}"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6144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8A738E0-89A9-4570-BDA2-B1B97908A3C1}"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57</a:t>
            </a:fld>
            <a:endParaRPr lang="en-US" altLang="zh-CN" sz="1000" b="0">
              <a:solidFill>
                <a:schemeClr val="bg1"/>
              </a:solidFill>
              <a:latin typeface="Verdana" pitchFamily="34" charset="0"/>
              <a:ea typeface="宋体" pitchFamily="2" charset="-122"/>
            </a:endParaRPr>
          </a:p>
        </p:txBody>
      </p:sp>
      <p:sp>
        <p:nvSpPr>
          <p:cNvPr id="61446" name="Rectangle 3"/>
          <p:cNvSpPr>
            <a:spLocks noChangeArrowheads="1"/>
          </p:cNvSpPr>
          <p:nvPr/>
        </p:nvSpPr>
        <p:spPr bwMode="auto">
          <a:xfrm>
            <a:off x="0" y="2852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graphicFrame>
        <p:nvGraphicFramePr>
          <p:cNvPr id="61447" name="Object 4"/>
          <p:cNvGraphicFramePr>
            <a:graphicFrameLocks noChangeAspect="1"/>
          </p:cNvGraphicFramePr>
          <p:nvPr/>
        </p:nvGraphicFramePr>
        <p:xfrm>
          <a:off x="34925" y="3770313"/>
          <a:ext cx="9074150" cy="2179637"/>
        </p:xfrm>
        <a:graphic>
          <a:graphicData uri="http://schemas.openxmlformats.org/presentationml/2006/ole">
            <mc:AlternateContent xmlns:mc="http://schemas.openxmlformats.org/markup-compatibility/2006">
              <mc:Choice xmlns:v="urn:schemas-microsoft-com:vml" Requires="v">
                <p:oleObj spid="_x0000_s61466" name="Visio" r:id="rId3" imgW="6161622" imgH="1481687" progId="Visio.Drawing.11">
                  <p:embed/>
                </p:oleObj>
              </mc:Choice>
              <mc:Fallback>
                <p:oleObj name="Visio" r:id="rId3" imgW="6161622" imgH="1481687"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3770313"/>
                        <a:ext cx="9074150"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8" name="Line 6"/>
          <p:cNvSpPr>
            <a:spLocks noChangeShapeType="1"/>
          </p:cNvSpPr>
          <p:nvPr/>
        </p:nvSpPr>
        <p:spPr bwMode="auto">
          <a:xfrm flipV="1">
            <a:off x="9059863" y="5157788"/>
            <a:ext cx="0" cy="9350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49" name="Line 7"/>
          <p:cNvSpPr>
            <a:spLocks noChangeShapeType="1"/>
          </p:cNvSpPr>
          <p:nvPr/>
        </p:nvSpPr>
        <p:spPr bwMode="auto">
          <a:xfrm flipV="1">
            <a:off x="250825" y="5157788"/>
            <a:ext cx="0" cy="9350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0" name="Rectangle 8"/>
          <p:cNvSpPr>
            <a:spLocks noChangeArrowheads="1"/>
          </p:cNvSpPr>
          <p:nvPr/>
        </p:nvSpPr>
        <p:spPr bwMode="auto">
          <a:xfrm>
            <a:off x="180975" y="5876925"/>
            <a:ext cx="7191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algn="ctr" eaLnBrk="1" hangingPunct="1">
              <a:buClrTx/>
              <a:buFontTx/>
              <a:buNone/>
            </a:pPr>
            <a:r>
              <a:rPr lang="zh-CN" altLang="en-US" sz="2000">
                <a:latin typeface="Times New Roman" pitchFamily="18" charset="0"/>
                <a:ea typeface="宋体" pitchFamily="2" charset="-122"/>
              </a:rPr>
              <a:t>栈顶</a:t>
            </a:r>
          </a:p>
        </p:txBody>
      </p:sp>
      <p:sp>
        <p:nvSpPr>
          <p:cNvPr id="61451" name="Rectangle 9"/>
          <p:cNvSpPr>
            <a:spLocks noChangeArrowheads="1"/>
          </p:cNvSpPr>
          <p:nvPr/>
        </p:nvSpPr>
        <p:spPr bwMode="auto">
          <a:xfrm>
            <a:off x="8389938" y="5876925"/>
            <a:ext cx="719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algn="ctr" eaLnBrk="1" hangingPunct="1">
              <a:buClrTx/>
              <a:buFontTx/>
              <a:buNone/>
            </a:pPr>
            <a:r>
              <a:rPr lang="zh-CN" altLang="en-US" sz="2000">
                <a:latin typeface="Times New Roman" pitchFamily="18" charset="0"/>
                <a:ea typeface="宋体" pitchFamily="2" charset="-122"/>
              </a:rPr>
              <a:t>栈底</a:t>
            </a:r>
          </a:p>
        </p:txBody>
      </p:sp>
      <p:sp>
        <p:nvSpPr>
          <p:cNvPr id="61452" name="Line 10"/>
          <p:cNvSpPr>
            <a:spLocks noChangeShapeType="1"/>
          </p:cNvSpPr>
          <p:nvPr/>
        </p:nvSpPr>
        <p:spPr bwMode="auto">
          <a:xfrm flipH="1" flipV="1">
            <a:off x="4048125" y="5157788"/>
            <a:ext cx="0" cy="9350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3" name="Rectangle 11"/>
          <p:cNvSpPr>
            <a:spLocks noChangeArrowheads="1"/>
          </p:cNvSpPr>
          <p:nvPr/>
        </p:nvSpPr>
        <p:spPr bwMode="auto">
          <a:xfrm>
            <a:off x="3995738" y="5876925"/>
            <a:ext cx="1584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algn="ctr" eaLnBrk="1" hangingPunct="1">
              <a:buClrTx/>
              <a:buFontTx/>
              <a:buNone/>
            </a:pPr>
            <a:r>
              <a:rPr lang="en-US" altLang="zh-CN" sz="2000">
                <a:solidFill>
                  <a:srgbClr val="FF3300"/>
                </a:solidFill>
                <a:latin typeface="Times New Roman" pitchFamily="18" charset="0"/>
                <a:ea typeface="宋体" pitchFamily="2" charset="-122"/>
              </a:rPr>
              <a:t>50</a:t>
            </a:r>
            <a:r>
              <a:rPr lang="en-US" altLang="zh-CN" sz="2000">
                <a:solidFill>
                  <a:srgbClr val="FF3300"/>
                </a:solidFill>
                <a:latin typeface="Arial" charset="0"/>
                <a:ea typeface="宋体" pitchFamily="2" charset="-122"/>
              </a:rPr>
              <a:t>→</a:t>
            </a:r>
            <a:r>
              <a:rPr lang="en-US" altLang="zh-CN" sz="2000">
                <a:solidFill>
                  <a:srgbClr val="FF3300"/>
                </a:solidFill>
                <a:latin typeface="Times New Roman" pitchFamily="18" charset="0"/>
                <a:ea typeface="宋体" pitchFamily="2" charset="-122"/>
              </a:rPr>
              <a:t>96</a:t>
            </a:r>
            <a:r>
              <a:rPr lang="en-US" altLang="zh-CN" sz="2000">
                <a:solidFill>
                  <a:srgbClr val="FF3300"/>
                </a:solidFill>
                <a:latin typeface="Arial" charset="0"/>
                <a:ea typeface="宋体" pitchFamily="2" charset="-122"/>
              </a:rPr>
              <a:t>→</a:t>
            </a:r>
            <a:r>
              <a:rPr lang="en-US" altLang="zh-CN" sz="2000">
                <a:solidFill>
                  <a:srgbClr val="FF3300"/>
                </a:solidFill>
                <a:latin typeface="Times New Roman" pitchFamily="18" charset="0"/>
                <a:ea typeface="宋体" pitchFamily="2" charset="-122"/>
              </a:rPr>
              <a:t>128</a:t>
            </a:r>
          </a:p>
        </p:txBody>
      </p:sp>
      <p:sp>
        <p:nvSpPr>
          <p:cNvPr id="81932" name="AutoShape 12"/>
          <p:cNvSpPr>
            <a:spLocks noChangeArrowheads="1"/>
          </p:cNvSpPr>
          <p:nvPr/>
        </p:nvSpPr>
        <p:spPr bwMode="auto">
          <a:xfrm>
            <a:off x="73025" y="3141663"/>
            <a:ext cx="2627313" cy="719137"/>
          </a:xfrm>
          <a:prstGeom prst="wedgeRoundRectCallout">
            <a:avLst>
              <a:gd name="adj1" fmla="val -45648"/>
              <a:gd name="adj2" fmla="val 150000"/>
              <a:gd name="adj3" fmla="val 16667"/>
            </a:avLst>
          </a:prstGeom>
          <a:solidFill>
            <a:schemeClr val="accent1"/>
          </a:solidFill>
          <a:ln w="9525">
            <a:solidFill>
              <a:schemeClr val="tx1"/>
            </a:solidFill>
            <a:miter lim="800000"/>
            <a:headEnd/>
            <a:tailEnd/>
          </a:ln>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en-US" altLang="zh-CN" sz="2000">
                <a:latin typeface="Times New Roman" pitchFamily="18" charset="0"/>
                <a:ea typeface="宋体" pitchFamily="2" charset="-122"/>
              </a:rPr>
              <a:t>shellcode</a:t>
            </a:r>
            <a:r>
              <a:rPr kumimoji="1" lang="zh-CN" altLang="en-US" sz="2000">
                <a:latin typeface="Times New Roman" pitchFamily="18" charset="0"/>
                <a:ea typeface="宋体" pitchFamily="2" charset="-122"/>
              </a:rPr>
              <a:t>地址就是</a:t>
            </a:r>
          </a:p>
          <a:p>
            <a:pPr eaLnBrk="1" hangingPunct="1">
              <a:spcBef>
                <a:spcPct val="0"/>
              </a:spcBef>
              <a:buClrTx/>
              <a:buFontTx/>
              <a:buNone/>
            </a:pPr>
            <a:r>
              <a:rPr lang="en-US" altLang="zh-CN" sz="2000">
                <a:latin typeface="Times New Roman" pitchFamily="18" charset="0"/>
                <a:ea typeface="宋体" pitchFamily="2" charset="-122"/>
              </a:rPr>
              <a:t>buffer</a:t>
            </a:r>
            <a:r>
              <a:rPr kumimoji="1" lang="zh-CN" altLang="en-US" sz="2000">
                <a:latin typeface="Times New Roman" pitchFamily="18" charset="0"/>
                <a:ea typeface="宋体" pitchFamily="2" charset="-122"/>
              </a:rPr>
              <a:t>地址，不用猜</a:t>
            </a:r>
          </a:p>
        </p:txBody>
      </p:sp>
      <p:sp>
        <p:nvSpPr>
          <p:cNvPr id="61455" name="AutoShape 13">
            <a:hlinkClick r:id="rId5" action="ppaction://hlinksldjump" highlightClick="1"/>
          </p:cNvPr>
          <p:cNvSpPr>
            <a:spLocks noChangeArrowheads="1"/>
          </p:cNvSpPr>
          <p:nvPr/>
        </p:nvSpPr>
        <p:spPr bwMode="auto">
          <a:xfrm>
            <a:off x="8316913" y="44450"/>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32"/>
                                        </p:tgtEl>
                                        <p:attrNameLst>
                                          <p:attrName>style.visibility</p:attrName>
                                        </p:attrNameLst>
                                      </p:cBhvr>
                                      <p:to>
                                        <p:strVal val="visible"/>
                                      </p:to>
                                    </p:set>
                                    <p:anim calcmode="lin" valueType="num">
                                      <p:cBhvr additive="base">
                                        <p:cTn id="7" dur="500" fill="hold"/>
                                        <p:tgtEl>
                                          <p:spTgt spid="81932"/>
                                        </p:tgtEl>
                                        <p:attrNameLst>
                                          <p:attrName>ppt_x</p:attrName>
                                        </p:attrNameLst>
                                      </p:cBhvr>
                                      <p:tavLst>
                                        <p:tav tm="0">
                                          <p:val>
                                            <p:strVal val="#ppt_x"/>
                                          </p:val>
                                        </p:tav>
                                        <p:tav tm="100000">
                                          <p:val>
                                            <p:strVal val="#ppt_x"/>
                                          </p:val>
                                        </p:tav>
                                      </p:tavLst>
                                    </p:anim>
                                    <p:anim calcmode="lin" valueType="num">
                                      <p:cBhvr additive="base">
                                        <p:cTn id="8" dur="500" fill="hold"/>
                                        <p:tgtEl>
                                          <p:spTgt spid="819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44463" y="274638"/>
            <a:ext cx="8748712" cy="1143000"/>
          </a:xfrm>
        </p:spPr>
        <p:txBody>
          <a:bodyPr/>
          <a:lstStyle/>
          <a:p>
            <a:pPr eaLnBrk="1" hangingPunct="1"/>
            <a:r>
              <a:rPr lang="en-US" altLang="zh-CN">
                <a:latin typeface="Times New Roman" pitchFamily="18" charset="0"/>
              </a:rPr>
              <a:t>2.6  </a:t>
            </a:r>
            <a:r>
              <a:rPr lang="zh-CN" altLang="en-US">
                <a:latin typeface="Times New Roman" pitchFamily="18" charset="0"/>
              </a:rPr>
              <a:t>权限提升（</a:t>
            </a:r>
            <a:r>
              <a:rPr lang="en-US" altLang="zh-CN">
                <a:latin typeface="Times New Roman" pitchFamily="18" charset="0"/>
              </a:rPr>
              <a:t>Escalating Privilege</a:t>
            </a:r>
            <a:r>
              <a:rPr lang="zh-CN" altLang="en-US">
                <a:latin typeface="Times New Roman" pitchFamily="18" charset="0"/>
              </a:rPr>
              <a:t>）</a:t>
            </a:r>
            <a:r>
              <a:rPr lang="zh-CN" altLang="en-US" sz="4000"/>
              <a:t> </a:t>
            </a:r>
          </a:p>
        </p:txBody>
      </p:sp>
      <p:sp>
        <p:nvSpPr>
          <p:cNvPr id="62467" name="Rectangle 3"/>
          <p:cNvSpPr>
            <a:spLocks noGrp="1" noChangeArrowheads="1"/>
          </p:cNvSpPr>
          <p:nvPr>
            <p:ph idx="1"/>
          </p:nvPr>
        </p:nvSpPr>
        <p:spPr/>
        <p:txBody>
          <a:bodyPr/>
          <a:lstStyle/>
          <a:p>
            <a:pPr algn="ctr" eaLnBrk="1" hangingPunct="1">
              <a:buFontTx/>
              <a:buNone/>
            </a:pPr>
            <a:r>
              <a:rPr lang="zh-CN" altLang="en-US">
                <a:latin typeface="Times New Roman" pitchFamily="18" charset="0"/>
              </a:rPr>
              <a:t>黑客进入系统获得访问权</a:t>
            </a:r>
          </a:p>
          <a:p>
            <a:pPr algn="ctr" eaLnBrk="1" hangingPunct="1">
              <a:buFontTx/>
              <a:buNone/>
            </a:pPr>
            <a:endParaRPr lang="zh-CN" altLang="en-US">
              <a:latin typeface="Times New Roman" pitchFamily="18" charset="0"/>
            </a:endParaRPr>
          </a:p>
          <a:p>
            <a:pPr algn="ctr" eaLnBrk="1" hangingPunct="1">
              <a:buFontTx/>
              <a:buNone/>
            </a:pPr>
            <a:endParaRPr lang="zh-CN" altLang="en-US">
              <a:latin typeface="Times New Roman" pitchFamily="18" charset="0"/>
            </a:endParaRPr>
          </a:p>
          <a:p>
            <a:pPr eaLnBrk="1" hangingPunct="1">
              <a:buFontTx/>
              <a:buNone/>
            </a:pPr>
            <a:r>
              <a:rPr lang="zh-CN" altLang="en-US">
                <a:latin typeface="Times New Roman" pitchFamily="18" charset="0"/>
              </a:rPr>
              <a:t>            权限提升</a:t>
            </a:r>
            <a:endParaRPr lang="zh-CN" altLang="en-US" sz="2400">
              <a:latin typeface="Times New Roman" pitchFamily="18" charset="0"/>
            </a:endParaRPr>
          </a:p>
          <a:p>
            <a:pPr eaLnBrk="1" hangingPunct="1">
              <a:buFontTx/>
              <a:buNone/>
            </a:pPr>
            <a:r>
              <a:rPr lang="zh-CN" altLang="en-US" sz="2400">
                <a:latin typeface="Times New Roman" pitchFamily="18" charset="0"/>
              </a:rPr>
              <a:t>                                       </a:t>
            </a:r>
            <a:endParaRPr lang="zh-CN" altLang="en-US">
              <a:latin typeface="Times New Roman" pitchFamily="18" charset="0"/>
            </a:endParaRPr>
          </a:p>
          <a:p>
            <a:pPr algn="ctr" eaLnBrk="1" hangingPunct="1">
              <a:buFontTx/>
              <a:buNone/>
            </a:pPr>
            <a:endParaRPr lang="zh-CN" altLang="en-US">
              <a:latin typeface="Times New Roman" pitchFamily="18" charset="0"/>
            </a:endParaRPr>
          </a:p>
          <a:p>
            <a:pPr algn="ctr" eaLnBrk="1" hangingPunct="1">
              <a:buFontTx/>
              <a:buNone/>
            </a:pPr>
            <a:r>
              <a:rPr lang="zh-CN" altLang="en-US">
                <a:latin typeface="Times New Roman" pitchFamily="18" charset="0"/>
              </a:rPr>
              <a:t>得到系统的控制权（最终目的）</a:t>
            </a:r>
          </a:p>
          <a:p>
            <a:pPr algn="ctr" eaLnBrk="1" hangingPunct="1">
              <a:buFontTx/>
              <a:buNone/>
            </a:pPr>
            <a:r>
              <a:rPr lang="zh-CN" altLang="en-US" sz="2400">
                <a:latin typeface="Times New Roman" pitchFamily="18" charset="0"/>
              </a:rPr>
              <a:t>（</a:t>
            </a:r>
            <a:r>
              <a:rPr lang="en-US" altLang="zh-CN" sz="2400">
                <a:latin typeface="Times New Roman" pitchFamily="18" charset="0"/>
              </a:rPr>
              <a:t>root</a:t>
            </a:r>
            <a:r>
              <a:rPr lang="zh-CN" altLang="en-US" sz="2400">
                <a:latin typeface="Times New Roman" pitchFamily="18" charset="0"/>
              </a:rPr>
              <a:t>或最高管理员权限）</a:t>
            </a:r>
          </a:p>
        </p:txBody>
      </p:sp>
      <p:sp>
        <p:nvSpPr>
          <p:cNvPr id="6246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FCDF4759-EC2E-40EA-A415-F6BCF6AF78CE}"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6246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C602F7D5-3AD2-4723-A84D-F65606479584}"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58</a:t>
            </a:fld>
            <a:endParaRPr lang="en-US" altLang="zh-CN" sz="1000" b="0">
              <a:solidFill>
                <a:schemeClr val="bg1"/>
              </a:solidFill>
              <a:latin typeface="Verdana" pitchFamily="34" charset="0"/>
              <a:ea typeface="宋体" pitchFamily="2" charset="-122"/>
            </a:endParaRPr>
          </a:p>
        </p:txBody>
      </p:sp>
      <p:sp>
        <p:nvSpPr>
          <p:cNvPr id="62470" name="AutoShape 4">
            <a:hlinkClick r:id="rId2" action="ppaction://hlinksldjump" highlightClick="1"/>
          </p:cNvPr>
          <p:cNvSpPr>
            <a:spLocks noChangeArrowheads="1"/>
          </p:cNvSpPr>
          <p:nvPr/>
        </p:nvSpPr>
        <p:spPr bwMode="auto">
          <a:xfrm>
            <a:off x="8316913" y="44450"/>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62471" name="AutoShape 5"/>
          <p:cNvSpPr>
            <a:spLocks noChangeArrowheads="1"/>
          </p:cNvSpPr>
          <p:nvPr/>
        </p:nvSpPr>
        <p:spPr bwMode="auto">
          <a:xfrm>
            <a:off x="3059113" y="1785938"/>
            <a:ext cx="360362" cy="2447925"/>
          </a:xfrm>
          <a:prstGeom prst="downArrow">
            <a:avLst>
              <a:gd name="adj1" fmla="val 50000"/>
              <a:gd name="adj2" fmla="val 169824"/>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62472" name="Rectangle 6"/>
          <p:cNvSpPr>
            <a:spLocks noChangeArrowheads="1"/>
          </p:cNvSpPr>
          <p:nvPr/>
        </p:nvSpPr>
        <p:spPr bwMode="auto">
          <a:xfrm>
            <a:off x="3384550" y="2781300"/>
            <a:ext cx="4787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zh-CN" altLang="en-US" sz="2400">
                <a:solidFill>
                  <a:schemeClr val="tx2"/>
                </a:solidFill>
                <a:latin typeface="Times New Roman" pitchFamily="18" charset="0"/>
                <a:ea typeface="宋体" pitchFamily="2" charset="-122"/>
              </a:rPr>
              <a:t>使用</a:t>
            </a:r>
            <a:r>
              <a:rPr lang="en-US" altLang="zh-CN" sz="2400">
                <a:solidFill>
                  <a:schemeClr val="tx2"/>
                </a:solidFill>
                <a:latin typeface="Times New Roman" pitchFamily="18" charset="0"/>
                <a:ea typeface="宋体" pitchFamily="2" charset="-122"/>
              </a:rPr>
              <a:t>su</a:t>
            </a:r>
            <a:r>
              <a:rPr lang="zh-CN" altLang="en-US" sz="2400">
                <a:solidFill>
                  <a:schemeClr val="tx2"/>
                </a:solidFill>
                <a:latin typeface="Times New Roman" pitchFamily="18" charset="0"/>
                <a:ea typeface="宋体" pitchFamily="2" charset="-122"/>
              </a:rPr>
              <a:t>命令、种植获取口令的木马</a:t>
            </a:r>
            <a:br>
              <a:rPr lang="zh-CN" altLang="en-US" sz="2400">
                <a:solidFill>
                  <a:schemeClr val="tx2"/>
                </a:solidFill>
                <a:latin typeface="Times New Roman" pitchFamily="18" charset="0"/>
                <a:ea typeface="宋体" pitchFamily="2" charset="-122"/>
              </a:rPr>
            </a:br>
            <a:r>
              <a:rPr lang="zh-CN" altLang="en-US" sz="2400">
                <a:solidFill>
                  <a:schemeClr val="tx2"/>
                </a:solidFill>
                <a:latin typeface="Times New Roman" pitchFamily="18" charset="0"/>
                <a:ea typeface="宋体" pitchFamily="2" charset="-122"/>
              </a:rPr>
              <a:t>破解口令散列文件得到管理员口令</a:t>
            </a:r>
            <a:br>
              <a:rPr lang="zh-CN" altLang="en-US" sz="2400">
                <a:solidFill>
                  <a:schemeClr val="tx2"/>
                </a:solidFill>
                <a:latin typeface="Times New Roman" pitchFamily="18" charset="0"/>
                <a:ea typeface="宋体" pitchFamily="2" charset="-122"/>
              </a:rPr>
            </a:br>
            <a:r>
              <a:rPr lang="zh-CN" altLang="en-US" sz="2400">
                <a:solidFill>
                  <a:schemeClr val="tx2"/>
                </a:solidFill>
                <a:latin typeface="Times New Roman" pitchFamily="18" charset="0"/>
                <a:ea typeface="宋体" pitchFamily="2" charset="-122"/>
              </a:rPr>
              <a:t>利用</a:t>
            </a:r>
            <a:r>
              <a:rPr lang="en-US" altLang="zh-CN" sz="2400">
                <a:solidFill>
                  <a:schemeClr val="tx2"/>
                </a:solidFill>
                <a:latin typeface="Times New Roman" pitchFamily="18" charset="0"/>
                <a:ea typeface="宋体" pitchFamily="2" charset="-122"/>
              </a:rPr>
              <a:t>Web</a:t>
            </a:r>
            <a:r>
              <a:rPr lang="zh-CN" altLang="en-US" sz="2400">
                <a:solidFill>
                  <a:schemeClr val="tx2"/>
                </a:solidFill>
                <a:latin typeface="Times New Roman" pitchFamily="18" charset="0"/>
                <a:ea typeface="宋体" pitchFamily="2" charset="-122"/>
              </a:rPr>
              <a:t>浏览和电子邮件</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a:latin typeface="Times New Roman" pitchFamily="18" charset="0"/>
              </a:rPr>
              <a:t>2.7  </a:t>
            </a:r>
            <a:r>
              <a:rPr lang="zh-CN" altLang="en-US">
                <a:latin typeface="Times New Roman" pitchFamily="18" charset="0"/>
              </a:rPr>
              <a:t>掩盖踪迹（</a:t>
            </a:r>
            <a:r>
              <a:rPr lang="en-US" altLang="zh-CN">
                <a:latin typeface="Times New Roman" pitchFamily="18" charset="0"/>
              </a:rPr>
              <a:t>Covering Tracks</a:t>
            </a:r>
            <a:r>
              <a:rPr lang="zh-CN" altLang="en-US">
                <a:latin typeface="Times New Roman" pitchFamily="18" charset="0"/>
              </a:rPr>
              <a:t>）</a:t>
            </a:r>
            <a:r>
              <a:rPr lang="zh-CN" altLang="en-US" sz="4000"/>
              <a:t> </a:t>
            </a:r>
          </a:p>
        </p:txBody>
      </p:sp>
      <p:sp>
        <p:nvSpPr>
          <p:cNvPr id="63491" name="Rectangle 3"/>
          <p:cNvSpPr>
            <a:spLocks noGrp="1" noChangeArrowheads="1"/>
          </p:cNvSpPr>
          <p:nvPr>
            <p:ph idx="1"/>
          </p:nvPr>
        </p:nvSpPr>
        <p:spPr/>
        <p:txBody>
          <a:bodyPr/>
          <a:lstStyle/>
          <a:p>
            <a:pPr eaLnBrk="1" hangingPunct="1">
              <a:lnSpc>
                <a:spcPct val="85000"/>
              </a:lnSpc>
              <a:buFontTx/>
              <a:buNone/>
            </a:pPr>
            <a:r>
              <a:rPr lang="zh-CN" altLang="en-US"/>
              <a:t>隐藏自己踪迹，以防被管理员发觉，以便能随时返回被入侵系统继续破坏或作为跳板</a:t>
            </a:r>
          </a:p>
          <a:p>
            <a:pPr eaLnBrk="1" hangingPunct="1">
              <a:lnSpc>
                <a:spcPct val="85000"/>
              </a:lnSpc>
              <a:buFontTx/>
              <a:buNone/>
            </a:pPr>
            <a:endParaRPr lang="zh-CN" altLang="en-US">
              <a:latin typeface="Times New Roman" pitchFamily="18" charset="0"/>
            </a:endParaRPr>
          </a:p>
          <a:p>
            <a:pPr eaLnBrk="1" hangingPunct="1">
              <a:lnSpc>
                <a:spcPct val="85000"/>
              </a:lnSpc>
              <a:buFontTx/>
              <a:buNone/>
            </a:pPr>
            <a:r>
              <a:rPr lang="en-US" altLang="zh-CN">
                <a:latin typeface="Times New Roman" pitchFamily="18" charset="0"/>
              </a:rPr>
              <a:t>1</a:t>
            </a:r>
            <a:r>
              <a:rPr lang="zh-CN" altLang="en-US">
                <a:latin typeface="Times New Roman" pitchFamily="18" charset="0"/>
              </a:rPr>
              <a:t>）隐藏上传的文件</a:t>
            </a:r>
          </a:p>
          <a:p>
            <a:pPr eaLnBrk="1" hangingPunct="1">
              <a:lnSpc>
                <a:spcPct val="85000"/>
              </a:lnSpc>
              <a:buFontTx/>
              <a:buNone/>
            </a:pPr>
            <a:r>
              <a:rPr lang="en-US" altLang="zh-CN">
                <a:latin typeface="Times New Roman" pitchFamily="18" charset="0"/>
              </a:rPr>
              <a:t>2</a:t>
            </a:r>
            <a:r>
              <a:rPr lang="zh-CN" altLang="en-US">
                <a:latin typeface="Times New Roman" pitchFamily="18" charset="0"/>
              </a:rPr>
              <a:t>）禁止或篡改日志审计信息</a:t>
            </a:r>
          </a:p>
          <a:p>
            <a:pPr eaLnBrk="1" hangingPunct="1">
              <a:lnSpc>
                <a:spcPct val="85000"/>
              </a:lnSpc>
              <a:buFontTx/>
              <a:buNone/>
            </a:pPr>
            <a:r>
              <a:rPr lang="en-US" altLang="zh-CN">
                <a:latin typeface="Times New Roman" pitchFamily="18" charset="0"/>
              </a:rPr>
              <a:t>3</a:t>
            </a:r>
            <a:r>
              <a:rPr lang="zh-CN" altLang="en-US">
                <a:latin typeface="Times New Roman" pitchFamily="18" charset="0"/>
              </a:rPr>
              <a:t>）清除日志记录</a:t>
            </a:r>
          </a:p>
          <a:p>
            <a:pPr eaLnBrk="1" hangingPunct="1">
              <a:lnSpc>
                <a:spcPct val="85000"/>
              </a:lnSpc>
              <a:buFontTx/>
              <a:buNone/>
            </a:pPr>
            <a:r>
              <a:rPr lang="en-US" altLang="zh-CN">
                <a:latin typeface="Times New Roman" pitchFamily="18" charset="0"/>
              </a:rPr>
              <a:t>4</a:t>
            </a:r>
            <a:r>
              <a:rPr lang="zh-CN" altLang="en-US">
                <a:latin typeface="Times New Roman" pitchFamily="18" charset="0"/>
              </a:rPr>
              <a:t>）改变系统时间造成日志文件数据紊乱</a:t>
            </a:r>
          </a:p>
          <a:p>
            <a:pPr eaLnBrk="1" hangingPunct="1">
              <a:lnSpc>
                <a:spcPct val="85000"/>
              </a:lnSpc>
              <a:buFontTx/>
              <a:buNone/>
            </a:pPr>
            <a:r>
              <a:rPr lang="en-US" altLang="zh-CN">
                <a:latin typeface="Times New Roman" pitchFamily="18" charset="0"/>
              </a:rPr>
              <a:t>5</a:t>
            </a:r>
            <a:r>
              <a:rPr lang="zh-CN" altLang="en-US">
                <a:latin typeface="Times New Roman" pitchFamily="18" charset="0"/>
              </a:rPr>
              <a:t>）干扰入侵检测系统的正常运行</a:t>
            </a:r>
          </a:p>
          <a:p>
            <a:pPr eaLnBrk="1" hangingPunct="1">
              <a:lnSpc>
                <a:spcPct val="85000"/>
              </a:lnSpc>
              <a:buFontTx/>
              <a:buNone/>
            </a:pPr>
            <a:r>
              <a:rPr lang="en-US" altLang="zh-CN">
                <a:latin typeface="Times New Roman" pitchFamily="18" charset="0"/>
              </a:rPr>
              <a:t>6</a:t>
            </a:r>
            <a:r>
              <a:rPr lang="zh-CN" altLang="en-US">
                <a:latin typeface="Times New Roman" pitchFamily="18" charset="0"/>
              </a:rPr>
              <a:t>）修改完整性检测数据</a:t>
            </a:r>
          </a:p>
          <a:p>
            <a:pPr eaLnBrk="1" hangingPunct="1">
              <a:lnSpc>
                <a:spcPct val="85000"/>
              </a:lnSpc>
              <a:buFontTx/>
              <a:buNone/>
            </a:pPr>
            <a:r>
              <a:rPr lang="en-US" altLang="zh-CN">
                <a:latin typeface="Times New Roman" pitchFamily="18" charset="0"/>
              </a:rPr>
              <a:t>7</a:t>
            </a:r>
            <a:r>
              <a:rPr lang="zh-CN" altLang="en-US">
                <a:latin typeface="Times New Roman" pitchFamily="18" charset="0"/>
              </a:rPr>
              <a:t>）使用</a:t>
            </a:r>
            <a:r>
              <a:rPr lang="en-US" altLang="zh-CN">
                <a:latin typeface="Times New Roman" pitchFamily="18" charset="0"/>
              </a:rPr>
              <a:t>Rootkit</a:t>
            </a:r>
            <a:r>
              <a:rPr lang="zh-CN" altLang="en-US">
                <a:latin typeface="Times New Roman" pitchFamily="18" charset="0"/>
              </a:rPr>
              <a:t>工具</a:t>
            </a:r>
            <a:r>
              <a:rPr lang="zh-CN" altLang="en-US"/>
              <a:t> </a:t>
            </a:r>
          </a:p>
        </p:txBody>
      </p:sp>
      <p:sp>
        <p:nvSpPr>
          <p:cNvPr id="6349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84AC52E6-BBF2-4284-9087-FA29001929F2}"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6349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C76B02F3-CD6F-4481-BE19-B62A9BC856A3}"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59</a:t>
            </a:fld>
            <a:endParaRPr lang="en-US" altLang="zh-CN" sz="1000" b="0">
              <a:solidFill>
                <a:schemeClr val="bg1"/>
              </a:solidFill>
              <a:latin typeface="Verdana" pitchFamily="34" charset="0"/>
              <a:ea typeface="宋体" pitchFamily="2" charset="-122"/>
            </a:endParaRPr>
          </a:p>
        </p:txBody>
      </p:sp>
      <p:sp>
        <p:nvSpPr>
          <p:cNvPr id="63494" name="AutoShape 4">
            <a:hlinkClick r:id="rId2" action="ppaction://hlinksldjump" highlightClick="1"/>
          </p:cNvPr>
          <p:cNvSpPr>
            <a:spLocks noChangeArrowheads="1"/>
          </p:cNvSpPr>
          <p:nvPr/>
        </p:nvSpPr>
        <p:spPr bwMode="auto">
          <a:xfrm>
            <a:off x="8316913" y="44450"/>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a:latin typeface="Times New Roman" pitchFamily="18" charset="0"/>
              </a:rPr>
              <a:t>2.2  </a:t>
            </a:r>
            <a:r>
              <a:rPr lang="zh-CN" altLang="en-US">
                <a:latin typeface="Times New Roman" pitchFamily="18" charset="0"/>
              </a:rPr>
              <a:t>踩点技术（</a:t>
            </a:r>
            <a:r>
              <a:rPr lang="en-US" altLang="zh-CN">
                <a:latin typeface="Times New Roman" pitchFamily="18" charset="0"/>
              </a:rPr>
              <a:t>Footprinting</a:t>
            </a:r>
            <a:r>
              <a:rPr lang="zh-CN" altLang="en-US">
                <a:latin typeface="Times New Roman" pitchFamily="18" charset="0"/>
              </a:rPr>
              <a:t>）</a:t>
            </a:r>
            <a:r>
              <a:rPr lang="zh-CN" altLang="en-US" sz="4800"/>
              <a:t> </a:t>
            </a:r>
          </a:p>
        </p:txBody>
      </p:sp>
      <p:sp>
        <p:nvSpPr>
          <p:cNvPr id="9219" name="Rectangle 3"/>
          <p:cNvSpPr>
            <a:spLocks noGrp="1" noChangeArrowheads="1"/>
          </p:cNvSpPr>
          <p:nvPr>
            <p:ph idx="1"/>
          </p:nvPr>
        </p:nvSpPr>
        <p:spPr>
          <a:xfrm>
            <a:off x="304800" y="1219200"/>
            <a:ext cx="8410575" cy="5105400"/>
          </a:xfrm>
        </p:spPr>
        <p:txBody>
          <a:bodyPr/>
          <a:lstStyle/>
          <a:p>
            <a:pPr eaLnBrk="1" hangingPunct="1">
              <a:lnSpc>
                <a:spcPct val="90000"/>
              </a:lnSpc>
              <a:buFontTx/>
              <a:buNone/>
            </a:pPr>
            <a:r>
              <a:rPr lang="en-US" altLang="zh-CN"/>
              <a:t>    </a:t>
            </a:r>
            <a:r>
              <a:rPr lang="zh-CN" altLang="en-US">
                <a:latin typeface="Times New Roman" pitchFamily="18" charset="0"/>
              </a:rPr>
              <a:t>黑客尽可能地收集目标系统安全状况的各种信息：</a:t>
            </a:r>
          </a:p>
          <a:p>
            <a:pPr eaLnBrk="1" hangingPunct="1">
              <a:lnSpc>
                <a:spcPct val="90000"/>
              </a:lnSpc>
              <a:buFontTx/>
              <a:buNone/>
            </a:pPr>
            <a:endParaRPr lang="zh-CN" altLang="en-US">
              <a:latin typeface="Times New Roman" pitchFamily="18" charset="0"/>
            </a:endParaRPr>
          </a:p>
          <a:p>
            <a:pPr eaLnBrk="1" hangingPunct="1">
              <a:lnSpc>
                <a:spcPct val="90000"/>
              </a:lnSpc>
              <a:buFontTx/>
              <a:buNone/>
            </a:pPr>
            <a:r>
              <a:rPr lang="zh-CN" altLang="en-US">
                <a:latin typeface="Times New Roman" pitchFamily="18" charset="0"/>
              </a:rPr>
              <a:t>① 目标系统的用户注册信息</a:t>
            </a:r>
            <a:r>
              <a:rPr lang="en-US" altLang="zh-CN">
                <a:latin typeface="Times New Roman" pitchFamily="18" charset="0"/>
              </a:rPr>
              <a:t>——Whois</a:t>
            </a:r>
          </a:p>
          <a:p>
            <a:pPr eaLnBrk="1" hangingPunct="1">
              <a:lnSpc>
                <a:spcPct val="90000"/>
              </a:lnSpc>
              <a:buFontTx/>
              <a:buNone/>
            </a:pPr>
            <a:r>
              <a:rPr lang="en-US" altLang="zh-CN">
                <a:latin typeface="Times New Roman" pitchFamily="18" charset="0"/>
              </a:rPr>
              <a:t>② </a:t>
            </a:r>
            <a:r>
              <a:rPr lang="zh-CN" altLang="en-US">
                <a:latin typeface="Times New Roman" pitchFamily="18" charset="0"/>
              </a:rPr>
              <a:t>域名、</a:t>
            </a:r>
            <a:r>
              <a:rPr lang="en-US" altLang="zh-CN">
                <a:latin typeface="Times New Roman" pitchFamily="18" charset="0"/>
              </a:rPr>
              <a:t>IP</a:t>
            </a:r>
            <a:r>
              <a:rPr lang="zh-CN" altLang="en-US">
                <a:latin typeface="Times New Roman" pitchFamily="18" charset="0"/>
              </a:rPr>
              <a:t>地址、</a:t>
            </a:r>
            <a:r>
              <a:rPr lang="en-US" altLang="zh-CN">
                <a:latin typeface="Times New Roman" pitchFamily="18" charset="0"/>
              </a:rPr>
              <a:t>DNS</a:t>
            </a:r>
            <a:r>
              <a:rPr lang="zh-CN" altLang="en-US">
                <a:latin typeface="Times New Roman" pitchFamily="18" charset="0"/>
              </a:rPr>
              <a:t>服务器、邮件服务器</a:t>
            </a:r>
            <a:r>
              <a:rPr lang="en-US" altLang="zh-CN">
                <a:latin typeface="Times New Roman" pitchFamily="18" charset="0"/>
              </a:rPr>
              <a:t>——Nslookup </a:t>
            </a:r>
            <a:r>
              <a:rPr lang="zh-CN" altLang="en-US">
                <a:latin typeface="Times New Roman" pitchFamily="18" charset="0"/>
              </a:rPr>
              <a:t>、</a:t>
            </a:r>
            <a:r>
              <a:rPr lang="en-US" altLang="zh-CN">
                <a:latin typeface="Times New Roman" pitchFamily="18" charset="0"/>
              </a:rPr>
              <a:t>host</a:t>
            </a:r>
            <a:endParaRPr lang="en-US" altLang="zh-CN">
              <a:latin typeface="Times New Roman" pitchFamily="18" charset="0"/>
              <a:cs typeface="Times New Roman" pitchFamily="18" charset="0"/>
            </a:endParaRPr>
          </a:p>
          <a:p>
            <a:pPr eaLnBrk="1" hangingPunct="1">
              <a:lnSpc>
                <a:spcPct val="90000"/>
              </a:lnSpc>
              <a:buFontTx/>
              <a:buNone/>
            </a:pPr>
            <a:r>
              <a:rPr lang="en-US" altLang="zh-CN">
                <a:latin typeface="Times New Roman" pitchFamily="18" charset="0"/>
              </a:rPr>
              <a:t>③ </a:t>
            </a:r>
            <a:r>
              <a:rPr lang="zh-CN" altLang="en-US">
                <a:latin typeface="Times New Roman" pitchFamily="18" charset="0"/>
              </a:rPr>
              <a:t>网络拓扑和路由信息</a:t>
            </a:r>
            <a:r>
              <a:rPr lang="en-US" altLang="zh-CN">
                <a:latin typeface="Times New Roman" pitchFamily="18" charset="0"/>
              </a:rPr>
              <a:t>——Traceroute</a:t>
            </a:r>
          </a:p>
          <a:p>
            <a:pPr eaLnBrk="1" hangingPunct="1">
              <a:lnSpc>
                <a:spcPct val="90000"/>
              </a:lnSpc>
              <a:buFontTx/>
              <a:buNone/>
            </a:pPr>
            <a:endParaRPr lang="en-US" altLang="zh-CN">
              <a:latin typeface="Times New Roman" pitchFamily="18" charset="0"/>
            </a:endParaRPr>
          </a:p>
          <a:p>
            <a:pPr eaLnBrk="1" hangingPunct="1">
              <a:lnSpc>
                <a:spcPct val="90000"/>
              </a:lnSpc>
              <a:buFontTx/>
              <a:buNone/>
            </a:pPr>
            <a:r>
              <a:rPr lang="en-US" altLang="zh-CN">
                <a:latin typeface="Times New Roman" pitchFamily="18" charset="0"/>
              </a:rPr>
              <a:t>    </a:t>
            </a:r>
            <a:r>
              <a:rPr lang="zh-CN" altLang="en-US">
                <a:latin typeface="Times New Roman" pitchFamily="18" charset="0"/>
              </a:rPr>
              <a:t>获取公开的信息；采用的技术合法。</a:t>
            </a:r>
          </a:p>
        </p:txBody>
      </p:sp>
      <p:sp>
        <p:nvSpPr>
          <p:cNvPr id="922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1AFA95E-9693-4A1E-9D58-454FF04728D2}"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922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41DF6F13-6C98-46AA-92FF-F8C3CEA86F4D}"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a:t>
            </a:fld>
            <a:endParaRPr lang="en-US" altLang="zh-CN" sz="1000" b="0">
              <a:solidFill>
                <a:schemeClr val="bg1"/>
              </a:solidFill>
              <a:latin typeface="Verdana" pitchFamily="34" charset="0"/>
              <a:ea typeface="宋体" pitchFamily="2" charset="-122"/>
            </a:endParaRPr>
          </a:p>
        </p:txBody>
      </p:sp>
      <p:sp>
        <p:nvSpPr>
          <p:cNvPr id="9222" name="AutoShape 4">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0" y="260350"/>
            <a:ext cx="8748713" cy="1143000"/>
          </a:xfrm>
        </p:spPr>
        <p:txBody>
          <a:bodyPr/>
          <a:lstStyle/>
          <a:p>
            <a:pPr eaLnBrk="1" hangingPunct="1"/>
            <a:r>
              <a:rPr lang="en-US" altLang="zh-CN">
                <a:latin typeface="Times New Roman" pitchFamily="18" charset="0"/>
              </a:rPr>
              <a:t>2.8  </a:t>
            </a:r>
            <a:r>
              <a:rPr lang="zh-CN" altLang="en-US">
                <a:latin typeface="Times New Roman" pitchFamily="18" charset="0"/>
              </a:rPr>
              <a:t>创建后门（</a:t>
            </a:r>
            <a:r>
              <a:rPr lang="en-US" altLang="zh-CN">
                <a:latin typeface="Times New Roman" pitchFamily="18" charset="0"/>
              </a:rPr>
              <a:t>Creating Bookdoor</a:t>
            </a:r>
            <a:r>
              <a:rPr lang="zh-CN" altLang="en-US">
                <a:latin typeface="Times New Roman" pitchFamily="18" charset="0"/>
              </a:rPr>
              <a:t>）</a:t>
            </a:r>
            <a:r>
              <a:rPr lang="zh-CN" altLang="en-US" sz="4000"/>
              <a:t> </a:t>
            </a:r>
          </a:p>
        </p:txBody>
      </p:sp>
      <p:sp>
        <p:nvSpPr>
          <p:cNvPr id="64515" name="Rectangle 3"/>
          <p:cNvSpPr>
            <a:spLocks noGrp="1" noChangeArrowheads="1"/>
          </p:cNvSpPr>
          <p:nvPr>
            <p:ph idx="1"/>
          </p:nvPr>
        </p:nvSpPr>
        <p:spPr/>
        <p:txBody>
          <a:bodyPr/>
          <a:lstStyle/>
          <a:p>
            <a:pPr eaLnBrk="1" hangingPunct="1">
              <a:buFontTx/>
              <a:buNone/>
            </a:pPr>
            <a:r>
              <a:rPr lang="zh-CN" altLang="en-US">
                <a:latin typeface="Times New Roman" pitchFamily="18" charset="0"/>
              </a:rPr>
              <a:t>无论用户账号增加</a:t>
            </a:r>
            <a:r>
              <a:rPr lang="en-US" altLang="zh-CN">
                <a:latin typeface="Times New Roman" pitchFamily="18" charset="0"/>
              </a:rPr>
              <a:t>/</a:t>
            </a:r>
            <a:r>
              <a:rPr lang="zh-CN" altLang="en-US">
                <a:latin typeface="Times New Roman" pitchFamily="18" charset="0"/>
              </a:rPr>
              <a:t>减少、服务开启</a:t>
            </a:r>
            <a:r>
              <a:rPr lang="en-US" altLang="zh-CN">
                <a:latin typeface="Times New Roman" pitchFamily="18" charset="0"/>
              </a:rPr>
              <a:t>/</a:t>
            </a:r>
            <a:r>
              <a:rPr lang="zh-CN" altLang="en-US">
                <a:latin typeface="Times New Roman" pitchFamily="18" charset="0"/>
              </a:rPr>
              <a:t>关闭等配置如何改变，“后门程序”都能为攻击者提供访问权限。</a:t>
            </a:r>
          </a:p>
          <a:p>
            <a:pPr eaLnBrk="1" hangingPunct="1">
              <a:buFontTx/>
              <a:buNone/>
            </a:pPr>
            <a:endParaRPr lang="zh-CN" altLang="en-US" sz="2400">
              <a:latin typeface="Times New Roman" pitchFamily="18" charset="0"/>
            </a:endParaRPr>
          </a:p>
          <a:p>
            <a:pPr eaLnBrk="1" hangingPunct="1">
              <a:buFontTx/>
              <a:buNone/>
            </a:pPr>
            <a:r>
              <a:rPr lang="en-US" altLang="zh-CN" sz="2400">
                <a:latin typeface="Times New Roman" pitchFamily="18" charset="0"/>
              </a:rPr>
              <a:t>1</a:t>
            </a:r>
            <a:r>
              <a:rPr lang="zh-CN" altLang="en-US" sz="2400">
                <a:latin typeface="Times New Roman" pitchFamily="18" charset="0"/>
              </a:rPr>
              <a:t>）重新开放不安全的服务</a:t>
            </a:r>
            <a:r>
              <a:rPr lang="zh-CN" altLang="en-US" sz="2400"/>
              <a:t>端口</a:t>
            </a:r>
            <a:endParaRPr lang="zh-CN" altLang="en-US" sz="2400">
              <a:latin typeface="Times New Roman" pitchFamily="18" charset="0"/>
            </a:endParaRPr>
          </a:p>
          <a:p>
            <a:pPr eaLnBrk="1" hangingPunct="1">
              <a:buFontTx/>
              <a:buNone/>
            </a:pPr>
            <a:r>
              <a:rPr lang="en-US" altLang="zh-CN" sz="2400">
                <a:latin typeface="Times New Roman" pitchFamily="18" charset="0"/>
              </a:rPr>
              <a:t>2</a:t>
            </a:r>
            <a:r>
              <a:rPr lang="zh-CN" altLang="en-US" sz="2400">
                <a:latin typeface="Times New Roman" pitchFamily="18" charset="0"/>
              </a:rPr>
              <a:t>）修改系统配置留下漏洞</a:t>
            </a:r>
          </a:p>
          <a:p>
            <a:pPr eaLnBrk="1" hangingPunct="1">
              <a:buFontTx/>
              <a:buNone/>
            </a:pPr>
            <a:r>
              <a:rPr lang="en-US" altLang="zh-CN" sz="2400">
                <a:latin typeface="Times New Roman" pitchFamily="18" charset="0"/>
              </a:rPr>
              <a:t>3</a:t>
            </a:r>
            <a:r>
              <a:rPr lang="zh-CN" altLang="en-US" sz="2400">
                <a:latin typeface="Times New Roman" pitchFamily="18" charset="0"/>
              </a:rPr>
              <a:t>）安装嗅探器和建立隐藏通道</a:t>
            </a:r>
          </a:p>
          <a:p>
            <a:pPr eaLnBrk="1" hangingPunct="1">
              <a:buFontTx/>
              <a:buNone/>
            </a:pPr>
            <a:r>
              <a:rPr lang="en-US" altLang="zh-CN" sz="2400">
                <a:latin typeface="Times New Roman" pitchFamily="18" charset="0"/>
              </a:rPr>
              <a:t>4</a:t>
            </a:r>
            <a:r>
              <a:rPr lang="zh-CN" altLang="en-US" sz="2400">
                <a:latin typeface="Times New Roman" pitchFamily="18" charset="0"/>
              </a:rPr>
              <a:t>）创建具有</a:t>
            </a:r>
            <a:r>
              <a:rPr lang="en-US" altLang="zh-CN" sz="2400">
                <a:latin typeface="Times New Roman" pitchFamily="18" charset="0"/>
              </a:rPr>
              <a:t>root</a:t>
            </a:r>
            <a:r>
              <a:rPr lang="zh-CN" altLang="en-US" sz="2400">
                <a:latin typeface="Times New Roman" pitchFamily="18" charset="0"/>
              </a:rPr>
              <a:t>权限的虚假用户账号</a:t>
            </a:r>
          </a:p>
          <a:p>
            <a:pPr eaLnBrk="1" hangingPunct="1">
              <a:buFontTx/>
              <a:buNone/>
            </a:pPr>
            <a:r>
              <a:rPr lang="en-US" altLang="zh-CN" sz="2400">
                <a:latin typeface="Times New Roman" pitchFamily="18" charset="0"/>
              </a:rPr>
              <a:t>5</a:t>
            </a:r>
            <a:r>
              <a:rPr lang="zh-CN" altLang="en-US" sz="2400">
                <a:latin typeface="Times New Roman" pitchFamily="18" charset="0"/>
              </a:rPr>
              <a:t>）安装批处理文件</a:t>
            </a:r>
          </a:p>
          <a:p>
            <a:pPr eaLnBrk="1" hangingPunct="1">
              <a:buFontTx/>
              <a:buNone/>
            </a:pPr>
            <a:r>
              <a:rPr lang="en-US" altLang="zh-CN" sz="2400">
                <a:latin typeface="Times New Roman" pitchFamily="18" charset="0"/>
              </a:rPr>
              <a:t>6</a:t>
            </a:r>
            <a:r>
              <a:rPr lang="zh-CN" altLang="en-US" sz="2400">
                <a:latin typeface="Times New Roman" pitchFamily="18" charset="0"/>
              </a:rPr>
              <a:t>）安装远程控制工具</a:t>
            </a:r>
          </a:p>
          <a:p>
            <a:pPr eaLnBrk="1" hangingPunct="1">
              <a:buFontTx/>
              <a:buNone/>
            </a:pPr>
            <a:r>
              <a:rPr lang="en-US" altLang="zh-CN" sz="2400">
                <a:latin typeface="Times New Roman" pitchFamily="18" charset="0"/>
              </a:rPr>
              <a:t>7</a:t>
            </a:r>
            <a:r>
              <a:rPr lang="zh-CN" altLang="en-US" sz="2400">
                <a:latin typeface="Times New Roman" pitchFamily="18" charset="0"/>
              </a:rPr>
              <a:t>）使用木马程序替换系统程序</a:t>
            </a:r>
          </a:p>
        </p:txBody>
      </p:sp>
      <p:sp>
        <p:nvSpPr>
          <p:cNvPr id="6451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6044A116-B203-4795-9A4C-8ABCB9F0FAF2}"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6451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D7688E09-5DAF-40BF-8FB2-3F745E21BB73}"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60</a:t>
            </a:fld>
            <a:endParaRPr lang="en-US" altLang="zh-CN" sz="1000" b="0">
              <a:solidFill>
                <a:schemeClr val="bg1"/>
              </a:solidFill>
              <a:latin typeface="Verdana" pitchFamily="34" charset="0"/>
              <a:ea typeface="宋体" pitchFamily="2" charset="-122"/>
            </a:endParaRPr>
          </a:p>
        </p:txBody>
      </p:sp>
      <p:sp>
        <p:nvSpPr>
          <p:cNvPr id="64518" name="AutoShape 4">
            <a:hlinkClick r:id="rId2" action="ppaction://hlinksldjump" highlightClick="1"/>
          </p:cNvPr>
          <p:cNvSpPr>
            <a:spLocks noChangeArrowheads="1"/>
          </p:cNvSpPr>
          <p:nvPr/>
        </p:nvSpPr>
        <p:spPr bwMode="auto">
          <a:xfrm>
            <a:off x="8316913" y="44450"/>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74638"/>
            <a:ext cx="8229600" cy="633412"/>
          </a:xfrm>
        </p:spPr>
        <p:txBody>
          <a:bodyPr/>
          <a:lstStyle/>
          <a:p>
            <a:pPr eaLnBrk="1" hangingPunct="1"/>
            <a:r>
              <a:rPr lang="zh-CN" altLang="en-US"/>
              <a:t>常用的后门创建方法</a:t>
            </a:r>
          </a:p>
        </p:txBody>
      </p:sp>
      <p:sp>
        <p:nvSpPr>
          <p:cNvPr id="65539" name="Rectangle 3"/>
          <p:cNvSpPr>
            <a:spLocks noGrp="1" noChangeArrowheads="1"/>
          </p:cNvSpPr>
          <p:nvPr>
            <p:ph idx="1"/>
          </p:nvPr>
        </p:nvSpPr>
        <p:spPr>
          <a:xfrm>
            <a:off x="457200" y="1052513"/>
            <a:ext cx="8229600" cy="5073650"/>
          </a:xfrm>
        </p:spPr>
        <p:txBody>
          <a:bodyPr/>
          <a:lstStyle/>
          <a:p>
            <a:pPr eaLnBrk="1" hangingPunct="1">
              <a:lnSpc>
                <a:spcPct val="95000"/>
              </a:lnSpc>
              <a:buFontTx/>
              <a:buNone/>
            </a:pPr>
            <a:r>
              <a:rPr lang="en-US" altLang="zh-CN" sz="2600">
                <a:latin typeface="Times New Roman" pitchFamily="18" charset="0"/>
              </a:rPr>
              <a:t>1</a:t>
            </a:r>
            <a:r>
              <a:rPr lang="zh-CN" altLang="en-US" sz="2600">
                <a:latin typeface="Times New Roman" pitchFamily="18" charset="0"/>
              </a:rPr>
              <a:t>）</a:t>
            </a:r>
            <a:r>
              <a:rPr lang="en-US" altLang="zh-CN" sz="2600">
                <a:latin typeface="Times New Roman" pitchFamily="18" charset="0"/>
              </a:rPr>
              <a:t>SUID</a:t>
            </a:r>
            <a:r>
              <a:rPr lang="zh-CN" altLang="en-US" sz="2600">
                <a:latin typeface="Times New Roman" pitchFamily="18" charset="0"/>
              </a:rPr>
              <a:t>后门：提升权限后门</a:t>
            </a:r>
          </a:p>
          <a:p>
            <a:pPr eaLnBrk="1" hangingPunct="1">
              <a:lnSpc>
                <a:spcPct val="95000"/>
              </a:lnSpc>
              <a:buFontTx/>
              <a:buNone/>
            </a:pPr>
            <a:r>
              <a:rPr lang="en-US" altLang="zh-CN" sz="2600">
                <a:latin typeface="Times New Roman" pitchFamily="18" charset="0"/>
              </a:rPr>
              <a:t>2</a:t>
            </a:r>
            <a:r>
              <a:rPr lang="zh-CN" altLang="en-US" sz="2600">
                <a:latin typeface="Times New Roman" pitchFamily="18" charset="0"/>
              </a:rPr>
              <a:t>）利用信任关系建立</a:t>
            </a:r>
            <a:r>
              <a:rPr lang="en-US" altLang="zh-CN" sz="2600">
                <a:latin typeface="Times New Roman" pitchFamily="18" charset="0"/>
              </a:rPr>
              <a:t>rlogin</a:t>
            </a:r>
            <a:r>
              <a:rPr lang="zh-CN" altLang="en-US" sz="2600">
                <a:latin typeface="Times New Roman" pitchFamily="18" charset="0"/>
              </a:rPr>
              <a:t>后门</a:t>
            </a:r>
          </a:p>
          <a:p>
            <a:pPr eaLnBrk="1" hangingPunct="1">
              <a:lnSpc>
                <a:spcPct val="95000"/>
              </a:lnSpc>
              <a:buFontTx/>
              <a:buNone/>
            </a:pPr>
            <a:r>
              <a:rPr lang="en-US" altLang="zh-CN" sz="2600">
                <a:latin typeface="Times New Roman" pitchFamily="18" charset="0"/>
              </a:rPr>
              <a:t>3</a:t>
            </a:r>
            <a:r>
              <a:rPr lang="zh-CN" altLang="en-US" sz="2600">
                <a:latin typeface="Times New Roman" pitchFamily="18" charset="0"/>
              </a:rPr>
              <a:t>）使用</a:t>
            </a:r>
            <a:r>
              <a:rPr lang="en-US" altLang="zh-CN" sz="2600">
                <a:latin typeface="Times New Roman" pitchFamily="18" charset="0"/>
              </a:rPr>
              <a:t>Netcat</a:t>
            </a:r>
            <a:r>
              <a:rPr lang="zh-CN" altLang="en-US" sz="2600">
                <a:latin typeface="Times New Roman" pitchFamily="18" charset="0"/>
              </a:rPr>
              <a:t>建立远程登录后门</a:t>
            </a:r>
          </a:p>
          <a:p>
            <a:pPr eaLnBrk="1" hangingPunct="1">
              <a:lnSpc>
                <a:spcPct val="95000"/>
              </a:lnSpc>
              <a:buFontTx/>
              <a:buNone/>
            </a:pPr>
            <a:endParaRPr lang="zh-CN" altLang="en-US" sz="2600">
              <a:latin typeface="Times New Roman" pitchFamily="18" charset="0"/>
            </a:endParaRPr>
          </a:p>
          <a:p>
            <a:pPr eaLnBrk="1" hangingPunct="1">
              <a:lnSpc>
                <a:spcPct val="95000"/>
              </a:lnSpc>
              <a:buFontTx/>
              <a:buNone/>
            </a:pPr>
            <a:r>
              <a:rPr lang="en-US" altLang="zh-CN" sz="2600">
                <a:latin typeface="Times New Roman" pitchFamily="18" charset="0"/>
              </a:rPr>
              <a:t>4</a:t>
            </a:r>
            <a:r>
              <a:rPr lang="zh-CN" altLang="en-US" sz="2600">
                <a:latin typeface="Times New Roman" pitchFamily="18" charset="0"/>
              </a:rPr>
              <a:t>）采用隧道技术的后门：通过封包来穿越防火墙</a:t>
            </a:r>
          </a:p>
          <a:p>
            <a:pPr eaLnBrk="1" hangingPunct="1">
              <a:lnSpc>
                <a:spcPct val="95000"/>
              </a:lnSpc>
              <a:buFontTx/>
              <a:buNone/>
            </a:pPr>
            <a:r>
              <a:rPr lang="en-US" altLang="zh-CN" sz="2600">
                <a:latin typeface="Times New Roman" pitchFamily="18" charset="0"/>
              </a:rPr>
              <a:t>5</a:t>
            </a:r>
            <a:r>
              <a:rPr lang="zh-CN" altLang="en-US" sz="2600">
                <a:latin typeface="Times New Roman" pitchFamily="18" charset="0"/>
              </a:rPr>
              <a:t>）端口重定向后门：通过中转主机将请求转发给目标</a:t>
            </a:r>
          </a:p>
          <a:p>
            <a:pPr eaLnBrk="1" hangingPunct="1">
              <a:lnSpc>
                <a:spcPct val="95000"/>
              </a:lnSpc>
              <a:buFontTx/>
              <a:buNone/>
            </a:pPr>
            <a:r>
              <a:rPr lang="en-US" altLang="zh-CN" sz="2600">
                <a:latin typeface="Times New Roman" pitchFamily="18" charset="0"/>
              </a:rPr>
              <a:t>6</a:t>
            </a:r>
            <a:r>
              <a:rPr lang="zh-CN" altLang="en-US" sz="2600">
                <a:latin typeface="Times New Roman" pitchFamily="18" charset="0"/>
              </a:rPr>
              <a:t>）采用反向连接来穿越防火墙</a:t>
            </a:r>
          </a:p>
          <a:p>
            <a:pPr eaLnBrk="1" hangingPunct="1">
              <a:lnSpc>
                <a:spcPct val="95000"/>
              </a:lnSpc>
              <a:buFontTx/>
              <a:buNone/>
            </a:pPr>
            <a:endParaRPr lang="zh-CN" altLang="en-US" sz="2600">
              <a:latin typeface="Times New Roman" pitchFamily="18" charset="0"/>
            </a:endParaRPr>
          </a:p>
          <a:p>
            <a:pPr eaLnBrk="1" hangingPunct="1">
              <a:lnSpc>
                <a:spcPct val="95000"/>
              </a:lnSpc>
              <a:buFontTx/>
              <a:buNone/>
            </a:pPr>
            <a:r>
              <a:rPr lang="en-US" altLang="zh-CN" sz="2600">
                <a:latin typeface="Times New Roman" pitchFamily="18" charset="0"/>
              </a:rPr>
              <a:t>7</a:t>
            </a:r>
            <a:r>
              <a:rPr lang="zh-CN" altLang="en-US" sz="2600">
                <a:latin typeface="Times New Roman" pitchFamily="18" charset="0"/>
              </a:rPr>
              <a:t>）键盘记录器后门</a:t>
            </a:r>
          </a:p>
          <a:p>
            <a:pPr eaLnBrk="1" hangingPunct="1">
              <a:lnSpc>
                <a:spcPct val="95000"/>
              </a:lnSpc>
              <a:buFontTx/>
              <a:buNone/>
            </a:pPr>
            <a:r>
              <a:rPr lang="en-US" altLang="zh-CN" sz="2600">
                <a:latin typeface="Times New Roman" pitchFamily="18" charset="0"/>
              </a:rPr>
              <a:t>8</a:t>
            </a:r>
            <a:r>
              <a:rPr lang="zh-CN" altLang="en-US" sz="2600">
                <a:latin typeface="Times New Roman" pitchFamily="18" charset="0"/>
              </a:rPr>
              <a:t>）木马服务器后门</a:t>
            </a:r>
          </a:p>
          <a:p>
            <a:pPr eaLnBrk="1" hangingPunct="1">
              <a:lnSpc>
                <a:spcPct val="95000"/>
              </a:lnSpc>
              <a:buFontTx/>
              <a:buNone/>
            </a:pPr>
            <a:r>
              <a:rPr lang="en-US" altLang="zh-CN" sz="2600">
                <a:latin typeface="Times New Roman" pitchFamily="18" charset="0"/>
              </a:rPr>
              <a:t>9</a:t>
            </a:r>
            <a:r>
              <a:rPr lang="zh-CN" altLang="en-US" sz="2600">
                <a:latin typeface="Times New Roman" pitchFamily="18" charset="0"/>
              </a:rPr>
              <a:t>）内核级</a:t>
            </a:r>
            <a:r>
              <a:rPr lang="en-US" altLang="zh-CN" sz="2600">
                <a:latin typeface="Times New Roman" pitchFamily="18" charset="0"/>
              </a:rPr>
              <a:t>Rootkit</a:t>
            </a:r>
            <a:r>
              <a:rPr lang="zh-CN" altLang="en-US" sz="2600">
                <a:latin typeface="Times New Roman" pitchFamily="18" charset="0"/>
              </a:rPr>
              <a:t>后门：工作效率高且很难发现</a:t>
            </a:r>
          </a:p>
        </p:txBody>
      </p:sp>
      <p:sp>
        <p:nvSpPr>
          <p:cNvPr id="6554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3F6836EB-43BC-4A39-85E3-E902A9E530A1}"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6554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CAF4B5B-8ACD-4D5D-A73B-A0C68D38BD57}"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61</a:t>
            </a:fld>
            <a:endParaRPr lang="en-US" altLang="zh-CN" sz="1000" b="0">
              <a:solidFill>
                <a:schemeClr val="bg1"/>
              </a:solidFill>
              <a:latin typeface="Verdana" pitchFamily="34" charset="0"/>
              <a:ea typeface="宋体" pitchFamily="2" charset="-122"/>
            </a:endParaRPr>
          </a:p>
        </p:txBody>
      </p:sp>
      <p:sp>
        <p:nvSpPr>
          <p:cNvPr id="65542" name="AutoShape 5">
            <a:hlinkClick r:id="rId2" action="ppaction://hlinksldjump" highlightClick="1"/>
          </p:cNvPr>
          <p:cNvSpPr>
            <a:spLocks noChangeArrowheads="1"/>
          </p:cNvSpPr>
          <p:nvPr/>
        </p:nvSpPr>
        <p:spPr bwMode="auto">
          <a:xfrm>
            <a:off x="8316913" y="44450"/>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a:latin typeface="Times New Roman" pitchFamily="18" charset="0"/>
              </a:rPr>
              <a:t>2.9  Web</a:t>
            </a:r>
            <a:r>
              <a:rPr lang="zh-CN" altLang="en-US">
                <a:latin typeface="Times New Roman" pitchFamily="18" charset="0"/>
              </a:rPr>
              <a:t>攻击技术</a:t>
            </a:r>
            <a:r>
              <a:rPr lang="zh-CN" altLang="en-US"/>
              <a:t> </a:t>
            </a:r>
          </a:p>
        </p:txBody>
      </p:sp>
      <p:sp>
        <p:nvSpPr>
          <p:cNvPr id="66563" name="Rectangle 3"/>
          <p:cNvSpPr>
            <a:spLocks noGrp="1" noChangeArrowheads="1"/>
          </p:cNvSpPr>
          <p:nvPr>
            <p:ph idx="1"/>
          </p:nvPr>
        </p:nvSpPr>
        <p:spPr>
          <a:xfrm>
            <a:off x="457200" y="1412875"/>
            <a:ext cx="8229600" cy="5068888"/>
          </a:xfrm>
        </p:spPr>
        <p:txBody>
          <a:bodyPr/>
          <a:lstStyle/>
          <a:p>
            <a:pPr eaLnBrk="1" hangingPunct="1">
              <a:lnSpc>
                <a:spcPct val="90000"/>
              </a:lnSpc>
              <a:buFontTx/>
              <a:buNone/>
            </a:pPr>
            <a:r>
              <a:rPr lang="zh-CN" altLang="en-US" dirty="0">
                <a:latin typeface="Times New Roman" pitchFamily="18" charset="0"/>
              </a:rPr>
              <a:t>攻击</a:t>
            </a:r>
            <a:r>
              <a:rPr lang="en-US" altLang="zh-CN" dirty="0">
                <a:latin typeface="Times New Roman" pitchFamily="18" charset="0"/>
              </a:rPr>
              <a:t>Web</a:t>
            </a:r>
            <a:r>
              <a:rPr lang="zh-CN" altLang="en-US" dirty="0">
                <a:latin typeface="Times New Roman" pitchFamily="18" charset="0"/>
              </a:rPr>
              <a:t>服务器：</a:t>
            </a:r>
          </a:p>
          <a:p>
            <a:pPr eaLnBrk="1" hangingPunct="1">
              <a:lnSpc>
                <a:spcPct val="90000"/>
              </a:lnSpc>
              <a:buFontTx/>
              <a:buNone/>
            </a:pPr>
            <a:r>
              <a:rPr lang="zh-CN" altLang="en-US" sz="2400" dirty="0">
                <a:latin typeface="Times New Roman" pitchFamily="18" charset="0"/>
              </a:rPr>
              <a:t>    样板文件和源代码泄露、缓冲区溢出攻击</a:t>
            </a:r>
          </a:p>
          <a:p>
            <a:pPr eaLnBrk="1" hangingPunct="1">
              <a:lnSpc>
                <a:spcPct val="90000"/>
              </a:lnSpc>
              <a:buFontTx/>
              <a:buNone/>
            </a:pPr>
            <a:r>
              <a:rPr lang="zh-CN" altLang="en-US" sz="2400" dirty="0">
                <a:latin typeface="Times New Roman" pitchFamily="18" charset="0"/>
              </a:rPr>
              <a:t>    资源解析和二次解码攻击（即同义异名攻击）</a:t>
            </a:r>
          </a:p>
          <a:p>
            <a:pPr eaLnBrk="1" hangingPunct="1">
              <a:lnSpc>
                <a:spcPct val="90000"/>
              </a:lnSpc>
              <a:buFontTx/>
              <a:buNone/>
            </a:pPr>
            <a:r>
              <a:rPr lang="zh-CN" altLang="en-US" sz="2400" dirty="0">
                <a:latin typeface="Times New Roman" pitchFamily="18" charset="0"/>
              </a:rPr>
              <a:t>    服务器功能扩展模块问题</a:t>
            </a:r>
          </a:p>
          <a:p>
            <a:pPr eaLnBrk="1" hangingPunct="1">
              <a:lnSpc>
                <a:spcPct val="90000"/>
              </a:lnSpc>
              <a:buFontTx/>
              <a:buNone/>
            </a:pPr>
            <a:r>
              <a:rPr lang="zh-CN" altLang="en-US" sz="2400" dirty="0">
                <a:latin typeface="Times New Roman" pitchFamily="18" charset="0"/>
              </a:rPr>
              <a:t>    服务器端包含（</a:t>
            </a:r>
            <a:r>
              <a:rPr lang="en-US" altLang="zh-CN" sz="2400" dirty="0">
                <a:latin typeface="Times New Roman" pitchFamily="18" charset="0"/>
              </a:rPr>
              <a:t>Server Side Include</a:t>
            </a:r>
            <a:r>
              <a:rPr lang="zh-CN" altLang="en-US" sz="2400" dirty="0">
                <a:latin typeface="Times New Roman" pitchFamily="18" charset="0"/>
              </a:rPr>
              <a:t>，</a:t>
            </a:r>
            <a:r>
              <a:rPr lang="en-US" altLang="zh-CN" sz="2400" dirty="0">
                <a:latin typeface="Times New Roman" pitchFamily="18" charset="0"/>
              </a:rPr>
              <a:t>SSI</a:t>
            </a:r>
            <a:r>
              <a:rPr lang="zh-CN" altLang="en-US" sz="2400" dirty="0">
                <a:latin typeface="Times New Roman" pitchFamily="18" charset="0"/>
              </a:rPr>
              <a:t>）问题</a:t>
            </a:r>
          </a:p>
          <a:p>
            <a:pPr eaLnBrk="1" hangingPunct="1">
              <a:lnSpc>
                <a:spcPct val="90000"/>
              </a:lnSpc>
              <a:buFontTx/>
              <a:buNone/>
            </a:pPr>
            <a:r>
              <a:rPr lang="zh-CN" altLang="en-US" sz="2400" dirty="0">
                <a:latin typeface="Times New Roman" pitchFamily="18" charset="0"/>
              </a:rPr>
              <a:t>    </a:t>
            </a:r>
            <a:r>
              <a:rPr lang="en-US" altLang="zh-CN" sz="2400" dirty="0">
                <a:latin typeface="Times New Roman" pitchFamily="18" charset="0"/>
              </a:rPr>
              <a:t>SQL</a:t>
            </a:r>
            <a:r>
              <a:rPr lang="zh-CN" altLang="en-US" sz="2400" dirty="0">
                <a:latin typeface="Times New Roman" pitchFamily="18" charset="0"/>
              </a:rPr>
              <a:t>注入（</a:t>
            </a:r>
            <a:r>
              <a:rPr lang="en-US" altLang="zh-CN" sz="2400" dirty="0">
                <a:latin typeface="Times New Roman" pitchFamily="18" charset="0"/>
              </a:rPr>
              <a:t>SQL Injection</a:t>
            </a:r>
            <a:r>
              <a:rPr lang="zh-CN" altLang="en-US" sz="2400" dirty="0">
                <a:latin typeface="Times New Roman" pitchFamily="18" charset="0"/>
              </a:rPr>
              <a:t>）攻击</a:t>
            </a:r>
          </a:p>
          <a:p>
            <a:pPr eaLnBrk="1" hangingPunct="1">
              <a:lnSpc>
                <a:spcPct val="90000"/>
              </a:lnSpc>
              <a:buFontTx/>
              <a:buNone/>
            </a:pPr>
            <a:endParaRPr lang="zh-CN" altLang="en-US" sz="2400" dirty="0">
              <a:latin typeface="Times New Roman" pitchFamily="18" charset="0"/>
            </a:endParaRPr>
          </a:p>
          <a:p>
            <a:pPr eaLnBrk="1" hangingPunct="1">
              <a:lnSpc>
                <a:spcPct val="90000"/>
              </a:lnSpc>
              <a:buFontTx/>
              <a:buNone/>
            </a:pPr>
            <a:r>
              <a:rPr lang="zh-CN" altLang="en-US" dirty="0">
                <a:latin typeface="Times New Roman" pitchFamily="18" charset="0"/>
              </a:rPr>
              <a:t>攻击</a:t>
            </a:r>
            <a:r>
              <a:rPr lang="en-US" altLang="zh-CN" dirty="0">
                <a:latin typeface="Times New Roman" pitchFamily="18" charset="0"/>
              </a:rPr>
              <a:t>Web</a:t>
            </a:r>
            <a:r>
              <a:rPr lang="zh-CN" altLang="en-US" dirty="0">
                <a:latin typeface="Times New Roman" pitchFamily="18" charset="0"/>
              </a:rPr>
              <a:t>浏览器：</a:t>
            </a:r>
          </a:p>
          <a:p>
            <a:pPr eaLnBrk="1" hangingPunct="1">
              <a:lnSpc>
                <a:spcPct val="90000"/>
              </a:lnSpc>
              <a:buFontTx/>
              <a:buNone/>
            </a:pPr>
            <a:r>
              <a:rPr lang="zh-CN" altLang="en-US" sz="2400" dirty="0">
                <a:latin typeface="Times New Roman" pitchFamily="18" charset="0"/>
              </a:rPr>
              <a:t>    对</a:t>
            </a:r>
            <a:r>
              <a:rPr lang="en-US" altLang="zh-CN" sz="2400" dirty="0">
                <a:latin typeface="Times New Roman" pitchFamily="18" charset="0"/>
              </a:rPr>
              <a:t>ActiveX</a:t>
            </a:r>
            <a:r>
              <a:rPr lang="zh-CN" altLang="en-US" sz="2400" dirty="0">
                <a:latin typeface="Times New Roman" pitchFamily="18" charset="0"/>
              </a:rPr>
              <a:t>和</a:t>
            </a:r>
            <a:r>
              <a:rPr lang="en-US" altLang="zh-CN" sz="2400" dirty="0">
                <a:latin typeface="Times New Roman" pitchFamily="18" charset="0"/>
              </a:rPr>
              <a:t>JavaScript</a:t>
            </a:r>
            <a:r>
              <a:rPr lang="zh-CN" altLang="en-US" sz="2400" dirty="0">
                <a:latin typeface="Times New Roman" pitchFamily="18" charset="0"/>
              </a:rPr>
              <a:t>脚本的攻击</a:t>
            </a:r>
          </a:p>
          <a:p>
            <a:pPr eaLnBrk="1" hangingPunct="1">
              <a:lnSpc>
                <a:spcPct val="90000"/>
              </a:lnSpc>
              <a:buFontTx/>
              <a:buNone/>
            </a:pPr>
            <a:r>
              <a:rPr lang="zh-CN" altLang="en-US" sz="2400" dirty="0">
                <a:latin typeface="Times New Roman" pitchFamily="18" charset="0"/>
              </a:rPr>
              <a:t>    攻击会话跟踪（</a:t>
            </a:r>
            <a:r>
              <a:rPr lang="en-US" altLang="zh-CN" sz="2400" dirty="0">
                <a:latin typeface="Times New Roman" pitchFamily="18" charset="0"/>
              </a:rPr>
              <a:t>cookie</a:t>
            </a:r>
            <a:r>
              <a:rPr lang="zh-CN" altLang="en-US" sz="2400" dirty="0">
                <a:latin typeface="Times New Roman" pitchFamily="18" charset="0"/>
              </a:rPr>
              <a:t>）机制</a:t>
            </a:r>
          </a:p>
          <a:p>
            <a:pPr eaLnBrk="1" hangingPunct="1">
              <a:lnSpc>
                <a:spcPct val="90000"/>
              </a:lnSpc>
              <a:buFontTx/>
              <a:buNone/>
            </a:pPr>
            <a:r>
              <a:rPr lang="zh-CN" altLang="en-US" sz="2400" dirty="0">
                <a:latin typeface="Times New Roman" pitchFamily="18" charset="0"/>
              </a:rPr>
              <a:t>    跨站脚本（</a:t>
            </a:r>
            <a:r>
              <a:rPr lang="en-US" altLang="zh-CN" sz="2400" dirty="0">
                <a:latin typeface="Times New Roman" pitchFamily="18" charset="0"/>
              </a:rPr>
              <a:t>Cross-Site Scripting</a:t>
            </a:r>
            <a:r>
              <a:rPr lang="zh-CN" altLang="en-US" sz="2400" dirty="0">
                <a:latin typeface="Times New Roman" pitchFamily="18" charset="0"/>
              </a:rPr>
              <a:t>，</a:t>
            </a:r>
            <a:r>
              <a:rPr lang="en-US" altLang="zh-CN" sz="2400" dirty="0">
                <a:latin typeface="Times New Roman" pitchFamily="18" charset="0"/>
              </a:rPr>
              <a:t>XSS</a:t>
            </a:r>
            <a:r>
              <a:rPr lang="zh-CN" altLang="en-US" sz="2400" dirty="0">
                <a:latin typeface="Times New Roman" pitchFamily="18" charset="0"/>
              </a:rPr>
              <a:t>）攻击</a:t>
            </a:r>
          </a:p>
          <a:p>
            <a:pPr eaLnBrk="1" hangingPunct="1">
              <a:lnSpc>
                <a:spcPct val="90000"/>
              </a:lnSpc>
              <a:buFontTx/>
              <a:buNone/>
            </a:pPr>
            <a:r>
              <a:rPr lang="zh-CN" altLang="en-US" sz="2400" dirty="0">
                <a:latin typeface="Times New Roman" pitchFamily="18" charset="0"/>
              </a:rPr>
              <a:t>    同形异义词（</a:t>
            </a:r>
            <a:r>
              <a:rPr lang="en-US" altLang="zh-CN" sz="2400" dirty="0">
                <a:latin typeface="Times New Roman" pitchFamily="18" charset="0"/>
              </a:rPr>
              <a:t>Homograph</a:t>
            </a:r>
            <a:r>
              <a:rPr lang="zh-CN" altLang="en-US" sz="2400" dirty="0">
                <a:latin typeface="Times New Roman" pitchFamily="18" charset="0"/>
              </a:rPr>
              <a:t>）漏洞 </a:t>
            </a:r>
          </a:p>
        </p:txBody>
      </p:sp>
      <p:sp>
        <p:nvSpPr>
          <p:cNvPr id="6656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843ACCE5-E7FA-488A-B1B7-48A2F2EE78E1}"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6656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035B76A-D3E8-4411-BBCA-774AAFFD34E1}"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62</a:t>
            </a:fld>
            <a:endParaRPr lang="en-US" altLang="zh-CN" sz="1000" b="0">
              <a:solidFill>
                <a:schemeClr val="bg1"/>
              </a:solidFill>
              <a:latin typeface="Verdana" pitchFamily="34" charset="0"/>
              <a:ea typeface="宋体" pitchFamily="2" charset="-122"/>
            </a:endParaRPr>
          </a:p>
        </p:txBody>
      </p:sp>
      <p:sp>
        <p:nvSpPr>
          <p:cNvPr id="66566" name="AutoShape 4">
            <a:hlinkClick r:id="rId2" action="ppaction://hlinksldjump" highlightClick="1"/>
          </p:cNvPr>
          <p:cNvSpPr>
            <a:spLocks noChangeArrowheads="1"/>
          </p:cNvSpPr>
          <p:nvPr/>
        </p:nvSpPr>
        <p:spPr bwMode="auto">
          <a:xfrm>
            <a:off x="8316913" y="44450"/>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66567" name="AutoShape 5"/>
          <p:cNvSpPr>
            <a:spLocks noChangeArrowheads="1"/>
          </p:cNvSpPr>
          <p:nvPr/>
        </p:nvSpPr>
        <p:spPr bwMode="auto">
          <a:xfrm>
            <a:off x="6516688" y="1196975"/>
            <a:ext cx="2376487" cy="719138"/>
          </a:xfrm>
          <a:prstGeom prst="wedgeRoundRectCallout">
            <a:avLst>
              <a:gd name="adj1" fmla="val -65231"/>
              <a:gd name="adj2" fmla="val 21745"/>
              <a:gd name="adj3" fmla="val 16667"/>
            </a:avLst>
          </a:prstGeom>
          <a:solidFill>
            <a:schemeClr val="accent1"/>
          </a:solidFill>
          <a:ln w="9525">
            <a:solidFill>
              <a:schemeClr val="tx1"/>
            </a:solidFill>
            <a:miter lim="800000"/>
            <a:headEnd/>
            <a:tailEnd/>
          </a:ln>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zh-CN" altLang="en-US" sz="2000">
                <a:latin typeface="Arial" charset="0"/>
                <a:ea typeface="宋体" pitchFamily="2" charset="-122"/>
              </a:rPr>
              <a:t>最小权限原则：</a:t>
            </a:r>
          </a:p>
          <a:p>
            <a:pPr eaLnBrk="1" hangingPunct="1">
              <a:spcBef>
                <a:spcPct val="0"/>
              </a:spcBef>
              <a:buClrTx/>
              <a:buFontTx/>
              <a:buNone/>
            </a:pPr>
            <a:r>
              <a:rPr lang="en-US" altLang="zh-CN" sz="2000">
                <a:latin typeface="Times New Roman" pitchFamily="18" charset="0"/>
                <a:ea typeface="宋体" pitchFamily="2" charset="-122"/>
              </a:rPr>
              <a:t>IUSR_Server</a:t>
            </a:r>
            <a:r>
              <a:rPr lang="zh-CN" altLang="en-US" sz="2000">
                <a:latin typeface="Times New Roman" pitchFamily="18" charset="0"/>
                <a:ea typeface="宋体" pitchFamily="2" charset="-122"/>
              </a:rPr>
              <a:t>权限</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CN">
                <a:latin typeface="Times New Roman" pitchFamily="18" charset="0"/>
              </a:rPr>
              <a:t>2.9.1  SQL</a:t>
            </a:r>
            <a:r>
              <a:rPr lang="zh-CN" altLang="en-US">
                <a:latin typeface="Times New Roman" pitchFamily="18" charset="0"/>
              </a:rPr>
              <a:t>注入攻击</a:t>
            </a:r>
            <a:r>
              <a:rPr lang="zh-CN" altLang="en-US"/>
              <a:t> </a:t>
            </a:r>
          </a:p>
        </p:txBody>
      </p:sp>
      <p:sp>
        <p:nvSpPr>
          <p:cNvPr id="67587" name="Rectangle 3"/>
          <p:cNvSpPr>
            <a:spLocks noGrp="1" noChangeArrowheads="1"/>
          </p:cNvSpPr>
          <p:nvPr>
            <p:ph idx="1"/>
          </p:nvPr>
        </p:nvSpPr>
        <p:spPr/>
        <p:txBody>
          <a:bodyPr/>
          <a:lstStyle/>
          <a:p>
            <a:pPr eaLnBrk="1" hangingPunct="1">
              <a:lnSpc>
                <a:spcPct val="90000"/>
              </a:lnSpc>
              <a:buFontTx/>
              <a:buNone/>
            </a:pPr>
            <a:r>
              <a:rPr lang="en-US" altLang="en-US"/>
              <a:t>①</a:t>
            </a:r>
            <a:r>
              <a:rPr lang="en-US" altLang="zh-CN"/>
              <a:t> </a:t>
            </a:r>
            <a:r>
              <a:rPr lang="en-US" altLang="zh-CN">
                <a:latin typeface="Times New Roman" pitchFamily="18" charset="0"/>
              </a:rPr>
              <a:t>Web</a:t>
            </a:r>
            <a:r>
              <a:rPr lang="zh-CN" altLang="en-US">
                <a:latin typeface="Times New Roman" pitchFamily="18" charset="0"/>
              </a:rPr>
              <a:t>应用程序没有对用户输入进行合法性验证而产生</a:t>
            </a:r>
            <a:r>
              <a:rPr lang="en-US" altLang="zh-CN">
                <a:latin typeface="Times New Roman" pitchFamily="18" charset="0"/>
              </a:rPr>
              <a:t>SQL</a:t>
            </a:r>
            <a:r>
              <a:rPr lang="zh-CN" altLang="en-US">
                <a:latin typeface="Times New Roman" pitchFamily="18" charset="0"/>
              </a:rPr>
              <a:t>注入漏洞（“空格”的存在和使用）；</a:t>
            </a:r>
          </a:p>
          <a:p>
            <a:pPr eaLnBrk="1" hangingPunct="1">
              <a:lnSpc>
                <a:spcPct val="90000"/>
              </a:lnSpc>
              <a:buFontTx/>
              <a:buNone/>
            </a:pPr>
            <a:endParaRPr lang="zh-CN" altLang="en-US">
              <a:latin typeface="Times New Roman" pitchFamily="18" charset="0"/>
            </a:endParaRPr>
          </a:p>
          <a:p>
            <a:pPr eaLnBrk="1" hangingPunct="1">
              <a:lnSpc>
                <a:spcPct val="90000"/>
              </a:lnSpc>
              <a:buFontTx/>
              <a:buNone/>
            </a:pPr>
            <a:r>
              <a:rPr lang="zh-CN" altLang="en-US"/>
              <a:t>② </a:t>
            </a:r>
            <a:r>
              <a:rPr lang="zh-CN" altLang="en-US">
                <a:latin typeface="Times New Roman" pitchFamily="18" charset="0"/>
              </a:rPr>
              <a:t>攻击者通过构造特殊的</a:t>
            </a:r>
            <a:r>
              <a:rPr lang="en-US" altLang="zh-CN">
                <a:latin typeface="Times New Roman" pitchFamily="18" charset="0"/>
              </a:rPr>
              <a:t>SQL</a:t>
            </a:r>
            <a:r>
              <a:rPr lang="zh-CN" altLang="en-US">
                <a:latin typeface="Times New Roman" pitchFamily="18" charset="0"/>
              </a:rPr>
              <a:t>语句，将指令插入系统原始的</a:t>
            </a:r>
            <a:r>
              <a:rPr lang="en-US" altLang="zh-CN">
                <a:latin typeface="Times New Roman" pitchFamily="18" charset="0"/>
              </a:rPr>
              <a:t>SQL</a:t>
            </a:r>
            <a:r>
              <a:rPr lang="zh-CN" altLang="en-US">
                <a:latin typeface="Times New Roman" pitchFamily="18" charset="0"/>
              </a:rPr>
              <a:t>查询语句中并执行它；</a:t>
            </a:r>
          </a:p>
          <a:p>
            <a:pPr eaLnBrk="1" hangingPunct="1">
              <a:lnSpc>
                <a:spcPct val="90000"/>
              </a:lnSpc>
              <a:buFontTx/>
              <a:buNone/>
            </a:pPr>
            <a:endParaRPr lang="zh-CN" altLang="en-US">
              <a:latin typeface="Times New Roman" pitchFamily="18" charset="0"/>
            </a:endParaRPr>
          </a:p>
          <a:p>
            <a:pPr eaLnBrk="1" hangingPunct="1">
              <a:lnSpc>
                <a:spcPct val="90000"/>
              </a:lnSpc>
              <a:buFontTx/>
              <a:buNone/>
            </a:pPr>
            <a:r>
              <a:rPr lang="zh-CN" altLang="en-US"/>
              <a:t>③ </a:t>
            </a:r>
            <a:r>
              <a:rPr lang="zh-CN" altLang="en-US">
                <a:latin typeface="Times New Roman" pitchFamily="18" charset="0"/>
              </a:rPr>
              <a:t>获取数据库的敏感信息，甚至获取主机的控制权。</a:t>
            </a:r>
          </a:p>
          <a:p>
            <a:pPr eaLnBrk="1" hangingPunct="1">
              <a:lnSpc>
                <a:spcPct val="90000"/>
              </a:lnSpc>
              <a:buFontTx/>
              <a:buNone/>
            </a:pPr>
            <a:endParaRPr lang="zh-CN" altLang="en-US">
              <a:latin typeface="Times New Roman" pitchFamily="18" charset="0"/>
            </a:endParaRPr>
          </a:p>
          <a:p>
            <a:pPr eaLnBrk="1" hangingPunct="1">
              <a:lnSpc>
                <a:spcPct val="90000"/>
              </a:lnSpc>
              <a:buFontTx/>
              <a:buNone/>
            </a:pPr>
            <a:r>
              <a:rPr lang="zh-CN" altLang="en-US">
                <a:latin typeface="Times New Roman" pitchFamily="18" charset="0"/>
              </a:rPr>
              <a:t>    </a:t>
            </a:r>
            <a:r>
              <a:rPr lang="en-US" altLang="zh-CN">
                <a:latin typeface="Times New Roman" pitchFamily="18" charset="0"/>
              </a:rPr>
              <a:t>SQL</a:t>
            </a:r>
            <a:r>
              <a:rPr lang="zh-CN" altLang="en-US">
                <a:latin typeface="Times New Roman" pitchFamily="18" charset="0"/>
              </a:rPr>
              <a:t>注入攻击具有广泛性。</a:t>
            </a:r>
          </a:p>
        </p:txBody>
      </p:sp>
      <p:sp>
        <p:nvSpPr>
          <p:cNvPr id="6758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2BF588D-E1DE-4ADA-AF14-E259762DDC19}"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6758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A73EBFE6-4306-4A25-B317-208AE2860DCD}"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63</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a:latin typeface="Times New Roman" pitchFamily="18" charset="0"/>
              </a:rPr>
              <a:t>SQL</a:t>
            </a:r>
            <a:r>
              <a:rPr lang="zh-CN" altLang="en-US">
                <a:latin typeface="Times New Roman" pitchFamily="18" charset="0"/>
              </a:rPr>
              <a:t>注入攻击的总体思路</a:t>
            </a:r>
          </a:p>
        </p:txBody>
      </p:sp>
      <p:sp>
        <p:nvSpPr>
          <p:cNvPr id="68611" name="Rectangle 3"/>
          <p:cNvSpPr>
            <a:spLocks noGrp="1" noChangeArrowheads="1"/>
          </p:cNvSpPr>
          <p:nvPr>
            <p:ph idx="1"/>
          </p:nvPr>
        </p:nvSpPr>
        <p:spPr/>
        <p:txBody>
          <a:bodyPr/>
          <a:lstStyle/>
          <a:p>
            <a:pPr eaLnBrk="1" hangingPunct="1">
              <a:buFontTx/>
              <a:buNone/>
            </a:pPr>
            <a:endParaRPr lang="en-US" altLang="zh-CN">
              <a:latin typeface="Times New Roman" pitchFamily="18" charset="0"/>
            </a:endParaRPr>
          </a:p>
          <a:p>
            <a:pPr eaLnBrk="1" hangingPunct="1">
              <a:buFontTx/>
              <a:buNone/>
            </a:pPr>
            <a:r>
              <a:rPr lang="en-US" altLang="zh-CN">
                <a:latin typeface="Times New Roman" pitchFamily="18" charset="0"/>
              </a:rPr>
              <a:t>① </a:t>
            </a:r>
            <a:r>
              <a:rPr lang="zh-CN" altLang="en-US">
                <a:latin typeface="Times New Roman" pitchFamily="18" charset="0"/>
              </a:rPr>
              <a:t>发现</a:t>
            </a:r>
            <a:r>
              <a:rPr lang="en-US" altLang="zh-CN">
                <a:latin typeface="Times New Roman" pitchFamily="18" charset="0"/>
              </a:rPr>
              <a:t>SQL</a:t>
            </a:r>
            <a:r>
              <a:rPr lang="zh-CN" altLang="en-US">
                <a:latin typeface="Times New Roman" pitchFamily="18" charset="0"/>
              </a:rPr>
              <a:t>注入位置；</a:t>
            </a:r>
          </a:p>
          <a:p>
            <a:pPr eaLnBrk="1" hangingPunct="1">
              <a:buFontTx/>
              <a:buNone/>
            </a:pPr>
            <a:r>
              <a:rPr lang="zh-CN" altLang="en-US">
                <a:latin typeface="Times New Roman" pitchFamily="18" charset="0"/>
              </a:rPr>
              <a:t>② 判断后台数据库类型；</a:t>
            </a:r>
          </a:p>
          <a:p>
            <a:pPr eaLnBrk="1" hangingPunct="1">
              <a:buFontTx/>
              <a:buNone/>
            </a:pPr>
            <a:r>
              <a:rPr lang="zh-CN" altLang="en-US">
                <a:latin typeface="Times New Roman" pitchFamily="18" charset="0"/>
              </a:rPr>
              <a:t>③ 确定</a:t>
            </a:r>
            <a:r>
              <a:rPr lang="en-US" altLang="zh-CN">
                <a:latin typeface="Times New Roman" pitchFamily="18" charset="0"/>
              </a:rPr>
              <a:t>XP-cmdshell</a:t>
            </a:r>
            <a:r>
              <a:rPr lang="zh-CN" altLang="en-US">
                <a:latin typeface="Times New Roman" pitchFamily="18" charset="0"/>
              </a:rPr>
              <a:t>可执行情况；</a:t>
            </a:r>
          </a:p>
          <a:p>
            <a:pPr eaLnBrk="1" hangingPunct="1">
              <a:buFontTx/>
              <a:buNone/>
            </a:pPr>
            <a:endParaRPr lang="zh-CN" altLang="en-US">
              <a:latin typeface="Times New Roman" pitchFamily="18" charset="0"/>
            </a:endParaRPr>
          </a:p>
          <a:p>
            <a:pPr eaLnBrk="1" hangingPunct="1">
              <a:buFontTx/>
              <a:buNone/>
            </a:pPr>
            <a:r>
              <a:rPr lang="zh-CN" altLang="en-US">
                <a:latin typeface="Times New Roman" pitchFamily="18" charset="0"/>
              </a:rPr>
              <a:t>④ 发现</a:t>
            </a:r>
            <a:r>
              <a:rPr lang="en-US" altLang="zh-CN">
                <a:latin typeface="Times New Roman" pitchFamily="18" charset="0"/>
              </a:rPr>
              <a:t>Web</a:t>
            </a:r>
            <a:r>
              <a:rPr lang="zh-CN" altLang="en-US">
                <a:latin typeface="Times New Roman" pitchFamily="18" charset="0"/>
              </a:rPr>
              <a:t>虚拟目录；</a:t>
            </a:r>
          </a:p>
          <a:p>
            <a:pPr eaLnBrk="1" hangingPunct="1">
              <a:buFontTx/>
              <a:buNone/>
            </a:pPr>
            <a:r>
              <a:rPr lang="zh-CN" altLang="en-US">
                <a:latin typeface="Times New Roman" pitchFamily="18" charset="0"/>
              </a:rPr>
              <a:t>⑤ 上传</a:t>
            </a:r>
            <a:r>
              <a:rPr lang="en-US" altLang="zh-CN">
                <a:latin typeface="Times New Roman" pitchFamily="18" charset="0"/>
              </a:rPr>
              <a:t>ASP</a:t>
            </a:r>
            <a:r>
              <a:rPr lang="zh-CN" altLang="en-US">
                <a:latin typeface="Times New Roman" pitchFamily="18" charset="0"/>
              </a:rPr>
              <a:t>木马；</a:t>
            </a:r>
          </a:p>
          <a:p>
            <a:pPr eaLnBrk="1" hangingPunct="1">
              <a:buFontTx/>
              <a:buNone/>
            </a:pPr>
            <a:r>
              <a:rPr lang="zh-CN" altLang="en-US">
                <a:latin typeface="Times New Roman" pitchFamily="18" charset="0"/>
              </a:rPr>
              <a:t>⑥ 得到管理员权限。</a:t>
            </a:r>
          </a:p>
        </p:txBody>
      </p:sp>
      <p:sp>
        <p:nvSpPr>
          <p:cNvPr id="6861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B74222DC-7E04-457C-82AF-7B4CA7A69F21}"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6861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28ABA83-5B4E-4335-AD6C-46A42E8DF0C6}"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64</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latin typeface="Times New Roman" pitchFamily="18" charset="0"/>
              </a:rPr>
              <a:t>SQL</a:t>
            </a:r>
            <a:r>
              <a:rPr lang="zh-CN" altLang="en-US">
                <a:latin typeface="Times New Roman" pitchFamily="18" charset="0"/>
              </a:rPr>
              <a:t>注入的方式</a:t>
            </a:r>
            <a:r>
              <a:rPr lang="zh-CN" altLang="en-US"/>
              <a:t> </a:t>
            </a:r>
          </a:p>
        </p:txBody>
      </p:sp>
      <p:graphicFrame>
        <p:nvGraphicFramePr>
          <p:cNvPr id="73824" name="Group 96"/>
          <p:cNvGraphicFramePr>
            <a:graphicFrameLocks noGrp="1"/>
          </p:cNvGraphicFramePr>
          <p:nvPr>
            <p:ph type="tbl" idx="1"/>
            <p:extLst>
              <p:ext uri="{D42A27DB-BD31-4B8C-83A1-F6EECF244321}">
                <p14:modId xmlns:p14="http://schemas.microsoft.com/office/powerpoint/2010/main" val="4073318013"/>
              </p:ext>
            </p:extLst>
          </p:nvPr>
        </p:nvGraphicFramePr>
        <p:xfrm>
          <a:off x="539750" y="1700808"/>
          <a:ext cx="8064500" cy="2835274"/>
        </p:xfrm>
        <a:graphic>
          <a:graphicData uri="http://schemas.openxmlformats.org/drawingml/2006/table">
            <a:tbl>
              <a:tblPr/>
              <a:tblGrid>
                <a:gridCol w="2024063">
                  <a:extLst>
                    <a:ext uri="{9D8B030D-6E8A-4147-A177-3AD203B41FA5}">
                      <a16:colId xmlns:a16="http://schemas.microsoft.com/office/drawing/2014/main" val="20000"/>
                    </a:ext>
                  </a:extLst>
                </a:gridCol>
                <a:gridCol w="3952875">
                  <a:extLst>
                    <a:ext uri="{9D8B030D-6E8A-4147-A177-3AD203B41FA5}">
                      <a16:colId xmlns:a16="http://schemas.microsoft.com/office/drawing/2014/main" val="20001"/>
                    </a:ext>
                  </a:extLst>
                </a:gridCol>
                <a:gridCol w="2087562">
                  <a:extLst>
                    <a:ext uri="{9D8B030D-6E8A-4147-A177-3AD203B41FA5}">
                      <a16:colId xmlns:a16="http://schemas.microsoft.com/office/drawing/2014/main" val="20002"/>
                    </a:ext>
                  </a:extLst>
                </a:gridCol>
              </a:tblGrid>
              <a:tr h="457302">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数据传递方式</a:t>
                      </a:r>
                      <a:endParaRPr kumimoji="0" lang="zh-CN" altLang="en-US" sz="2400" b="1" i="0" u="none" strike="noStrike" cap="none" normalizeH="0" baseline="0" dirty="0">
                        <a:ln>
                          <a:noFill/>
                        </a:ln>
                        <a:solidFill>
                          <a:schemeClr val="tx1"/>
                        </a:solidFill>
                        <a:effectLst/>
                        <a:latin typeface="Arial" pitchFamily="34" charset="0"/>
                        <a:ea typeface="宋体"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特  点</a:t>
                      </a:r>
                      <a:endParaRPr kumimoji="0" lang="zh-CN" altLang="en-US" sz="2400" b="1" i="0" u="none" strike="noStrike" cap="none" normalizeH="0" baseline="0" dirty="0">
                        <a:ln>
                          <a:noFill/>
                        </a:ln>
                        <a:solidFill>
                          <a:schemeClr val="tx1"/>
                        </a:solidFill>
                        <a:effectLst/>
                        <a:latin typeface="Arial" pitchFamily="34" charset="0"/>
                        <a:ea typeface="宋体"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SQL</a:t>
                      </a:r>
                      <a:r>
                        <a:rPr kumimoji="0" lang="zh-CN" altLang="en-US"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注入方式</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8986">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GET</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通过浏览器</a:t>
                      </a:r>
                      <a:r>
                        <a:rPr kumimoji="0" lang="en-US" altLang="zh-CN" sz="24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URL</a:t>
                      </a:r>
                      <a:r>
                        <a:rPr kumimoji="0" lang="zh-CN" altLang="en-US" sz="24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传递数据，</a:t>
                      </a:r>
                      <a:r>
                        <a:rPr kumimoji="0" lang="en-US" altLang="zh-CN" sz="24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URL</a:t>
                      </a:r>
                      <a:r>
                        <a:rPr kumimoji="0" lang="zh-CN" altLang="en-US" sz="24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可见，传送数据量较小，一般不超过</a:t>
                      </a:r>
                      <a:r>
                        <a:rPr kumimoji="0" lang="en-US" altLang="zh-CN" sz="24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2KB</a:t>
                      </a:r>
                      <a:endParaRPr kumimoji="0" lang="en-US" altLang="zh-CN" sz="2400" b="1" i="0" u="none" strike="noStrike" cap="none" normalizeH="0" baseline="0" dirty="0">
                        <a:ln>
                          <a:noFill/>
                        </a:ln>
                        <a:solidFill>
                          <a:schemeClr val="tx1"/>
                        </a:solidFill>
                        <a:effectLst/>
                        <a:latin typeface="Arial" pitchFamily="34" charset="0"/>
                        <a:ea typeface="宋体"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从地址栏注入</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88986">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POST</a:t>
                      </a:r>
                      <a:endParaRPr kumimoji="0" lang="en-US" altLang="zh-CN" sz="2400" b="1" i="0" u="none" strike="noStrike" cap="none" normalizeH="0" baseline="0" dirty="0">
                        <a:ln>
                          <a:noFill/>
                        </a:ln>
                        <a:solidFill>
                          <a:schemeClr val="tx1"/>
                        </a:solidFill>
                        <a:effectLst/>
                        <a:latin typeface="Arial" pitchFamily="34" charset="0"/>
                        <a:ea typeface="宋体"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隐式提交，</a:t>
                      </a:r>
                      <a:r>
                        <a:rPr kumimoji="0" lang="en-US" altLang="zh-CN"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URL</a:t>
                      </a:r>
                      <a:r>
                        <a:rPr kumimoji="0" lang="zh-CN" altLang="en-US"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不可见，传送数据量较大，理论上，</a:t>
                      </a:r>
                      <a:r>
                        <a:rPr kumimoji="0" lang="en-US" altLang="zh-CN"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IIS5</a:t>
                      </a:r>
                      <a:r>
                        <a:rPr kumimoji="0" lang="zh-CN" altLang="en-US"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中限制为</a:t>
                      </a:r>
                      <a:r>
                        <a:rPr kumimoji="0" lang="en-US" altLang="zh-CN"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100KB</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itchFamily="34" charset="0"/>
                          <a:ea typeface="宋体" pitchFamily="2" charset="-122"/>
                        </a:defRPr>
                      </a:lvl1pPr>
                      <a:lvl2pPr marL="742950" indent="-285750">
                        <a:spcBef>
                          <a:spcPct val="20000"/>
                        </a:spcBef>
                        <a:defRPr sz="2400">
                          <a:solidFill>
                            <a:schemeClr val="tx1"/>
                          </a:solidFill>
                          <a:latin typeface="Arial" pitchFamily="34" charset="0"/>
                          <a:ea typeface="宋体" pitchFamily="2" charset="-122"/>
                        </a:defRPr>
                      </a:lvl2pPr>
                      <a:lvl3pPr marL="1143000" indent="-228600">
                        <a:spcBef>
                          <a:spcPct val="20000"/>
                        </a:spcBef>
                        <a:defRPr sz="2000">
                          <a:solidFill>
                            <a:schemeClr val="tx1"/>
                          </a:solidFill>
                          <a:latin typeface="Arial" pitchFamily="34" charset="0"/>
                          <a:ea typeface="宋体" pitchFamily="2" charset="-122"/>
                        </a:defRPr>
                      </a:lvl3pPr>
                      <a:lvl4pPr marL="1600200" indent="-228600">
                        <a:spcBef>
                          <a:spcPct val="20000"/>
                        </a:spcBef>
                        <a:defRPr>
                          <a:solidFill>
                            <a:schemeClr val="tx1"/>
                          </a:solidFill>
                          <a:latin typeface="Arial" pitchFamily="34" charset="0"/>
                          <a:ea typeface="宋体" pitchFamily="2" charset="-122"/>
                        </a:defRPr>
                      </a:lvl4pPr>
                      <a:lvl5pPr marL="2057400" indent="-228600">
                        <a:spcBef>
                          <a:spcPct val="20000"/>
                        </a:spcBef>
                        <a:defRPr>
                          <a:solidFill>
                            <a:schemeClr val="tx1"/>
                          </a:solidFill>
                          <a:latin typeface="Arial" pitchFamily="34" charset="0"/>
                          <a:ea typeface="宋体" pitchFamily="2" charset="-122"/>
                        </a:defRPr>
                      </a:lvl5pPr>
                      <a:lvl6pPr marL="2514600" indent="-228600" fontAlgn="base">
                        <a:spcBef>
                          <a:spcPct val="20000"/>
                        </a:spcBef>
                        <a:spcAft>
                          <a:spcPct val="0"/>
                        </a:spcAft>
                        <a:defRPr>
                          <a:solidFill>
                            <a:schemeClr val="tx1"/>
                          </a:solidFill>
                          <a:latin typeface="Arial" pitchFamily="34" charset="0"/>
                          <a:ea typeface="宋体" pitchFamily="2" charset="-122"/>
                        </a:defRPr>
                      </a:lvl6pPr>
                      <a:lvl7pPr marL="2971800" indent="-228600" fontAlgn="base">
                        <a:spcBef>
                          <a:spcPct val="20000"/>
                        </a:spcBef>
                        <a:spcAft>
                          <a:spcPct val="0"/>
                        </a:spcAft>
                        <a:defRPr>
                          <a:solidFill>
                            <a:schemeClr val="tx1"/>
                          </a:solidFill>
                          <a:latin typeface="Arial" pitchFamily="34" charset="0"/>
                          <a:ea typeface="宋体" pitchFamily="2" charset="-122"/>
                        </a:defRPr>
                      </a:lvl7pPr>
                      <a:lvl8pPr marL="3429000" indent="-228600" fontAlgn="base">
                        <a:spcBef>
                          <a:spcPct val="20000"/>
                        </a:spcBef>
                        <a:spcAft>
                          <a:spcPct val="0"/>
                        </a:spcAft>
                        <a:defRPr>
                          <a:solidFill>
                            <a:schemeClr val="tx1"/>
                          </a:solidFill>
                          <a:latin typeface="Arial" pitchFamily="34" charset="0"/>
                          <a:ea typeface="宋体" pitchFamily="2" charset="-122"/>
                        </a:defRPr>
                      </a:lvl8pPr>
                      <a:lvl9pPr marL="3886200" indent="-228600" fontAlgn="base">
                        <a:spcBef>
                          <a:spcPct val="20000"/>
                        </a:spcBef>
                        <a:spcAft>
                          <a:spcPct val="0"/>
                        </a:spcAf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从特定表单</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注入</a:t>
                      </a:r>
                      <a:endParaRPr kumimoji="0" lang="zh-CN" altLang="en-US" sz="2400" b="1" i="0" u="none" strike="noStrike" cap="none" normalizeH="0" baseline="0" dirty="0">
                        <a:ln>
                          <a:noFill/>
                        </a:ln>
                        <a:solidFill>
                          <a:schemeClr val="tx1"/>
                        </a:solidFill>
                        <a:effectLst/>
                        <a:latin typeface="Arial" pitchFamily="34" charset="0"/>
                        <a:ea typeface="宋体"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9653"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9B2B5269-2828-4500-822A-75C775C6AA65}"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69654"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ECDC256-90A7-4E56-A56B-2D38597A84BD}"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65</a:t>
            </a:fld>
            <a:endParaRPr lang="en-US" altLang="zh-CN" sz="1000" b="0">
              <a:solidFill>
                <a:schemeClr val="bg1"/>
              </a:solidFill>
              <a:latin typeface="Verdana" pitchFamily="34" charset="0"/>
              <a:ea typeface="宋体" pitchFamily="2" charset="-122"/>
            </a:endParaRPr>
          </a:p>
        </p:txBody>
      </p:sp>
      <p:sp>
        <p:nvSpPr>
          <p:cNvPr id="69655" name="Rectangle 97"/>
          <p:cNvSpPr>
            <a:spLocks noChangeArrowheads="1"/>
          </p:cNvSpPr>
          <p:nvPr/>
        </p:nvSpPr>
        <p:spPr bwMode="auto">
          <a:xfrm>
            <a:off x="539750" y="1124744"/>
            <a:ext cx="8135938"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algn="ctr" eaLnBrk="1" hangingPunct="1">
              <a:spcBef>
                <a:spcPct val="0"/>
              </a:spcBef>
              <a:buClrTx/>
              <a:buFontTx/>
              <a:buNone/>
            </a:pPr>
            <a:r>
              <a:rPr lang="zh-CN" altLang="en-US" dirty="0">
                <a:solidFill>
                  <a:schemeClr val="tx2"/>
                </a:solidFill>
                <a:latin typeface="Arial" charset="0"/>
                <a:ea typeface="宋体" pitchFamily="2" charset="-122"/>
              </a:rPr>
              <a:t>不同的数据传递方式特点及注入方式</a:t>
            </a:r>
            <a:r>
              <a:rPr lang="zh-CN" altLang="en-US" b="0" dirty="0">
                <a:solidFill>
                  <a:schemeClr val="tx2"/>
                </a:solidFill>
                <a:latin typeface="Arial" charset="0"/>
                <a:ea typeface="宋体" pitchFamily="2" charset="-122"/>
              </a:rPr>
              <a:t> </a:t>
            </a:r>
          </a:p>
        </p:txBody>
      </p:sp>
      <p:sp>
        <p:nvSpPr>
          <p:cNvPr id="69656" name="Rectangle 98"/>
          <p:cNvSpPr>
            <a:spLocks noChangeArrowheads="1"/>
          </p:cNvSpPr>
          <p:nvPr/>
        </p:nvSpPr>
        <p:spPr bwMode="auto">
          <a:xfrm>
            <a:off x="395288" y="4725144"/>
            <a:ext cx="8135937"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r>
              <a:rPr lang="zh-CN" altLang="en-US" dirty="0">
                <a:solidFill>
                  <a:schemeClr val="tx2"/>
                </a:solidFill>
                <a:latin typeface="Times New Roman" pitchFamily="18" charset="0"/>
                <a:ea typeface="宋体" pitchFamily="2" charset="-122"/>
              </a:rPr>
              <a:t>从数据库返回的错误信息很容易识别错误、定位错误、确认是否存在注入漏洞，并从中确认注入点</a:t>
            </a:r>
            <a:r>
              <a:rPr lang="zh-CN" altLang="en-US" b="0" dirty="0">
                <a:solidFill>
                  <a:schemeClr val="tx2"/>
                </a:solidFill>
                <a:latin typeface="Times New Roman" pitchFamily="18" charset="0"/>
                <a:ea typeface="宋体" pitchFamily="2" charset="-122"/>
              </a:rPr>
              <a:t>。</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zh-CN" altLang="en-US">
                <a:latin typeface="Times New Roman" pitchFamily="18" charset="0"/>
              </a:rPr>
              <a:t>判断能否注入</a:t>
            </a:r>
            <a:r>
              <a:rPr lang="en-US" altLang="zh-CN">
                <a:latin typeface="Times New Roman" pitchFamily="18" charset="0"/>
              </a:rPr>
              <a:t>Web</a:t>
            </a:r>
            <a:r>
              <a:rPr lang="zh-CN" altLang="en-US">
                <a:latin typeface="Times New Roman" pitchFamily="18" charset="0"/>
              </a:rPr>
              <a:t>程序的方法</a:t>
            </a:r>
          </a:p>
        </p:txBody>
      </p:sp>
      <p:sp>
        <p:nvSpPr>
          <p:cNvPr id="70659" name="Rectangle 3"/>
          <p:cNvSpPr>
            <a:spLocks noGrp="1" noChangeArrowheads="1"/>
          </p:cNvSpPr>
          <p:nvPr>
            <p:ph idx="1"/>
          </p:nvPr>
        </p:nvSpPr>
        <p:spPr>
          <a:xfrm>
            <a:off x="457200" y="1124744"/>
            <a:ext cx="8229600" cy="4565650"/>
          </a:xfrm>
        </p:spPr>
        <p:txBody>
          <a:bodyPr/>
          <a:lstStyle/>
          <a:p>
            <a:pPr eaLnBrk="1" hangingPunct="1">
              <a:lnSpc>
                <a:spcPct val="80000"/>
              </a:lnSpc>
              <a:buFontTx/>
              <a:buNone/>
            </a:pPr>
            <a:r>
              <a:rPr lang="en-US" altLang="zh-CN" sz="1600" dirty="0">
                <a:latin typeface="Times New Roman" pitchFamily="18" charset="0"/>
              </a:rPr>
              <a:t>    </a:t>
            </a:r>
            <a:r>
              <a:rPr lang="zh-CN" altLang="en-US" dirty="0">
                <a:latin typeface="Times New Roman" pitchFamily="18" charset="0"/>
              </a:rPr>
              <a:t>经典的</a:t>
            </a:r>
            <a:r>
              <a:rPr lang="en-US" altLang="zh-CN" dirty="0">
                <a:latin typeface="Times New Roman" pitchFamily="18" charset="0"/>
              </a:rPr>
              <a:t>1=1</a:t>
            </a:r>
            <a:r>
              <a:rPr lang="zh-CN" altLang="en-US" dirty="0">
                <a:latin typeface="Times New Roman" pitchFamily="18" charset="0"/>
              </a:rPr>
              <a:t>、</a:t>
            </a:r>
            <a:r>
              <a:rPr lang="en-US" altLang="zh-CN" dirty="0">
                <a:latin typeface="Times New Roman" pitchFamily="18" charset="0"/>
              </a:rPr>
              <a:t>1=2</a:t>
            </a:r>
            <a:r>
              <a:rPr lang="zh-CN" altLang="en-US" dirty="0">
                <a:latin typeface="Times New Roman" pitchFamily="18" charset="0"/>
              </a:rPr>
              <a:t>判断方法，打开页面如下：</a:t>
            </a:r>
          </a:p>
          <a:p>
            <a:pPr eaLnBrk="1" hangingPunct="1">
              <a:lnSpc>
                <a:spcPct val="80000"/>
              </a:lnSpc>
              <a:buFontTx/>
              <a:buNone/>
            </a:pPr>
            <a:r>
              <a:rPr lang="zh-CN" altLang="en-US" sz="2600" dirty="0">
                <a:latin typeface="Times New Roman" pitchFamily="18" charset="0"/>
              </a:rPr>
              <a:t>① </a:t>
            </a:r>
            <a:r>
              <a:rPr lang="en-US" altLang="zh-CN" sz="2600" dirty="0">
                <a:latin typeface="Times New Roman" pitchFamily="18" charset="0"/>
              </a:rPr>
              <a:t>http://127.0.0.1/inject.asp?dbtype=sql&amp;id=1</a:t>
            </a:r>
          </a:p>
          <a:p>
            <a:pPr eaLnBrk="1" hangingPunct="1">
              <a:lnSpc>
                <a:spcPct val="80000"/>
              </a:lnSpc>
              <a:buFontTx/>
              <a:buNone/>
            </a:pPr>
            <a:r>
              <a:rPr lang="en-US" altLang="zh-CN" sz="2600" dirty="0">
                <a:latin typeface="Times New Roman" pitchFamily="18" charset="0"/>
              </a:rPr>
              <a:t>② http://127.0.0.1/inject.asp?dbtype=sql&amp;id=1 and 1=1</a:t>
            </a:r>
          </a:p>
          <a:p>
            <a:pPr eaLnBrk="1" hangingPunct="1">
              <a:lnSpc>
                <a:spcPct val="80000"/>
              </a:lnSpc>
              <a:buFontTx/>
              <a:buNone/>
            </a:pPr>
            <a:r>
              <a:rPr lang="en-US" altLang="zh-CN" sz="2600" dirty="0">
                <a:latin typeface="Times New Roman" pitchFamily="18" charset="0"/>
              </a:rPr>
              <a:t>③ http://127.0.0.1/inject.asp?dbtype=sql&amp;id=1 and 1=2</a:t>
            </a:r>
          </a:p>
          <a:p>
            <a:pPr eaLnBrk="1" hangingPunct="1">
              <a:lnSpc>
                <a:spcPct val="80000"/>
              </a:lnSpc>
              <a:buFontTx/>
              <a:buNone/>
            </a:pPr>
            <a:endParaRPr lang="en-US" altLang="zh-CN" sz="2600" dirty="0">
              <a:latin typeface="Times New Roman" pitchFamily="18" charset="0"/>
            </a:endParaRPr>
          </a:p>
          <a:p>
            <a:pPr eaLnBrk="1" hangingPunct="1">
              <a:lnSpc>
                <a:spcPct val="80000"/>
              </a:lnSpc>
              <a:buFontTx/>
              <a:buNone/>
            </a:pPr>
            <a:r>
              <a:rPr lang="zh-CN" altLang="en-US" dirty="0">
                <a:latin typeface="Times New Roman" pitchFamily="18" charset="0"/>
              </a:rPr>
              <a:t>可以注入的表现：</a:t>
            </a:r>
          </a:p>
          <a:p>
            <a:pPr eaLnBrk="1" hangingPunct="1">
              <a:lnSpc>
                <a:spcPct val="80000"/>
              </a:lnSpc>
              <a:buFontTx/>
              <a:buNone/>
            </a:pPr>
            <a:r>
              <a:rPr lang="zh-CN" altLang="en-US" sz="2700" dirty="0">
                <a:latin typeface="Times New Roman" pitchFamily="18" charset="0"/>
              </a:rPr>
              <a:t>① 正常显示</a:t>
            </a:r>
            <a:r>
              <a:rPr lang="zh-CN" altLang="en-US" sz="2700" dirty="0"/>
              <a:t>（这是必然的，不然程序就有错误了）</a:t>
            </a:r>
            <a:r>
              <a:rPr lang="zh-CN" altLang="en-US" sz="2700" dirty="0">
                <a:latin typeface="Times New Roman" pitchFamily="18" charset="0"/>
              </a:rPr>
              <a:t>。</a:t>
            </a:r>
          </a:p>
          <a:p>
            <a:pPr eaLnBrk="1" hangingPunct="1">
              <a:lnSpc>
                <a:spcPct val="80000"/>
              </a:lnSpc>
              <a:buFontTx/>
              <a:buNone/>
            </a:pPr>
            <a:r>
              <a:rPr lang="zh-CN" altLang="en-US" sz="2700" dirty="0">
                <a:latin typeface="Times New Roman" pitchFamily="18" charset="0"/>
              </a:rPr>
              <a:t>② 正常显示，内容与①相同。</a:t>
            </a:r>
          </a:p>
          <a:p>
            <a:pPr eaLnBrk="1" hangingPunct="1">
              <a:lnSpc>
                <a:spcPct val="80000"/>
              </a:lnSpc>
              <a:buFontTx/>
              <a:buNone/>
            </a:pPr>
            <a:r>
              <a:rPr lang="zh-CN" altLang="en-US" sz="2700" dirty="0">
                <a:latin typeface="Times New Roman" pitchFamily="18" charset="0"/>
              </a:rPr>
              <a:t>③ 提示</a:t>
            </a:r>
            <a:r>
              <a:rPr lang="en-US" altLang="zh-CN" sz="2700" dirty="0">
                <a:latin typeface="Times New Roman" pitchFamily="18" charset="0"/>
              </a:rPr>
              <a:t>BOF</a:t>
            </a:r>
            <a:r>
              <a:rPr lang="zh-CN" altLang="en-US" sz="2700" dirty="0">
                <a:latin typeface="Times New Roman" pitchFamily="18" charset="0"/>
              </a:rPr>
              <a:t>或</a:t>
            </a:r>
            <a:r>
              <a:rPr lang="en-US" altLang="zh-CN" sz="2700" dirty="0">
                <a:latin typeface="Times New Roman" pitchFamily="18" charset="0"/>
              </a:rPr>
              <a:t>EOF</a:t>
            </a:r>
            <a:r>
              <a:rPr lang="zh-CN" altLang="en-US" sz="2700" dirty="0">
                <a:latin typeface="Times New Roman" pitchFamily="18" charset="0"/>
              </a:rPr>
              <a:t>（程序没做任何判断时）、或提示找不到记录（判断了</a:t>
            </a:r>
            <a:r>
              <a:rPr lang="en-US" altLang="zh-CN" sz="2700" dirty="0" err="1">
                <a:latin typeface="Times New Roman" pitchFamily="18" charset="0"/>
              </a:rPr>
              <a:t>rs.eof</a:t>
            </a:r>
            <a:r>
              <a:rPr lang="zh-CN" altLang="en-US" sz="2700" dirty="0">
                <a:latin typeface="Times New Roman" pitchFamily="18" charset="0"/>
              </a:rPr>
              <a:t>时）、或显示内容为空（程序加了</a:t>
            </a:r>
            <a:r>
              <a:rPr lang="en-US" altLang="zh-CN" sz="2700" dirty="0">
                <a:latin typeface="Times New Roman" pitchFamily="18" charset="0"/>
              </a:rPr>
              <a:t>on error resume next</a:t>
            </a:r>
            <a:r>
              <a:rPr lang="zh-CN" altLang="en-US" sz="2700" dirty="0">
                <a:latin typeface="Times New Roman" pitchFamily="18" charset="0"/>
              </a:rPr>
              <a:t>），总之与①不同。</a:t>
            </a:r>
            <a:r>
              <a:rPr lang="zh-CN" altLang="en-US" sz="2200" dirty="0">
                <a:latin typeface="Times New Roman" pitchFamily="18" charset="0"/>
              </a:rPr>
              <a:t> </a:t>
            </a:r>
          </a:p>
        </p:txBody>
      </p:sp>
      <p:sp>
        <p:nvSpPr>
          <p:cNvPr id="7066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E09DC83A-1902-4CAB-A3B0-A1E541C98EB0}"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70661"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E51BBCB-C740-4286-98C9-8112A15C7FFB}"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66</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zh-CN">
                <a:latin typeface="Times New Roman" pitchFamily="18" charset="0"/>
              </a:rPr>
              <a:t>SQL</a:t>
            </a:r>
            <a:r>
              <a:rPr lang="zh-CN" altLang="en-US">
                <a:latin typeface="Times New Roman" pitchFamily="18" charset="0"/>
              </a:rPr>
              <a:t>注入的原理</a:t>
            </a:r>
            <a:r>
              <a:rPr lang="zh-CN" altLang="en-US"/>
              <a:t> </a:t>
            </a:r>
          </a:p>
        </p:txBody>
      </p:sp>
      <p:sp>
        <p:nvSpPr>
          <p:cNvPr id="71683" name="Rectangle 3"/>
          <p:cNvSpPr>
            <a:spLocks noGrp="1" noChangeArrowheads="1"/>
          </p:cNvSpPr>
          <p:nvPr>
            <p:ph idx="1"/>
          </p:nvPr>
        </p:nvSpPr>
        <p:spPr>
          <a:xfrm>
            <a:off x="142875" y="1052736"/>
            <a:ext cx="8893175" cy="5111750"/>
          </a:xfrm>
        </p:spPr>
        <p:txBody>
          <a:bodyPr/>
          <a:lstStyle/>
          <a:p>
            <a:pPr eaLnBrk="1" hangingPunct="1">
              <a:lnSpc>
                <a:spcPct val="95000"/>
              </a:lnSpc>
              <a:buFontTx/>
              <a:buNone/>
            </a:pPr>
            <a:r>
              <a:rPr lang="en-US" altLang="zh-CN" dirty="0">
                <a:latin typeface="Times New Roman" pitchFamily="18" charset="0"/>
              </a:rPr>
              <a:t>① </a:t>
            </a:r>
            <a:r>
              <a:rPr lang="zh-CN" altLang="en-US" dirty="0">
                <a:latin typeface="Times New Roman" pitchFamily="18" charset="0"/>
              </a:rPr>
              <a:t>地址</a:t>
            </a:r>
            <a:r>
              <a:rPr lang="en-US" altLang="zh-CN" dirty="0">
                <a:latin typeface="Times New Roman" pitchFamily="18" charset="0"/>
              </a:rPr>
              <a:t>http://127.0.0.1/inject.asp?dbtype=sql&amp;id=1</a:t>
            </a:r>
            <a:r>
              <a:rPr lang="zh-CN" altLang="en-US" dirty="0">
                <a:latin typeface="Times New Roman" pitchFamily="18" charset="0"/>
              </a:rPr>
              <a:t>对应的</a:t>
            </a:r>
            <a:r>
              <a:rPr lang="en-US" altLang="zh-CN" dirty="0">
                <a:latin typeface="Times New Roman" pitchFamily="18" charset="0"/>
              </a:rPr>
              <a:t>SQL</a:t>
            </a:r>
            <a:r>
              <a:rPr lang="zh-CN" altLang="en-US" dirty="0">
                <a:latin typeface="Times New Roman" pitchFamily="18" charset="0"/>
              </a:rPr>
              <a:t>语句为：</a:t>
            </a:r>
            <a:r>
              <a:rPr lang="en-US" altLang="zh-CN" dirty="0" err="1">
                <a:latin typeface="Times New Roman" pitchFamily="18" charset="0"/>
              </a:rPr>
              <a:t>SqlStr</a:t>
            </a:r>
            <a:r>
              <a:rPr lang="en-US" altLang="zh-CN" dirty="0">
                <a:latin typeface="Times New Roman" pitchFamily="18" charset="0"/>
              </a:rPr>
              <a:t> = “select * from admin where id=” + id</a:t>
            </a:r>
            <a:r>
              <a:rPr lang="zh-CN" altLang="en-US" dirty="0">
                <a:latin typeface="Times New Roman" pitchFamily="18" charset="0"/>
              </a:rPr>
              <a:t>，程序没有判断</a:t>
            </a:r>
            <a:r>
              <a:rPr lang="en-US" altLang="zh-CN" dirty="0">
                <a:latin typeface="Times New Roman" pitchFamily="18" charset="0"/>
              </a:rPr>
              <a:t>id</a:t>
            </a:r>
            <a:r>
              <a:rPr lang="zh-CN" altLang="en-US" dirty="0">
                <a:latin typeface="Times New Roman" pitchFamily="18" charset="0"/>
              </a:rPr>
              <a:t>的内容，默认为一个数字。</a:t>
            </a:r>
          </a:p>
          <a:p>
            <a:pPr eaLnBrk="1" hangingPunct="1">
              <a:lnSpc>
                <a:spcPct val="95000"/>
              </a:lnSpc>
              <a:buFontTx/>
              <a:buNone/>
            </a:pPr>
            <a:endParaRPr lang="zh-CN" altLang="en-US" dirty="0">
              <a:latin typeface="Times New Roman" pitchFamily="18" charset="0"/>
            </a:endParaRPr>
          </a:p>
          <a:p>
            <a:pPr eaLnBrk="1" hangingPunct="1">
              <a:lnSpc>
                <a:spcPct val="95000"/>
              </a:lnSpc>
              <a:buFontTx/>
              <a:buNone/>
            </a:pPr>
            <a:r>
              <a:rPr lang="zh-CN" altLang="en-US" dirty="0">
                <a:latin typeface="Times New Roman" pitchFamily="18" charset="0"/>
              </a:rPr>
              <a:t>② 黑客构造</a:t>
            </a:r>
            <a:r>
              <a:rPr lang="en-US" altLang="zh-CN" dirty="0">
                <a:latin typeface="Times New Roman" pitchFamily="18" charset="0"/>
              </a:rPr>
              <a:t>URL</a:t>
            </a:r>
            <a:r>
              <a:rPr lang="zh-CN" altLang="en-US" dirty="0">
                <a:latin typeface="Times New Roman" pitchFamily="18" charset="0"/>
              </a:rPr>
              <a:t>：</a:t>
            </a:r>
            <a:r>
              <a:rPr lang="en-US" altLang="zh-CN" dirty="0">
                <a:latin typeface="Times New Roman" pitchFamily="18" charset="0"/>
              </a:rPr>
              <a:t>http://127.0.0.1/inject.asp?dbtype=sql &amp;id=1%20or%201=1</a:t>
            </a:r>
            <a:r>
              <a:rPr lang="zh-CN" altLang="en-US" dirty="0">
                <a:latin typeface="Times New Roman" pitchFamily="18" charset="0"/>
              </a:rPr>
              <a:t>（</a:t>
            </a:r>
            <a:r>
              <a:rPr lang="en-US" altLang="zh-CN" dirty="0">
                <a:latin typeface="Times New Roman" pitchFamily="18" charset="0"/>
              </a:rPr>
              <a:t>%20</a:t>
            </a:r>
            <a:r>
              <a:rPr lang="zh-CN" altLang="en-US" dirty="0">
                <a:latin typeface="Times New Roman" pitchFamily="18" charset="0"/>
              </a:rPr>
              <a:t>是空格符的编码），填入空格的内容变成</a:t>
            </a:r>
            <a:r>
              <a:rPr lang="en-US" altLang="zh-CN" dirty="0">
                <a:latin typeface="Times New Roman" pitchFamily="18" charset="0"/>
              </a:rPr>
              <a:t>1 or 1=1</a:t>
            </a:r>
            <a:r>
              <a:rPr lang="zh-CN" altLang="en-US" dirty="0">
                <a:latin typeface="Times New Roman" pitchFamily="18" charset="0"/>
              </a:rPr>
              <a:t>，它等价于：</a:t>
            </a:r>
            <a:r>
              <a:rPr lang="en-US" altLang="zh-CN" dirty="0">
                <a:latin typeface="Times New Roman" pitchFamily="18" charset="0"/>
              </a:rPr>
              <a:t>select * from admin</a:t>
            </a:r>
            <a:r>
              <a:rPr lang="zh-CN" altLang="en-US" dirty="0">
                <a:latin typeface="Times New Roman" pitchFamily="18" charset="0"/>
              </a:rPr>
              <a:t>，就能查出</a:t>
            </a:r>
            <a:r>
              <a:rPr lang="en-US" altLang="zh-CN" dirty="0">
                <a:latin typeface="Times New Roman" pitchFamily="18" charset="0"/>
              </a:rPr>
              <a:t>admin</a:t>
            </a:r>
            <a:r>
              <a:rPr lang="zh-CN" altLang="en-US" dirty="0">
                <a:latin typeface="Times New Roman" pitchFamily="18" charset="0"/>
              </a:rPr>
              <a:t>表中所有记录。</a:t>
            </a:r>
          </a:p>
          <a:p>
            <a:pPr eaLnBrk="1" hangingPunct="1">
              <a:lnSpc>
                <a:spcPct val="95000"/>
              </a:lnSpc>
              <a:buFontTx/>
              <a:buNone/>
            </a:pPr>
            <a:endParaRPr lang="zh-CN" altLang="en-US" dirty="0">
              <a:latin typeface="Times New Roman" pitchFamily="18" charset="0"/>
            </a:endParaRPr>
          </a:p>
          <a:p>
            <a:pPr eaLnBrk="1" hangingPunct="1">
              <a:lnSpc>
                <a:spcPct val="95000"/>
              </a:lnSpc>
              <a:buFontTx/>
              <a:buNone/>
            </a:pPr>
            <a:r>
              <a:rPr lang="zh-CN" altLang="en-US" dirty="0">
                <a:latin typeface="Times New Roman" pitchFamily="18" charset="0"/>
              </a:rPr>
              <a:t>③ 这是最简单的</a:t>
            </a:r>
            <a:r>
              <a:rPr lang="en-US" altLang="zh-CN" dirty="0">
                <a:solidFill>
                  <a:srgbClr val="000000"/>
                </a:solidFill>
                <a:latin typeface="Times New Roman" pitchFamily="18" charset="0"/>
                <a:cs typeface="Times New Roman" pitchFamily="18" charset="0"/>
              </a:rPr>
              <a:t>SQL</a:t>
            </a:r>
            <a:r>
              <a:rPr lang="zh-CN" altLang="en-US" dirty="0">
                <a:solidFill>
                  <a:srgbClr val="000000"/>
                </a:solidFill>
                <a:latin typeface="Times New Roman" pitchFamily="18" charset="0"/>
                <a:cs typeface="Times New Roman" pitchFamily="18" charset="0"/>
              </a:rPr>
              <a:t>注入攻击</a:t>
            </a:r>
            <a:r>
              <a:rPr lang="zh-CN" altLang="en-US" dirty="0">
                <a:latin typeface="Times New Roman" pitchFamily="18" charset="0"/>
              </a:rPr>
              <a:t>，各种精妙复杂的语句还可以操纵数据库甚至操作系统。 </a:t>
            </a:r>
          </a:p>
        </p:txBody>
      </p:sp>
      <p:sp>
        <p:nvSpPr>
          <p:cNvPr id="7168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B848D117-ABBB-48C7-8AD4-24B55720C053}"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7168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934BF0F-D5C4-44CE-8AF2-37FCA43024B3}"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67</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CN">
                <a:latin typeface="Times New Roman" pitchFamily="18" charset="0"/>
              </a:rPr>
              <a:t>SQL</a:t>
            </a:r>
            <a:r>
              <a:rPr lang="zh-CN" altLang="en-US">
                <a:latin typeface="Times New Roman" pitchFamily="18" charset="0"/>
              </a:rPr>
              <a:t>注入攻击的防范</a:t>
            </a:r>
          </a:p>
        </p:txBody>
      </p:sp>
      <p:sp>
        <p:nvSpPr>
          <p:cNvPr id="72707" name="Rectangle 3"/>
          <p:cNvSpPr>
            <a:spLocks noGrp="1" noChangeArrowheads="1"/>
          </p:cNvSpPr>
          <p:nvPr>
            <p:ph idx="1"/>
          </p:nvPr>
        </p:nvSpPr>
        <p:spPr/>
        <p:txBody>
          <a:bodyPr/>
          <a:lstStyle/>
          <a:p>
            <a:pPr eaLnBrk="1" hangingPunct="1">
              <a:buFontTx/>
              <a:buNone/>
            </a:pPr>
            <a:r>
              <a:rPr lang="en-US" altLang="zh-CN"/>
              <a:t>① </a:t>
            </a:r>
            <a:r>
              <a:rPr lang="zh-CN" altLang="en-US">
                <a:latin typeface="Times New Roman" pitchFamily="18" charset="0"/>
              </a:rPr>
              <a:t>防注脚本：用</a:t>
            </a:r>
            <a:r>
              <a:rPr lang="en-US" altLang="zh-CN">
                <a:latin typeface="Times New Roman" pitchFamily="18" charset="0"/>
              </a:rPr>
              <a:t>instr()</a:t>
            </a:r>
            <a:r>
              <a:rPr lang="zh-CN" altLang="en-US">
                <a:latin typeface="Times New Roman" pitchFamily="18" charset="0"/>
              </a:rPr>
              <a:t>函数屏蔽掉所有的敏感字符</a:t>
            </a:r>
          </a:p>
          <a:p>
            <a:pPr eaLnBrk="1" hangingPunct="1">
              <a:buFontTx/>
              <a:buNone/>
            </a:pPr>
            <a:endParaRPr lang="zh-CN" altLang="en-US">
              <a:latin typeface="Times New Roman" pitchFamily="18" charset="0"/>
            </a:endParaRPr>
          </a:p>
          <a:p>
            <a:pPr eaLnBrk="1" hangingPunct="1">
              <a:buFontTx/>
              <a:buNone/>
            </a:pPr>
            <a:r>
              <a:rPr lang="zh-CN" altLang="en-US"/>
              <a:t>② </a:t>
            </a:r>
            <a:r>
              <a:rPr lang="zh-CN" altLang="en-US">
                <a:latin typeface="Times New Roman" pitchFamily="18" charset="0"/>
              </a:rPr>
              <a:t>更改</a:t>
            </a:r>
            <a:r>
              <a:rPr lang="en-US" altLang="zh-CN">
                <a:latin typeface="Times New Roman" pitchFamily="18" charset="0"/>
              </a:rPr>
              <a:t>IIS</a:t>
            </a:r>
            <a:r>
              <a:rPr lang="zh-CN" altLang="en-US">
                <a:latin typeface="Times New Roman" pitchFamily="18" charset="0"/>
              </a:rPr>
              <a:t>设置：无论</a:t>
            </a:r>
            <a:r>
              <a:rPr lang="en-US" altLang="zh-CN">
                <a:latin typeface="Times New Roman" pitchFamily="18" charset="0"/>
              </a:rPr>
              <a:t>Web</a:t>
            </a:r>
            <a:r>
              <a:rPr lang="zh-CN" altLang="en-US">
                <a:latin typeface="Times New Roman" pitchFamily="18" charset="0"/>
              </a:rPr>
              <a:t>程序运行出错类型，服务器都只提示</a:t>
            </a:r>
            <a:r>
              <a:rPr lang="en-US" altLang="zh-CN">
                <a:latin typeface="Times New Roman" pitchFamily="18" charset="0"/>
              </a:rPr>
              <a:t>HTTP 500</a:t>
            </a:r>
            <a:r>
              <a:rPr lang="zh-CN" altLang="en-US">
                <a:latin typeface="Times New Roman" pitchFamily="18" charset="0"/>
              </a:rPr>
              <a:t>错误</a:t>
            </a:r>
          </a:p>
          <a:p>
            <a:pPr eaLnBrk="1" hangingPunct="1">
              <a:buFontTx/>
              <a:buNone/>
            </a:pPr>
            <a:endParaRPr lang="zh-CN" altLang="en-US">
              <a:latin typeface="Times New Roman" pitchFamily="18" charset="0"/>
            </a:endParaRPr>
          </a:p>
          <a:p>
            <a:pPr eaLnBrk="1" hangingPunct="1">
              <a:buFontTx/>
              <a:buNone/>
            </a:pPr>
            <a:r>
              <a:rPr lang="zh-CN" altLang="en-US"/>
              <a:t>③ </a:t>
            </a:r>
            <a:r>
              <a:rPr lang="zh-CN" altLang="en-US">
                <a:latin typeface="Times New Roman" pitchFamily="18" charset="0"/>
              </a:rPr>
              <a:t>将管理员和用户的权限最小化</a:t>
            </a:r>
          </a:p>
          <a:p>
            <a:pPr eaLnBrk="1" hangingPunct="1">
              <a:buFontTx/>
              <a:buNone/>
            </a:pPr>
            <a:endParaRPr lang="zh-CN" altLang="en-US">
              <a:latin typeface="Times New Roman" pitchFamily="18" charset="0"/>
            </a:endParaRPr>
          </a:p>
          <a:p>
            <a:pPr eaLnBrk="1" hangingPunct="1">
              <a:buFontTx/>
              <a:buNone/>
            </a:pPr>
            <a:r>
              <a:rPr lang="zh-CN" altLang="en-US"/>
              <a:t>④ </a:t>
            </a:r>
            <a:r>
              <a:rPr lang="zh-CN" altLang="en-US">
                <a:latin typeface="Times New Roman" pitchFamily="18" charset="0"/>
              </a:rPr>
              <a:t>经常检查日志记录，及时发现异常 </a:t>
            </a:r>
          </a:p>
        </p:txBody>
      </p:sp>
      <p:sp>
        <p:nvSpPr>
          <p:cNvPr id="7270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5DF22BA6-558A-41ED-940D-A9F69EC49835}"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7270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D7674093-FF2F-473E-8579-BDDFA74D4843}"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68</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dirty="0">
                <a:latin typeface="Times New Roman" pitchFamily="18" charset="0"/>
              </a:rPr>
              <a:t>2.9.2  XSS</a:t>
            </a:r>
            <a:r>
              <a:rPr lang="zh-CN" altLang="en-US" dirty="0">
                <a:latin typeface="Times New Roman" pitchFamily="18" charset="0"/>
              </a:rPr>
              <a:t>攻击</a:t>
            </a:r>
            <a:r>
              <a:rPr lang="zh-CN" altLang="en-US" dirty="0"/>
              <a:t> </a:t>
            </a:r>
          </a:p>
        </p:txBody>
      </p:sp>
      <p:sp>
        <p:nvSpPr>
          <p:cNvPr id="73731" name="Rectangle 3"/>
          <p:cNvSpPr>
            <a:spLocks noGrp="1" noChangeArrowheads="1"/>
          </p:cNvSpPr>
          <p:nvPr>
            <p:ph idx="1"/>
          </p:nvPr>
        </p:nvSpPr>
        <p:spPr>
          <a:xfrm>
            <a:off x="304800" y="1219200"/>
            <a:ext cx="8382000" cy="2281808"/>
          </a:xfrm>
        </p:spPr>
        <p:txBody>
          <a:bodyPr/>
          <a:lstStyle/>
          <a:p>
            <a:pPr eaLnBrk="1" hangingPunct="1">
              <a:lnSpc>
                <a:spcPct val="95000"/>
              </a:lnSpc>
            </a:pPr>
            <a:r>
              <a:rPr lang="zh-CN" altLang="en-US" sz="2000" b="0" dirty="0">
                <a:latin typeface="宋体" panose="02010600030101010101" pitchFamily="2" charset="-122"/>
                <a:ea typeface="宋体" panose="02010600030101010101" pitchFamily="2" charset="-122"/>
              </a:rPr>
              <a:t>攻击者在远程</a:t>
            </a:r>
            <a:r>
              <a:rPr lang="en-US" altLang="zh-CN" sz="2000" b="0" dirty="0">
                <a:latin typeface="宋体" panose="02010600030101010101" pitchFamily="2" charset="-122"/>
                <a:ea typeface="宋体" panose="02010600030101010101" pitchFamily="2" charset="-122"/>
              </a:rPr>
              <a:t>Web</a:t>
            </a:r>
            <a:r>
              <a:rPr lang="zh-CN" altLang="en-US" sz="2000" b="0" dirty="0">
                <a:latin typeface="宋体" panose="02010600030101010101" pitchFamily="2" charset="-122"/>
                <a:ea typeface="宋体" panose="02010600030101010101" pitchFamily="2" charset="-122"/>
              </a:rPr>
              <a:t>页面的</a:t>
            </a:r>
            <a:r>
              <a:rPr lang="en-US" altLang="zh-CN" sz="2000" b="0" dirty="0">
                <a:latin typeface="宋体" panose="02010600030101010101" pitchFamily="2" charset="-122"/>
                <a:ea typeface="宋体" panose="02010600030101010101" pitchFamily="2" charset="-122"/>
              </a:rPr>
              <a:t>URL</a:t>
            </a:r>
            <a:r>
              <a:rPr lang="zh-CN" altLang="en-US" sz="2000" b="0" dirty="0">
                <a:latin typeface="宋体" panose="02010600030101010101" pitchFamily="2" charset="-122"/>
                <a:ea typeface="宋体" panose="02010600030101010101" pitchFamily="2" charset="-122"/>
              </a:rPr>
              <a:t>或</a:t>
            </a:r>
            <a:r>
              <a:rPr lang="en-US" altLang="zh-CN" sz="2000" b="0" dirty="0">
                <a:latin typeface="宋体" panose="02010600030101010101" pitchFamily="2" charset="-122"/>
                <a:ea typeface="宋体" panose="02010600030101010101" pitchFamily="2" charset="-122"/>
              </a:rPr>
              <a:t>HTML</a:t>
            </a:r>
            <a:r>
              <a:rPr lang="zh-CN" altLang="en-US" sz="2000" b="0" dirty="0">
                <a:latin typeface="宋体" panose="02010600030101010101" pitchFamily="2" charset="-122"/>
                <a:ea typeface="宋体" panose="02010600030101010101" pitchFamily="2" charset="-122"/>
              </a:rPr>
              <a:t>代码中插入具有恶意目的的</a:t>
            </a:r>
            <a:r>
              <a:rPr lang="en-US" altLang="zh-CN" sz="2000" b="0" dirty="0">
                <a:latin typeface="宋体" panose="02010600030101010101" pitchFamily="2" charset="-122"/>
                <a:ea typeface="宋体" panose="02010600030101010101" pitchFamily="2" charset="-122"/>
              </a:rPr>
              <a:t>script</a:t>
            </a:r>
            <a:r>
              <a:rPr lang="zh-CN" altLang="en-US" sz="2000" b="0" dirty="0">
                <a:latin typeface="宋体" panose="02010600030101010101" pitchFamily="2" charset="-122"/>
                <a:ea typeface="宋体" panose="02010600030101010101" pitchFamily="2" charset="-122"/>
              </a:rPr>
              <a:t>标签，如</a:t>
            </a:r>
            <a:r>
              <a:rPr lang="en-US" altLang="zh-CN" sz="2000" b="0" dirty="0">
                <a:latin typeface="宋体" panose="02010600030101010101" pitchFamily="2" charset="-122"/>
                <a:ea typeface="宋体" panose="02010600030101010101" pitchFamily="2" charset="-122"/>
              </a:rPr>
              <a:t>JavaScript</a:t>
            </a:r>
            <a:r>
              <a:rPr lang="zh-CN" altLang="en-US" sz="2000" b="0" dirty="0">
                <a:latin typeface="宋体" panose="02010600030101010101" pitchFamily="2" charset="-122"/>
                <a:ea typeface="宋体" panose="02010600030101010101" pitchFamily="2" charset="-122"/>
              </a:rPr>
              <a:t>、</a:t>
            </a:r>
            <a:r>
              <a:rPr lang="en-US" altLang="zh-CN" sz="2000" b="0" dirty="0">
                <a:latin typeface="宋体" panose="02010600030101010101" pitchFamily="2" charset="-122"/>
                <a:ea typeface="宋体" panose="02010600030101010101" pitchFamily="2" charset="-122"/>
              </a:rPr>
              <a:t>VBScript</a:t>
            </a:r>
            <a:r>
              <a:rPr lang="zh-CN" altLang="en-US" sz="2000" b="0" dirty="0">
                <a:latin typeface="宋体" panose="02010600030101010101" pitchFamily="2" charset="-122"/>
                <a:ea typeface="宋体" panose="02010600030101010101" pitchFamily="2" charset="-122"/>
              </a:rPr>
              <a:t>、</a:t>
            </a:r>
            <a:r>
              <a:rPr lang="en-US" altLang="zh-CN" sz="2000" b="0" dirty="0">
                <a:latin typeface="宋体" panose="02010600030101010101" pitchFamily="2" charset="-122"/>
                <a:ea typeface="宋体" panose="02010600030101010101" pitchFamily="2" charset="-122"/>
              </a:rPr>
              <a:t>Flash</a:t>
            </a:r>
            <a:r>
              <a:rPr lang="zh-CN" altLang="en-US" sz="2000" b="0" dirty="0">
                <a:latin typeface="宋体" panose="02010600030101010101" pitchFamily="2" charset="-122"/>
                <a:ea typeface="宋体" panose="02010600030101010101" pitchFamily="2" charset="-122"/>
              </a:rPr>
              <a:t>或</a:t>
            </a:r>
            <a:r>
              <a:rPr lang="en-US" altLang="zh-CN" sz="2000" b="0" dirty="0">
                <a:latin typeface="宋体" panose="02010600030101010101" pitchFamily="2" charset="-122"/>
                <a:ea typeface="宋体" panose="02010600030101010101" pitchFamily="2" charset="-122"/>
              </a:rPr>
              <a:t>ActiveX</a:t>
            </a:r>
            <a:r>
              <a:rPr lang="zh-CN" altLang="en-US" sz="2000" b="0" dirty="0">
                <a:latin typeface="宋体" panose="02010600030101010101" pitchFamily="2" charset="-122"/>
                <a:ea typeface="宋体" panose="02010600030101010101" pitchFamily="2" charset="-122"/>
              </a:rPr>
              <a:t>等脚本；</a:t>
            </a:r>
          </a:p>
          <a:p>
            <a:pPr eaLnBrk="1" hangingPunct="1">
              <a:lnSpc>
                <a:spcPct val="95000"/>
              </a:lnSpc>
            </a:pPr>
            <a:r>
              <a:rPr lang="zh-CN" altLang="en-US" sz="2000" b="0" dirty="0">
                <a:latin typeface="宋体" panose="02010600030101010101" pitchFamily="2" charset="-122"/>
                <a:ea typeface="宋体" panose="02010600030101010101" pitchFamily="2" charset="-122"/>
              </a:rPr>
              <a:t>诱导信任它们的用户点击它们，确保恶意代码在受害人的机器上运行；</a:t>
            </a:r>
          </a:p>
          <a:p>
            <a:pPr eaLnBrk="1" hangingPunct="1">
              <a:lnSpc>
                <a:spcPct val="95000"/>
              </a:lnSpc>
            </a:pPr>
            <a:r>
              <a:rPr lang="zh-CN" altLang="en-US" sz="2000" b="0" dirty="0">
                <a:latin typeface="宋体" panose="02010600030101010101" pitchFamily="2" charset="-122"/>
                <a:ea typeface="宋体" panose="02010600030101010101" pitchFamily="2" charset="-122"/>
              </a:rPr>
              <a:t>可以窃取此用户的信息、改变用户的设置、破坏用户数据。</a:t>
            </a:r>
          </a:p>
          <a:p>
            <a:pPr eaLnBrk="1" hangingPunct="1">
              <a:lnSpc>
                <a:spcPct val="95000"/>
              </a:lnSpc>
            </a:pPr>
            <a:r>
              <a:rPr lang="zh-CN" altLang="en-US" sz="2000" b="0" dirty="0">
                <a:latin typeface="宋体" panose="02010600030101010101" pitchFamily="2" charset="-122"/>
                <a:ea typeface="宋体" panose="02010600030101010101" pitchFamily="2" charset="-122"/>
              </a:rPr>
              <a:t>利用</a:t>
            </a:r>
            <a:r>
              <a:rPr lang="en-US" altLang="zh-CN" sz="2000" b="0" dirty="0">
                <a:latin typeface="宋体" panose="02010600030101010101" pitchFamily="2" charset="-122"/>
                <a:ea typeface="宋体" panose="02010600030101010101" pitchFamily="2" charset="-122"/>
              </a:rPr>
              <a:t>XSS</a:t>
            </a:r>
            <a:r>
              <a:rPr lang="zh-CN" altLang="en-US" sz="2000" b="0" dirty="0">
                <a:latin typeface="宋体" panose="02010600030101010101" pitchFamily="2" charset="-122"/>
                <a:ea typeface="宋体" panose="02010600030101010101" pitchFamily="2" charset="-122"/>
              </a:rPr>
              <a:t>机制中的漏洞而发动的各种攻击通常都需要受害用户的参与，以窃取该用户的</a:t>
            </a:r>
            <a:r>
              <a:rPr lang="en-US" altLang="zh-CN" sz="2000" b="0" dirty="0">
                <a:latin typeface="宋体" panose="02010600030101010101" pitchFamily="2" charset="-122"/>
                <a:ea typeface="宋体" panose="02010600030101010101" pitchFamily="2" charset="-122"/>
              </a:rPr>
              <a:t>cookie</a:t>
            </a:r>
            <a:r>
              <a:rPr lang="zh-CN" altLang="en-US" sz="2000" b="0" dirty="0">
                <a:latin typeface="宋体" panose="02010600030101010101" pitchFamily="2" charset="-122"/>
                <a:ea typeface="宋体" panose="02010600030101010101" pitchFamily="2" charset="-122"/>
              </a:rPr>
              <a:t>、密码等重要数据，进而伪造交易、盗取用户财产、窃取情报等私密信息</a:t>
            </a:r>
          </a:p>
        </p:txBody>
      </p:sp>
      <p:sp>
        <p:nvSpPr>
          <p:cNvPr id="73732"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3AF51066-EFD3-4CC5-BB4F-8081CCC53772}"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7373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0AD2E66B-FDCF-4483-BEDF-743A562601A8}"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69</a:t>
            </a:fld>
            <a:endParaRPr lang="en-US" altLang="zh-CN" sz="1000" b="0">
              <a:solidFill>
                <a:schemeClr val="bg1"/>
              </a:solidFill>
              <a:latin typeface="Verdana" pitchFamily="34" charset="0"/>
              <a:ea typeface="宋体" pitchFamily="2" charset="-122"/>
            </a:endParaRPr>
          </a:p>
        </p:txBody>
      </p:sp>
      <p:pic>
        <p:nvPicPr>
          <p:cNvPr id="3" name="图片 2">
            <a:extLst>
              <a:ext uri="{FF2B5EF4-FFF2-40B4-BE49-F238E27FC236}">
                <a16:creationId xmlns:a16="http://schemas.microsoft.com/office/drawing/2014/main" id="{6CCCC9DF-B33B-4278-8460-908650603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34" y="3637191"/>
            <a:ext cx="4160466" cy="2763951"/>
          </a:xfrm>
          <a:prstGeom prst="rect">
            <a:avLst/>
          </a:prstGeom>
        </p:spPr>
      </p:pic>
      <p:pic>
        <p:nvPicPr>
          <p:cNvPr id="7" name="图片 6">
            <a:extLst>
              <a:ext uri="{FF2B5EF4-FFF2-40B4-BE49-F238E27FC236}">
                <a16:creationId xmlns:a16="http://schemas.microsoft.com/office/drawing/2014/main" id="{D2FEBBD7-A175-40A8-978C-0EBB6DE321D1}"/>
              </a:ext>
            </a:extLst>
          </p:cNvPr>
          <p:cNvPicPr>
            <a:picLocks noChangeAspect="1"/>
          </p:cNvPicPr>
          <p:nvPr/>
        </p:nvPicPr>
        <p:blipFill>
          <a:blip r:embed="rId3"/>
          <a:stretch>
            <a:fillRect/>
          </a:stretch>
        </p:blipFill>
        <p:spPr>
          <a:xfrm>
            <a:off x="4698246" y="3368182"/>
            <a:ext cx="3932112" cy="303296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434BA-6307-4C24-B50B-F5915213A9C5}"/>
              </a:ext>
            </a:extLst>
          </p:cNvPr>
          <p:cNvSpPr>
            <a:spLocks noGrp="1"/>
          </p:cNvSpPr>
          <p:nvPr>
            <p:ph type="title"/>
          </p:nvPr>
        </p:nvSpPr>
        <p:spPr/>
        <p:txBody>
          <a:bodyPr/>
          <a:lstStyle/>
          <a:p>
            <a:r>
              <a:rPr lang="zh-CN" altLang="en-US" dirty="0">
                <a:latin typeface="Times New Roman" pitchFamily="18" charset="0"/>
              </a:rPr>
              <a:t>扫描技术（</a:t>
            </a:r>
            <a:r>
              <a:rPr lang="en-US" altLang="zh-CN" dirty="0">
                <a:latin typeface="Times New Roman" pitchFamily="18" charset="0"/>
              </a:rPr>
              <a:t>Scanning</a:t>
            </a:r>
            <a:r>
              <a:rPr lang="zh-CN" altLang="en-US" dirty="0">
                <a:latin typeface="Times New Roman" pitchFamily="18" charset="0"/>
              </a:rPr>
              <a:t>）</a:t>
            </a:r>
            <a:endParaRPr lang="zh-CN" altLang="en-US" dirty="0"/>
          </a:p>
        </p:txBody>
      </p:sp>
      <p:sp>
        <p:nvSpPr>
          <p:cNvPr id="3" name="内容占位符 2">
            <a:extLst>
              <a:ext uri="{FF2B5EF4-FFF2-40B4-BE49-F238E27FC236}">
                <a16:creationId xmlns:a16="http://schemas.microsoft.com/office/drawing/2014/main" id="{22ECA6AD-4CA4-4DE2-B53D-CC1BE917C8FA}"/>
              </a:ext>
            </a:extLst>
          </p:cNvPr>
          <p:cNvSpPr>
            <a:spLocks noGrp="1"/>
          </p:cNvSpPr>
          <p:nvPr>
            <p:ph idx="1"/>
          </p:nvPr>
        </p:nvSpPr>
        <p:spPr>
          <a:xfrm>
            <a:off x="304800" y="1219200"/>
            <a:ext cx="8587680" cy="5105400"/>
          </a:xfrm>
        </p:spPr>
        <p:txBody>
          <a:bodyPr/>
          <a:lstStyle/>
          <a:p>
            <a:r>
              <a:rPr lang="zh-CN" altLang="en-US" sz="2000" b="0" dirty="0">
                <a:latin typeface="宋体" panose="02010600030101010101" pitchFamily="2" charset="-122"/>
                <a:ea typeface="宋体" panose="02010600030101010101" pitchFamily="2" charset="-122"/>
              </a:rPr>
              <a:t>通过网络安全扫描，系统管理员能发现所维护的</a:t>
            </a:r>
            <a:r>
              <a:rPr lang="en-US" altLang="zh-CN" sz="2000" b="0" dirty="0">
                <a:latin typeface="宋体" panose="02010600030101010101" pitchFamily="2" charset="-122"/>
                <a:ea typeface="宋体" panose="02010600030101010101" pitchFamily="2" charset="-122"/>
              </a:rPr>
              <a:t>Web</a:t>
            </a:r>
            <a:r>
              <a:rPr lang="zh-CN" altLang="en-US" sz="2000" b="0" dirty="0">
                <a:latin typeface="宋体" panose="02010600030101010101" pitchFamily="2" charset="-122"/>
                <a:ea typeface="宋体" panose="02010600030101010101" pitchFamily="2" charset="-122"/>
              </a:rPr>
              <a:t>服务器的各种</a:t>
            </a:r>
            <a:r>
              <a:rPr lang="en-US" altLang="zh-CN" sz="2000" b="0" dirty="0">
                <a:latin typeface="宋体" panose="02010600030101010101" pitchFamily="2" charset="-122"/>
                <a:ea typeface="宋体" panose="02010600030101010101" pitchFamily="2" charset="-122"/>
              </a:rPr>
              <a:t>TCP/IP</a:t>
            </a:r>
            <a:r>
              <a:rPr lang="zh-CN" altLang="en-US" sz="2000" b="0" dirty="0">
                <a:latin typeface="宋体" panose="02010600030101010101" pitchFamily="2" charset="-122"/>
                <a:ea typeface="宋体" panose="02010600030101010101" pitchFamily="2" charset="-122"/>
              </a:rPr>
              <a:t>端口的分配、开放的服务、</a:t>
            </a:r>
            <a:r>
              <a:rPr lang="en-US" altLang="zh-CN" sz="2000" b="0" dirty="0">
                <a:latin typeface="宋体" panose="02010600030101010101" pitchFamily="2" charset="-122"/>
                <a:ea typeface="宋体" panose="02010600030101010101" pitchFamily="2" charset="-122"/>
              </a:rPr>
              <a:t>Web</a:t>
            </a:r>
            <a:r>
              <a:rPr lang="zh-CN" altLang="en-US" sz="2000" b="0" dirty="0">
                <a:latin typeface="宋体" panose="02010600030101010101" pitchFamily="2" charset="-122"/>
                <a:ea typeface="宋体" panose="02010600030101010101" pitchFamily="2" charset="-122"/>
              </a:rPr>
              <a:t>服务软件版本和这此服务及软件呈现在</a:t>
            </a:r>
            <a:r>
              <a:rPr lang="en-US" altLang="zh-CN" sz="2000" b="0" dirty="0">
                <a:latin typeface="宋体" panose="02010600030101010101" pitchFamily="2" charset="-122"/>
                <a:ea typeface="宋体" panose="02010600030101010101" pitchFamily="2" charset="-122"/>
              </a:rPr>
              <a:t>Internet</a:t>
            </a:r>
            <a:r>
              <a:rPr lang="zh-CN" altLang="en-US" sz="2000" b="0" dirty="0">
                <a:latin typeface="宋体" panose="02010600030101010101" pitchFamily="2" charset="-122"/>
                <a:ea typeface="宋体" panose="02010600030101010101" pitchFamily="2" charset="-122"/>
              </a:rPr>
              <a:t>上的安全漏洞。网络安全扫描技术通过采用积极的、非破坏性的办法来检验系统是否有可能被攻击而崩溃。它利用了一系列的脚本模拟对系统进行攻击，并对结果进行分析。这种技术通常被用来进行模拟攻击实验和安全审计。</a:t>
            </a:r>
            <a:endParaRPr lang="en-US" altLang="zh-CN" sz="2000" b="0" dirty="0">
              <a:latin typeface="宋体" panose="02010600030101010101" pitchFamily="2" charset="-122"/>
              <a:ea typeface="宋体" panose="02010600030101010101" pitchFamily="2" charset="-122"/>
            </a:endParaRPr>
          </a:p>
          <a:p>
            <a:r>
              <a:rPr lang="zh-CN" altLang="en-US" sz="2000" b="0" dirty="0">
                <a:latin typeface="宋体" panose="02010600030101010101" pitchFamily="2" charset="-122"/>
                <a:ea typeface="宋体" panose="02010600030101010101" pitchFamily="2" charset="-122"/>
              </a:rPr>
              <a:t>网络安全扫描技术包括</a:t>
            </a:r>
            <a:r>
              <a:rPr lang="en-US" altLang="zh-CN" sz="2000" b="0" dirty="0">
                <a:latin typeface="宋体" panose="02010600030101010101" pitchFamily="2" charset="-122"/>
                <a:ea typeface="宋体" panose="02010600030101010101" pitchFamily="2" charset="-122"/>
              </a:rPr>
              <a:t>Ping</a:t>
            </a:r>
            <a:r>
              <a:rPr lang="zh-CN" altLang="en-US" sz="2000" b="0" dirty="0">
                <a:latin typeface="宋体" panose="02010600030101010101" pitchFamily="2" charset="-122"/>
                <a:ea typeface="宋体" panose="02010600030101010101" pitchFamily="2" charset="-122"/>
              </a:rPr>
              <a:t>扫射（</a:t>
            </a:r>
            <a:r>
              <a:rPr lang="en-US" altLang="zh-CN" sz="2000" b="0" dirty="0">
                <a:solidFill>
                  <a:srgbClr val="0070C0"/>
                </a:solidFill>
                <a:latin typeface="宋体" panose="02010600030101010101" pitchFamily="2" charset="-122"/>
                <a:ea typeface="宋体" panose="02010600030101010101" pitchFamily="2" charset="-122"/>
              </a:rPr>
              <a:t>Ping Sweep</a:t>
            </a:r>
            <a:r>
              <a:rPr lang="zh-CN" altLang="en-US" sz="2000" b="0" dirty="0">
                <a:latin typeface="宋体" panose="02010600030101010101" pitchFamily="2" charset="-122"/>
                <a:ea typeface="宋体" panose="02010600030101010101" pitchFamily="2" charset="-122"/>
              </a:rPr>
              <a:t>）、操作系统探测（</a:t>
            </a:r>
            <a:r>
              <a:rPr lang="en-US" altLang="zh-CN" sz="2000" b="0" dirty="0">
                <a:solidFill>
                  <a:srgbClr val="FF0000"/>
                </a:solidFill>
                <a:latin typeface="宋体" panose="02010600030101010101" pitchFamily="2" charset="-122"/>
                <a:ea typeface="宋体" panose="02010600030101010101" pitchFamily="2" charset="-122"/>
              </a:rPr>
              <a:t>Operating System Identification</a:t>
            </a:r>
            <a:r>
              <a:rPr lang="zh-CN" altLang="en-US" sz="2000" b="0" dirty="0">
                <a:latin typeface="宋体" panose="02010600030101010101" pitchFamily="2" charset="-122"/>
                <a:ea typeface="宋体" panose="02010600030101010101" pitchFamily="2" charset="-122"/>
              </a:rPr>
              <a:t>）、如何探测访问控制规则（</a:t>
            </a:r>
            <a:r>
              <a:rPr lang="en-US" altLang="zh-CN" sz="2000" b="0" dirty="0">
                <a:latin typeface="宋体" panose="02010600030101010101" pitchFamily="2" charset="-122"/>
                <a:ea typeface="宋体" panose="02010600030101010101" pitchFamily="2" charset="-122"/>
              </a:rPr>
              <a:t>Firewalking</a:t>
            </a:r>
            <a:r>
              <a:rPr lang="zh-CN" altLang="en-US" sz="2000" b="0" dirty="0">
                <a:latin typeface="宋体" panose="02010600030101010101" pitchFamily="2" charset="-122"/>
                <a:ea typeface="宋体" panose="02010600030101010101" pitchFamily="2" charset="-122"/>
              </a:rPr>
              <a:t>）、端口扫描（</a:t>
            </a:r>
            <a:r>
              <a:rPr lang="en-US" altLang="zh-CN" sz="2000" dirty="0">
                <a:solidFill>
                  <a:srgbClr val="7030A0"/>
                </a:solidFill>
                <a:latin typeface="宋体" panose="02010600030101010101" pitchFamily="2" charset="-122"/>
                <a:ea typeface="宋体" panose="02010600030101010101" pitchFamily="2" charset="-122"/>
              </a:rPr>
              <a:t>Port Scan</a:t>
            </a:r>
            <a:r>
              <a:rPr lang="zh-CN" altLang="en-US" sz="2000" b="0" dirty="0">
                <a:latin typeface="宋体" panose="02010600030101010101" pitchFamily="2" charset="-122"/>
                <a:ea typeface="宋体" panose="02010600030101010101" pitchFamily="2" charset="-122"/>
              </a:rPr>
              <a:t>）以及漏洞扫描（</a:t>
            </a:r>
            <a:r>
              <a:rPr lang="en-US" altLang="zh-CN" sz="2000" dirty="0">
                <a:solidFill>
                  <a:srgbClr val="002060"/>
                </a:solidFill>
                <a:latin typeface="宋体" panose="02010600030101010101" pitchFamily="2" charset="-122"/>
                <a:ea typeface="宋体" panose="02010600030101010101" pitchFamily="2" charset="-122"/>
              </a:rPr>
              <a:t>Vulnerability Scan</a:t>
            </a:r>
            <a:r>
              <a:rPr lang="zh-CN" altLang="en-US" sz="2000" b="0" dirty="0">
                <a:latin typeface="宋体" panose="02010600030101010101" pitchFamily="2" charset="-122"/>
                <a:ea typeface="宋体" panose="02010600030101010101" pitchFamily="2" charset="-122"/>
              </a:rPr>
              <a:t>）等</a:t>
            </a:r>
            <a:endParaRPr lang="en-US" altLang="zh-CN" sz="2000" b="0" dirty="0">
              <a:latin typeface="宋体" panose="02010600030101010101" pitchFamily="2" charset="-122"/>
              <a:ea typeface="宋体" panose="02010600030101010101" pitchFamily="2" charset="-122"/>
            </a:endParaRPr>
          </a:p>
          <a:p>
            <a:r>
              <a:rPr lang="zh-CN" altLang="en-US" sz="2000" b="0" dirty="0">
                <a:latin typeface="宋体" panose="02010600030101010101" pitchFamily="2" charset="-122"/>
                <a:ea typeface="宋体" panose="02010600030101010101" pitchFamily="2" charset="-122"/>
              </a:rPr>
              <a:t>一次完整的网络安全扫描分为以下</a:t>
            </a:r>
            <a:r>
              <a:rPr lang="en-US" altLang="zh-CN" sz="2000" b="0" dirty="0">
                <a:latin typeface="宋体" panose="02010600030101010101" pitchFamily="2" charset="-122"/>
                <a:ea typeface="宋体" panose="02010600030101010101" pitchFamily="2" charset="-122"/>
              </a:rPr>
              <a:t>3</a:t>
            </a:r>
            <a:r>
              <a:rPr lang="zh-CN" altLang="en-US" sz="2000" b="0" dirty="0">
                <a:latin typeface="宋体" panose="02010600030101010101" pitchFamily="2" charset="-122"/>
                <a:ea typeface="宋体" panose="02010600030101010101" pitchFamily="2" charset="-122"/>
              </a:rPr>
              <a:t>个阶段：</a:t>
            </a:r>
          </a:p>
          <a:p>
            <a:pPr marL="914400" lvl="1" indent="-457200">
              <a:buFont typeface="+mj-lt"/>
              <a:buAutoNum type="arabicPeriod"/>
            </a:pPr>
            <a:r>
              <a:rPr lang="zh-CN" altLang="en-US" sz="1800" b="0" dirty="0">
                <a:latin typeface="宋体" panose="02010600030101010101" pitchFamily="2" charset="-122"/>
                <a:ea typeface="宋体" panose="02010600030101010101" pitchFamily="2" charset="-122"/>
              </a:rPr>
              <a:t>发现目标主机或网络</a:t>
            </a:r>
          </a:p>
          <a:p>
            <a:pPr marL="914400" lvl="1" indent="-457200">
              <a:buFont typeface="+mj-lt"/>
              <a:buAutoNum type="arabicPeriod"/>
            </a:pPr>
            <a:r>
              <a:rPr lang="zh-CN" altLang="en-US" sz="1800" b="0" dirty="0">
                <a:latin typeface="宋体" panose="02010600030101010101" pitchFamily="2" charset="-122"/>
                <a:ea typeface="宋体" panose="02010600030101010101" pitchFamily="2" charset="-122"/>
              </a:rPr>
              <a:t>发现目标后进一步搜集目标信息，包括操作系统类型、运行的服务以及服务软件的版本等。如果目标是一个网络，我们还可以进一步发现该网络的拓扑结构、路由设备以及各主机的信息</a:t>
            </a:r>
          </a:p>
          <a:p>
            <a:pPr marL="914400" lvl="1" indent="-457200">
              <a:buFont typeface="+mj-lt"/>
              <a:buAutoNum type="arabicPeriod"/>
            </a:pPr>
            <a:r>
              <a:rPr lang="zh-CN" altLang="en-US" sz="1800" b="0" dirty="0">
                <a:latin typeface="宋体" panose="02010600030101010101" pitchFamily="2" charset="-122"/>
                <a:ea typeface="宋体" panose="02010600030101010101" pitchFamily="2" charset="-122"/>
              </a:rPr>
              <a:t>根据搜集到的信息来判断或者进一步测试系统是否存在安全漏洞</a:t>
            </a:r>
          </a:p>
          <a:p>
            <a:endParaRPr lang="zh-CN" altLang="en-US" sz="2000" b="0" dirty="0">
              <a:latin typeface="宋体" panose="02010600030101010101" pitchFamily="2" charset="-122"/>
              <a:ea typeface="宋体" panose="02010600030101010101" pitchFamily="2" charset="-122"/>
            </a:endParaRPr>
          </a:p>
        </p:txBody>
      </p:sp>
      <p:sp>
        <p:nvSpPr>
          <p:cNvPr id="4" name="日期占位符 3">
            <a:extLst>
              <a:ext uri="{FF2B5EF4-FFF2-40B4-BE49-F238E27FC236}">
                <a16:creationId xmlns:a16="http://schemas.microsoft.com/office/drawing/2014/main" id="{E78F69F7-1B29-4B91-A235-F1859759EF32}"/>
              </a:ext>
            </a:extLst>
          </p:cNvPr>
          <p:cNvSpPr>
            <a:spLocks noGrp="1"/>
          </p:cNvSpPr>
          <p:nvPr>
            <p:ph type="dt" sz="half" idx="10"/>
          </p:nvPr>
        </p:nvSpPr>
        <p:spPr/>
        <p:txBody>
          <a:bodyPr/>
          <a:lstStyle/>
          <a:p>
            <a:pPr>
              <a:defRPr/>
            </a:pPr>
            <a:fld id="{C5E28BBE-E9F5-4121-9CDF-66EB1D56F189}" type="datetime1">
              <a:rPr lang="zh-CN" altLang="en-US" smtClean="0"/>
              <a:pPr>
                <a:defRPr/>
              </a:pPr>
              <a:t>2024/3/18</a:t>
            </a:fld>
            <a:endParaRPr lang="en-US" altLang="zh-CN"/>
          </a:p>
        </p:txBody>
      </p:sp>
      <p:sp>
        <p:nvSpPr>
          <p:cNvPr id="5" name="灯片编号占位符 4">
            <a:extLst>
              <a:ext uri="{FF2B5EF4-FFF2-40B4-BE49-F238E27FC236}">
                <a16:creationId xmlns:a16="http://schemas.microsoft.com/office/drawing/2014/main" id="{1FFE9FEB-0DDA-4D29-97D0-3C5F792E3AF1}"/>
              </a:ext>
            </a:extLst>
          </p:cNvPr>
          <p:cNvSpPr>
            <a:spLocks noGrp="1"/>
          </p:cNvSpPr>
          <p:nvPr>
            <p:ph type="sldNum" sz="quarter" idx="11"/>
          </p:nvPr>
        </p:nvSpPr>
        <p:spPr/>
        <p:txBody>
          <a:bodyPr/>
          <a:lstStyle/>
          <a:p>
            <a:pPr>
              <a:defRPr/>
            </a:pPr>
            <a:fld id="{B40D172A-192C-4500-82AE-DEB2D58A4015}" type="slidenum">
              <a:rPr lang="en-US" altLang="zh-CN" smtClean="0"/>
              <a:pPr>
                <a:defRPr/>
              </a:pPr>
              <a:t>7</a:t>
            </a:fld>
            <a:endParaRPr lang="en-US" altLang="zh-CN"/>
          </a:p>
        </p:txBody>
      </p:sp>
    </p:spTree>
    <p:extLst>
      <p:ext uri="{BB962C8B-B14F-4D97-AF65-F5344CB8AC3E}">
        <p14:creationId xmlns:p14="http://schemas.microsoft.com/office/powerpoint/2010/main" val="295273966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dirty="0">
                <a:latin typeface="Times New Roman" pitchFamily="18" charset="0"/>
              </a:rPr>
              <a:t>XSS</a:t>
            </a:r>
            <a:r>
              <a:rPr lang="zh-CN" altLang="en-US" dirty="0">
                <a:latin typeface="Times New Roman" pitchFamily="18" charset="0"/>
              </a:rPr>
              <a:t>漏洞的产生原因</a:t>
            </a:r>
          </a:p>
        </p:txBody>
      </p:sp>
      <p:sp>
        <p:nvSpPr>
          <p:cNvPr id="74755" name="Rectangle 3"/>
          <p:cNvSpPr>
            <a:spLocks noGrp="1" noChangeArrowheads="1"/>
          </p:cNvSpPr>
          <p:nvPr>
            <p:ph idx="1"/>
          </p:nvPr>
        </p:nvSpPr>
        <p:spPr/>
        <p:txBody>
          <a:bodyPr/>
          <a:lstStyle/>
          <a:p>
            <a:pPr eaLnBrk="1" hangingPunct="1">
              <a:buFontTx/>
              <a:buNone/>
            </a:pPr>
            <a:r>
              <a:rPr lang="en-US" altLang="zh-CN" dirty="0">
                <a:latin typeface="Times New Roman" pitchFamily="18" charset="0"/>
              </a:rPr>
              <a:t>    XSS</a:t>
            </a:r>
            <a:r>
              <a:rPr lang="zh-CN" altLang="en-US" dirty="0">
                <a:latin typeface="Times New Roman" pitchFamily="18" charset="0"/>
              </a:rPr>
              <a:t>攻击是一种针对</a:t>
            </a:r>
            <a:r>
              <a:rPr lang="en-US" altLang="zh-CN" dirty="0">
                <a:latin typeface="Times New Roman" pitchFamily="18" charset="0"/>
              </a:rPr>
              <a:t>HTML</a:t>
            </a:r>
            <a:r>
              <a:rPr lang="zh-CN" altLang="en-US" dirty="0">
                <a:latin typeface="Times New Roman" pitchFamily="18" charset="0"/>
              </a:rPr>
              <a:t>的注入。</a:t>
            </a:r>
          </a:p>
          <a:p>
            <a:pPr eaLnBrk="1" hangingPunct="1">
              <a:buFontTx/>
              <a:buNone/>
            </a:pPr>
            <a:endParaRPr lang="zh-CN" altLang="en-US" dirty="0">
              <a:latin typeface="Times New Roman" pitchFamily="18" charset="0"/>
            </a:endParaRPr>
          </a:p>
          <a:p>
            <a:pPr eaLnBrk="1" hangingPunct="1">
              <a:buFontTx/>
              <a:buNone/>
            </a:pPr>
            <a:r>
              <a:rPr lang="zh-CN" altLang="en-US" dirty="0"/>
              <a:t>① </a:t>
            </a:r>
            <a:r>
              <a:rPr lang="zh-CN" altLang="en-US" dirty="0">
                <a:latin typeface="Times New Roman" pitchFamily="18" charset="0"/>
              </a:rPr>
              <a:t>如果攻击者提交的变量没有很好过滤就放入</a:t>
            </a:r>
            <a:r>
              <a:rPr lang="en-US" altLang="zh-CN" dirty="0">
                <a:latin typeface="Times New Roman" pitchFamily="18" charset="0"/>
              </a:rPr>
              <a:t>Web</a:t>
            </a:r>
            <a:r>
              <a:rPr lang="zh-CN" altLang="en-US" dirty="0">
                <a:latin typeface="Times New Roman" pitchFamily="18" charset="0"/>
              </a:rPr>
              <a:t>服务器，此后又直接取出来返回给其他访问者，产生</a:t>
            </a:r>
            <a:r>
              <a:rPr lang="en-US" altLang="zh-CN" dirty="0">
                <a:latin typeface="Times New Roman" pitchFamily="18" charset="0"/>
              </a:rPr>
              <a:t>XSS</a:t>
            </a:r>
            <a:r>
              <a:rPr lang="zh-CN" altLang="en-US" dirty="0">
                <a:latin typeface="Times New Roman" pitchFamily="18" charset="0"/>
              </a:rPr>
              <a:t>漏洞。</a:t>
            </a:r>
          </a:p>
          <a:p>
            <a:pPr eaLnBrk="1" hangingPunct="1">
              <a:buFontTx/>
              <a:buNone/>
            </a:pPr>
            <a:endParaRPr lang="zh-CN" altLang="en-US" dirty="0">
              <a:latin typeface="Times New Roman" pitchFamily="18" charset="0"/>
            </a:endParaRPr>
          </a:p>
          <a:p>
            <a:pPr eaLnBrk="1" hangingPunct="1">
              <a:buFontTx/>
              <a:buNone/>
            </a:pPr>
            <a:r>
              <a:rPr lang="zh-CN" altLang="en-US" dirty="0"/>
              <a:t>② </a:t>
            </a:r>
            <a:r>
              <a:rPr lang="zh-CN" altLang="en-US" dirty="0">
                <a:latin typeface="Times New Roman" pitchFamily="18" charset="0"/>
              </a:rPr>
              <a:t>恶意用户提交的</a:t>
            </a:r>
            <a:r>
              <a:rPr lang="en-US" altLang="zh-CN" dirty="0">
                <a:latin typeface="Times New Roman" pitchFamily="18" charset="0"/>
              </a:rPr>
              <a:t>HTML</a:t>
            </a:r>
            <a:r>
              <a:rPr lang="zh-CN" altLang="en-US" dirty="0">
                <a:latin typeface="Times New Roman" pitchFamily="18" charset="0"/>
              </a:rPr>
              <a:t>代码最终被其他用户访问，通过这些</a:t>
            </a:r>
            <a:r>
              <a:rPr lang="en-US" altLang="zh-CN" dirty="0">
                <a:latin typeface="Times New Roman" pitchFamily="18" charset="0"/>
              </a:rPr>
              <a:t>HTML</a:t>
            </a:r>
            <a:r>
              <a:rPr lang="zh-CN" altLang="en-US" dirty="0">
                <a:latin typeface="Times New Roman" pitchFamily="18" charset="0"/>
              </a:rPr>
              <a:t>代码间接控制访问者的浏览器，甚至能获得它的最高权限。 </a:t>
            </a:r>
          </a:p>
        </p:txBody>
      </p:sp>
      <p:sp>
        <p:nvSpPr>
          <p:cNvPr id="7475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B046589C-7785-4362-89F6-8820A8034680}"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74757"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6FE098F-AF68-4CB9-A20D-1884D0155A4A}"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70</a:t>
            </a:fld>
            <a:endParaRPr lang="en-US" altLang="zh-CN" sz="1000" b="0">
              <a:solidFill>
                <a:schemeClr val="bg1"/>
              </a:solidFill>
              <a:latin typeface="Verdana" pitchFamily="34" charset="0"/>
              <a:ea typeface="宋体" pitchFamily="2"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362CA-BB0C-4CDA-B255-21507698A9EE}"/>
              </a:ext>
            </a:extLst>
          </p:cNvPr>
          <p:cNvSpPr>
            <a:spLocks noGrp="1"/>
          </p:cNvSpPr>
          <p:nvPr>
            <p:ph type="title"/>
          </p:nvPr>
        </p:nvSpPr>
        <p:spPr/>
        <p:txBody>
          <a:bodyPr/>
          <a:lstStyle/>
          <a:p>
            <a:r>
              <a:rPr lang="zh-CN" altLang="en-US" dirty="0">
                <a:latin typeface="Times New Roman" pitchFamily="18" charset="0"/>
              </a:rPr>
              <a:t>跨站脚本（</a:t>
            </a:r>
            <a:r>
              <a:rPr lang="en-US" altLang="zh-CN" dirty="0">
                <a:latin typeface="Times New Roman" pitchFamily="18" charset="0"/>
              </a:rPr>
              <a:t>XSS</a:t>
            </a:r>
            <a:r>
              <a:rPr lang="zh-CN" altLang="en-US" dirty="0">
                <a:latin typeface="Times New Roman" pitchFamily="18" charset="0"/>
              </a:rPr>
              <a:t>）攻击防范</a:t>
            </a:r>
            <a:endParaRPr lang="zh-CN" altLang="en-US" dirty="0"/>
          </a:p>
        </p:txBody>
      </p:sp>
      <p:sp>
        <p:nvSpPr>
          <p:cNvPr id="3" name="内容占位符 2">
            <a:extLst>
              <a:ext uri="{FF2B5EF4-FFF2-40B4-BE49-F238E27FC236}">
                <a16:creationId xmlns:a16="http://schemas.microsoft.com/office/drawing/2014/main" id="{3DEBCE7A-F6AB-48A2-884B-2A11D64B0304}"/>
              </a:ext>
            </a:extLst>
          </p:cNvPr>
          <p:cNvSpPr>
            <a:spLocks noGrp="1"/>
          </p:cNvSpPr>
          <p:nvPr>
            <p:ph idx="1"/>
          </p:nvPr>
        </p:nvSpPr>
        <p:spPr>
          <a:xfrm>
            <a:off x="304800" y="1219200"/>
            <a:ext cx="8731696" cy="5105400"/>
          </a:xfrm>
        </p:spPr>
        <p:txBody>
          <a:bodyPr/>
          <a:lstStyle/>
          <a:p>
            <a:r>
              <a:rPr lang="zh-CN" altLang="en-US" sz="2000" dirty="0">
                <a:solidFill>
                  <a:srgbClr val="0070C0"/>
                </a:solidFill>
              </a:rPr>
              <a:t>禁止加载外域代码</a:t>
            </a:r>
            <a:r>
              <a:rPr lang="zh-CN" altLang="en-US" sz="2000" dirty="0"/>
              <a:t>，防止复杂的攻击逻辑。</a:t>
            </a:r>
          </a:p>
          <a:p>
            <a:r>
              <a:rPr lang="zh-CN" altLang="en-US" sz="2000" dirty="0">
                <a:solidFill>
                  <a:srgbClr val="0070C0"/>
                </a:solidFill>
              </a:rPr>
              <a:t>禁止外域提交</a:t>
            </a:r>
            <a:r>
              <a:rPr lang="zh-CN" altLang="en-US" sz="2000" dirty="0"/>
              <a:t>，网站被攻击后，用户的数据不会泄露到外域。</a:t>
            </a:r>
          </a:p>
          <a:p>
            <a:r>
              <a:rPr lang="zh-CN" altLang="en-US" sz="2000" dirty="0"/>
              <a:t>禁止内联脚本执行（规则较严格，目前发现 </a:t>
            </a:r>
            <a:r>
              <a:rPr lang="en-US" altLang="zh-CN" sz="2000" dirty="0"/>
              <a:t>GitHub </a:t>
            </a:r>
            <a:r>
              <a:rPr lang="zh-CN" altLang="en-US" sz="2000" dirty="0"/>
              <a:t>使用）。</a:t>
            </a:r>
          </a:p>
          <a:p>
            <a:r>
              <a:rPr lang="zh-CN" altLang="en-US" sz="2000" dirty="0">
                <a:solidFill>
                  <a:srgbClr val="0070C0"/>
                </a:solidFill>
              </a:rPr>
              <a:t>禁止未授权的脚本执行</a:t>
            </a:r>
            <a:r>
              <a:rPr lang="zh-CN" altLang="en-US" sz="2000" dirty="0"/>
              <a:t>（新特性，</a:t>
            </a:r>
            <a:r>
              <a:rPr lang="en-US" altLang="zh-CN" sz="2000" dirty="0"/>
              <a:t>Google Map </a:t>
            </a:r>
            <a:r>
              <a:rPr lang="zh-CN" altLang="en-US" sz="2000" dirty="0"/>
              <a:t>移动版在使用）。</a:t>
            </a:r>
          </a:p>
          <a:p>
            <a:r>
              <a:rPr lang="zh-CN" altLang="en-US" sz="2000" dirty="0"/>
              <a:t>合理使用上报可以及时发现 </a:t>
            </a:r>
            <a:r>
              <a:rPr lang="en-US" altLang="zh-CN" sz="2000" dirty="0"/>
              <a:t>XSS</a:t>
            </a:r>
            <a:r>
              <a:rPr lang="zh-CN" altLang="en-US" sz="2000" dirty="0"/>
              <a:t>，利于尽快修复问题。</a:t>
            </a:r>
          </a:p>
          <a:p>
            <a:r>
              <a:rPr lang="zh-CN" altLang="en-US" sz="2000" dirty="0"/>
              <a:t>对于不受信任的输入，都应该限定一个合理的长度。虽然无法完全防止</a:t>
            </a:r>
            <a:r>
              <a:rPr lang="en-US" altLang="zh-CN" sz="2000" dirty="0"/>
              <a:t>XSS</a:t>
            </a:r>
            <a:r>
              <a:rPr lang="zh-CN" altLang="en-US" sz="2000" dirty="0"/>
              <a:t>发生，但可以增加</a:t>
            </a:r>
            <a:r>
              <a:rPr lang="en-US" altLang="zh-CN" sz="2000" dirty="0" err="1"/>
              <a:t>xss</a:t>
            </a:r>
            <a:r>
              <a:rPr lang="zh-CN" altLang="en-US" sz="2000" dirty="0"/>
              <a:t>攻击的难度。</a:t>
            </a:r>
          </a:p>
          <a:p>
            <a:r>
              <a:rPr lang="zh-CN" altLang="en-US" sz="2000" dirty="0">
                <a:solidFill>
                  <a:srgbClr val="FF0000"/>
                </a:solidFill>
              </a:rPr>
              <a:t>防范</a:t>
            </a:r>
            <a:r>
              <a:rPr lang="en-US" altLang="zh-CN" sz="2000" dirty="0" err="1">
                <a:solidFill>
                  <a:srgbClr val="FF0000"/>
                </a:solidFill>
              </a:rPr>
              <a:t>xss</a:t>
            </a:r>
            <a:r>
              <a:rPr lang="zh-CN" altLang="en-US" sz="2000" dirty="0">
                <a:solidFill>
                  <a:srgbClr val="FF0000"/>
                </a:solidFill>
              </a:rPr>
              <a:t>是前端和后端共同的责任</a:t>
            </a:r>
            <a:r>
              <a:rPr lang="zh-CN" altLang="en-US" sz="2000" dirty="0"/>
              <a:t>。转义应该在输出</a:t>
            </a:r>
            <a:r>
              <a:rPr lang="en-US" altLang="zh-CN" sz="2000" dirty="0"/>
              <a:t>HTML</a:t>
            </a:r>
            <a:r>
              <a:rPr lang="zh-CN" altLang="en-US" sz="2000" dirty="0"/>
              <a:t>进行转义，而不是在提交用户输入时。</a:t>
            </a:r>
          </a:p>
          <a:p>
            <a:r>
              <a:rPr lang="zh-CN" altLang="en-US" sz="2000" dirty="0"/>
              <a:t>不同的上下文，如 </a:t>
            </a:r>
            <a:r>
              <a:rPr lang="en-US" altLang="zh-CN" sz="2000" dirty="0"/>
              <a:t>HTML </a:t>
            </a:r>
            <a:r>
              <a:rPr lang="zh-CN" altLang="en-US" sz="2000" dirty="0"/>
              <a:t>属性、</a:t>
            </a:r>
            <a:r>
              <a:rPr lang="en-US" altLang="zh-CN" sz="2000" dirty="0"/>
              <a:t>HTML </a:t>
            </a:r>
            <a:r>
              <a:rPr lang="zh-CN" altLang="en-US" sz="2000" dirty="0"/>
              <a:t>文字内容、</a:t>
            </a:r>
            <a:r>
              <a:rPr lang="en-US" altLang="zh-CN" sz="2000" dirty="0"/>
              <a:t>HTML </a:t>
            </a:r>
            <a:r>
              <a:rPr lang="zh-CN" altLang="en-US" sz="2000" dirty="0"/>
              <a:t>注释、跳转链接、内联 </a:t>
            </a:r>
            <a:r>
              <a:rPr lang="en-US" altLang="zh-CN" sz="2000" dirty="0"/>
              <a:t>JavaScript </a:t>
            </a:r>
            <a:r>
              <a:rPr lang="zh-CN" altLang="en-US" sz="2000" dirty="0"/>
              <a:t>字符串、内联 </a:t>
            </a:r>
            <a:r>
              <a:rPr lang="en-US" altLang="zh-CN" sz="2000" dirty="0"/>
              <a:t>CSS </a:t>
            </a:r>
            <a:r>
              <a:rPr lang="zh-CN" altLang="en-US" sz="2000" dirty="0"/>
              <a:t>样式表等，所需要的转义规则不一致。 </a:t>
            </a:r>
            <a:endParaRPr lang="en-US" altLang="zh-CN" sz="2000" dirty="0"/>
          </a:p>
          <a:p>
            <a:r>
              <a:rPr lang="zh-CN" altLang="en-US" sz="2000" dirty="0">
                <a:solidFill>
                  <a:srgbClr val="00B0F0"/>
                </a:solidFill>
              </a:rPr>
              <a:t>业务 </a:t>
            </a:r>
            <a:r>
              <a:rPr lang="en-US" altLang="zh-CN" sz="2000" dirty="0">
                <a:solidFill>
                  <a:srgbClr val="00B0F0"/>
                </a:solidFill>
              </a:rPr>
              <a:t>RD </a:t>
            </a:r>
            <a:r>
              <a:rPr lang="zh-CN" altLang="en-US" sz="2000" dirty="0">
                <a:solidFill>
                  <a:srgbClr val="00B0F0"/>
                </a:solidFill>
              </a:rPr>
              <a:t>需要选取合适的转义库</a:t>
            </a:r>
            <a:r>
              <a:rPr lang="zh-CN" altLang="en-US" sz="2000" dirty="0"/>
              <a:t>，并针对不同的上下文调用不同的转义规则。</a:t>
            </a:r>
          </a:p>
        </p:txBody>
      </p:sp>
      <p:sp>
        <p:nvSpPr>
          <p:cNvPr id="4" name="日期占位符 3">
            <a:extLst>
              <a:ext uri="{FF2B5EF4-FFF2-40B4-BE49-F238E27FC236}">
                <a16:creationId xmlns:a16="http://schemas.microsoft.com/office/drawing/2014/main" id="{48BD287C-4F83-4C0C-B02E-8DE9F20296C6}"/>
              </a:ext>
            </a:extLst>
          </p:cNvPr>
          <p:cNvSpPr>
            <a:spLocks noGrp="1"/>
          </p:cNvSpPr>
          <p:nvPr>
            <p:ph type="dt" sz="half" idx="10"/>
          </p:nvPr>
        </p:nvSpPr>
        <p:spPr/>
        <p:txBody>
          <a:bodyPr/>
          <a:lstStyle/>
          <a:p>
            <a:pPr>
              <a:defRPr/>
            </a:pPr>
            <a:fld id="{C5E28BBE-E9F5-4121-9CDF-66EB1D56F189}" type="datetime1">
              <a:rPr lang="zh-CN" altLang="en-US" smtClean="0"/>
              <a:pPr>
                <a:defRPr/>
              </a:pPr>
              <a:t>2024/3/18</a:t>
            </a:fld>
            <a:endParaRPr lang="en-US" altLang="zh-CN"/>
          </a:p>
        </p:txBody>
      </p:sp>
      <p:sp>
        <p:nvSpPr>
          <p:cNvPr id="5" name="灯片编号占位符 4">
            <a:extLst>
              <a:ext uri="{FF2B5EF4-FFF2-40B4-BE49-F238E27FC236}">
                <a16:creationId xmlns:a16="http://schemas.microsoft.com/office/drawing/2014/main" id="{D89FA134-F30C-4C7B-9922-7326349FD5F9}"/>
              </a:ext>
            </a:extLst>
          </p:cNvPr>
          <p:cNvSpPr>
            <a:spLocks noGrp="1"/>
          </p:cNvSpPr>
          <p:nvPr>
            <p:ph type="sldNum" sz="quarter" idx="11"/>
          </p:nvPr>
        </p:nvSpPr>
        <p:spPr/>
        <p:txBody>
          <a:bodyPr/>
          <a:lstStyle/>
          <a:p>
            <a:pPr>
              <a:defRPr/>
            </a:pPr>
            <a:fld id="{B40D172A-192C-4500-82AE-DEB2D58A4015}" type="slidenum">
              <a:rPr lang="en-US" altLang="zh-CN" smtClean="0"/>
              <a:pPr>
                <a:defRPr/>
              </a:pPr>
              <a:t>71</a:t>
            </a:fld>
            <a:endParaRPr lang="en-US" altLang="zh-CN"/>
          </a:p>
        </p:txBody>
      </p:sp>
    </p:spTree>
    <p:extLst>
      <p:ext uri="{BB962C8B-B14F-4D97-AF65-F5344CB8AC3E}">
        <p14:creationId xmlns:p14="http://schemas.microsoft.com/office/powerpoint/2010/main" val="21446761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274638"/>
            <a:ext cx="8229600" cy="561975"/>
          </a:xfrm>
        </p:spPr>
        <p:txBody>
          <a:bodyPr/>
          <a:lstStyle/>
          <a:p>
            <a:pPr eaLnBrk="1" hangingPunct="1"/>
            <a:r>
              <a:rPr lang="zh-CN" altLang="en-US" dirty="0">
                <a:latin typeface="Times New Roman" pitchFamily="18" charset="0"/>
              </a:rPr>
              <a:t>跨站脚本（</a:t>
            </a:r>
            <a:r>
              <a:rPr lang="en-US" altLang="zh-CN" dirty="0">
                <a:latin typeface="Times New Roman" pitchFamily="18" charset="0"/>
              </a:rPr>
              <a:t>XSS</a:t>
            </a:r>
            <a:r>
              <a:rPr lang="zh-CN" altLang="en-US" dirty="0">
                <a:latin typeface="Times New Roman" pitchFamily="18" charset="0"/>
              </a:rPr>
              <a:t>）攻击防范</a:t>
            </a:r>
            <a:endParaRPr lang="zh-CN" altLang="en-US" dirty="0"/>
          </a:p>
        </p:txBody>
      </p:sp>
      <p:sp>
        <p:nvSpPr>
          <p:cNvPr id="75779"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B9D172C5-18ED-4847-8A38-4BCBE0D20D23}"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75780"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81677BBF-CC0B-4725-B53B-6339BA6BB4F3}"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72</a:t>
            </a:fld>
            <a:endParaRPr lang="en-US" altLang="zh-CN" sz="1000" b="0">
              <a:solidFill>
                <a:schemeClr val="bg1"/>
              </a:solidFill>
              <a:latin typeface="Verdana" pitchFamily="34" charset="0"/>
              <a:ea typeface="宋体" pitchFamily="2" charset="-122"/>
            </a:endParaRPr>
          </a:p>
        </p:txBody>
      </p:sp>
      <p:sp>
        <p:nvSpPr>
          <p:cNvPr id="75781" name="Rectangle 5"/>
          <p:cNvSpPr>
            <a:spLocks noChangeArrowheads="1"/>
          </p:cNvSpPr>
          <p:nvPr/>
        </p:nvSpPr>
        <p:spPr bwMode="auto">
          <a:xfrm>
            <a:off x="0" y="1981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
        <p:nvSpPr>
          <p:cNvPr id="75783" name="AutoShape 6">
            <a:hlinkClick r:id="rId2" action="ppaction://hlinksldjump" highlightClick="1"/>
          </p:cNvPr>
          <p:cNvSpPr>
            <a:spLocks noChangeArrowheads="1"/>
          </p:cNvSpPr>
          <p:nvPr/>
        </p:nvSpPr>
        <p:spPr bwMode="auto">
          <a:xfrm>
            <a:off x="8316913" y="44450"/>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latin typeface="Times New Roman" pitchFamily="18" charset="0"/>
              </a:rPr>
              <a:t>2.3  </a:t>
            </a:r>
            <a:r>
              <a:rPr lang="zh-CN" altLang="en-US" dirty="0">
                <a:latin typeface="Times New Roman" pitchFamily="18" charset="0"/>
              </a:rPr>
              <a:t>扫描技术（</a:t>
            </a:r>
            <a:r>
              <a:rPr lang="en-US" altLang="zh-CN" dirty="0">
                <a:latin typeface="Times New Roman" pitchFamily="18" charset="0"/>
              </a:rPr>
              <a:t>Scanning</a:t>
            </a:r>
            <a:r>
              <a:rPr lang="zh-CN" altLang="en-US" dirty="0">
                <a:latin typeface="Times New Roman" pitchFamily="18" charset="0"/>
              </a:rPr>
              <a:t>）</a:t>
            </a:r>
            <a:r>
              <a:rPr lang="zh-CN" altLang="en-US" dirty="0"/>
              <a:t> </a:t>
            </a:r>
          </a:p>
        </p:txBody>
      </p:sp>
      <p:sp>
        <p:nvSpPr>
          <p:cNvPr id="10243" name="Rectangle 3"/>
          <p:cNvSpPr>
            <a:spLocks noGrp="1" noChangeArrowheads="1"/>
          </p:cNvSpPr>
          <p:nvPr>
            <p:ph idx="1"/>
          </p:nvPr>
        </p:nvSpPr>
        <p:spPr>
          <a:xfrm>
            <a:off x="304800" y="1219200"/>
            <a:ext cx="8382000" cy="2065784"/>
          </a:xfrm>
        </p:spPr>
        <p:txBody>
          <a:bodyPr/>
          <a:lstStyle/>
          <a:p>
            <a:pPr marL="0" indent="15875" eaLnBrk="1" hangingPunct="1">
              <a:buFontTx/>
              <a:buNone/>
            </a:pPr>
            <a:r>
              <a:rPr lang="en-US" altLang="zh-CN" dirty="0">
                <a:solidFill>
                  <a:srgbClr val="FF0000"/>
                </a:solidFill>
                <a:latin typeface="Times New Roman" pitchFamily="18" charset="0"/>
              </a:rPr>
              <a:t>2.3.1  </a:t>
            </a:r>
            <a:r>
              <a:rPr lang="zh-CN" altLang="en-US" dirty="0">
                <a:solidFill>
                  <a:srgbClr val="FF0000"/>
                </a:solidFill>
                <a:latin typeface="Times New Roman" pitchFamily="18" charset="0"/>
              </a:rPr>
              <a:t>主机扫描（</a:t>
            </a:r>
            <a:r>
              <a:rPr lang="en-US" altLang="zh-CN" dirty="0">
                <a:solidFill>
                  <a:srgbClr val="FF0000"/>
                </a:solidFill>
                <a:latin typeface="Times New Roman" pitchFamily="18" charset="0"/>
              </a:rPr>
              <a:t>Host Scanning</a:t>
            </a:r>
            <a:r>
              <a:rPr lang="zh-CN" altLang="en-US" dirty="0">
                <a:solidFill>
                  <a:srgbClr val="FF0000"/>
                </a:solidFill>
                <a:latin typeface="Times New Roman" pitchFamily="18" charset="0"/>
              </a:rPr>
              <a:t>） </a:t>
            </a:r>
          </a:p>
          <a:p>
            <a:pPr eaLnBrk="1" hangingPunct="1">
              <a:buFontTx/>
              <a:buNone/>
            </a:pPr>
            <a:r>
              <a:rPr lang="zh-CN" altLang="en-US" sz="2000" dirty="0">
                <a:latin typeface="Times New Roman" pitchFamily="18" charset="0"/>
              </a:rPr>
              <a:t>一般使用</a:t>
            </a:r>
            <a:r>
              <a:rPr lang="en-US" altLang="zh-CN" sz="2000" dirty="0">
                <a:latin typeface="Times New Roman" pitchFamily="18" charset="0"/>
              </a:rPr>
              <a:t>Ping</a:t>
            </a:r>
            <a:r>
              <a:rPr lang="zh-CN" altLang="en-US" sz="2000" dirty="0">
                <a:latin typeface="Times New Roman" pitchFamily="18" charset="0"/>
              </a:rPr>
              <a:t>实现：发送</a:t>
            </a:r>
            <a:r>
              <a:rPr lang="en-US" altLang="zh-CN" sz="2000" dirty="0">
                <a:latin typeface="Times New Roman" pitchFamily="18" charset="0"/>
              </a:rPr>
              <a:t>ICMP echo</a:t>
            </a:r>
            <a:r>
              <a:rPr lang="zh-CN" altLang="en-US" sz="2000" dirty="0">
                <a:latin typeface="Times New Roman" pitchFamily="18" charset="0"/>
              </a:rPr>
              <a:t>请求给目标主机，若收到</a:t>
            </a:r>
            <a:r>
              <a:rPr lang="en-US" altLang="zh-CN" sz="2000" dirty="0">
                <a:latin typeface="Times New Roman" pitchFamily="18" charset="0"/>
              </a:rPr>
              <a:t>ICMP echo</a:t>
            </a:r>
            <a:r>
              <a:rPr lang="zh-CN" altLang="en-US" sz="2000" dirty="0">
                <a:latin typeface="Times New Roman" pitchFamily="18" charset="0"/>
              </a:rPr>
              <a:t>应答则表明目标主机激活。</a:t>
            </a:r>
          </a:p>
          <a:p>
            <a:pPr eaLnBrk="1" hangingPunct="1">
              <a:buFontTx/>
              <a:buNone/>
            </a:pPr>
            <a:r>
              <a:rPr lang="en-US" altLang="en-US" sz="2000" dirty="0"/>
              <a:t>①</a:t>
            </a:r>
            <a:r>
              <a:rPr lang="zh-CN" altLang="en-US" sz="2000" dirty="0"/>
              <a:t> </a:t>
            </a:r>
            <a:r>
              <a:rPr lang="en-US" altLang="zh-CN" sz="2000" dirty="0" err="1">
                <a:latin typeface="Times New Roman" pitchFamily="18" charset="0"/>
              </a:rPr>
              <a:t>Fping</a:t>
            </a:r>
            <a:r>
              <a:rPr lang="zh-CN" altLang="en-US" sz="2000" dirty="0">
                <a:latin typeface="Times New Roman" pitchFamily="18" charset="0"/>
              </a:rPr>
              <a:t>工具以并行轮转方式发送大量</a:t>
            </a:r>
            <a:r>
              <a:rPr lang="en-US" altLang="zh-CN" sz="2000" dirty="0">
                <a:latin typeface="Times New Roman" pitchFamily="18" charset="0"/>
              </a:rPr>
              <a:t>Ping</a:t>
            </a:r>
            <a:r>
              <a:rPr lang="zh-CN" altLang="en-US" sz="2000" dirty="0">
                <a:latin typeface="Times New Roman" pitchFamily="18" charset="0"/>
              </a:rPr>
              <a:t>请求，以加快扫描速度。</a:t>
            </a:r>
          </a:p>
          <a:p>
            <a:pPr eaLnBrk="1" hangingPunct="1">
              <a:buFontTx/>
              <a:buNone/>
            </a:pPr>
            <a:r>
              <a:rPr lang="zh-CN" altLang="en-US" sz="2000" dirty="0"/>
              <a:t>② </a:t>
            </a:r>
            <a:r>
              <a:rPr lang="zh-CN" altLang="en-US" sz="2000" dirty="0">
                <a:latin typeface="Times New Roman" pitchFamily="18" charset="0"/>
              </a:rPr>
              <a:t>防火墙的存在使得</a:t>
            </a:r>
            <a:r>
              <a:rPr lang="en-US" altLang="zh-CN" sz="2000" dirty="0">
                <a:latin typeface="Times New Roman" pitchFamily="18" charset="0"/>
              </a:rPr>
              <a:t>Ping</a:t>
            </a:r>
            <a:r>
              <a:rPr lang="zh-CN" altLang="en-US" sz="2000" dirty="0">
                <a:latin typeface="Times New Roman" pitchFamily="18" charset="0"/>
              </a:rPr>
              <a:t>扫描的应答可能丢失，扫描结果就不一定准确。</a:t>
            </a:r>
          </a:p>
        </p:txBody>
      </p:sp>
      <p:sp>
        <p:nvSpPr>
          <p:cNvPr id="10244"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F75395B3-556F-4D8F-A37E-8B4056F382B8}"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10245"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8CDBCF2C-EB88-4478-9B29-AFC2CBB44A5E}"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8</a:t>
            </a:fld>
            <a:endParaRPr lang="en-US" altLang="zh-CN" sz="1000" b="0">
              <a:solidFill>
                <a:schemeClr val="bg1"/>
              </a:solidFill>
              <a:latin typeface="Verdana" pitchFamily="34" charset="0"/>
              <a:ea typeface="宋体" pitchFamily="2" charset="-122"/>
            </a:endParaRPr>
          </a:p>
        </p:txBody>
      </p:sp>
      <p:sp>
        <p:nvSpPr>
          <p:cNvPr id="10246" name="AutoShape 7">
            <a:hlinkClick r:id="rId2" action="ppaction://hlinksldjump" highlightClick="1"/>
          </p:cNvPr>
          <p:cNvSpPr>
            <a:spLocks noChangeArrowheads="1"/>
          </p:cNvSpPr>
          <p:nvPr/>
        </p:nvSpPr>
        <p:spPr bwMode="auto">
          <a:xfrm>
            <a:off x="8316913" y="188913"/>
            <a:ext cx="647700" cy="647700"/>
          </a:xfrm>
          <a:prstGeom prst="actionButtonReturn">
            <a:avLst/>
          </a:prstGeom>
          <a:solidFill>
            <a:schemeClr val="tx1"/>
          </a:solidFill>
          <a:ln w="9525">
            <a:solidFill>
              <a:schemeClr val="bg1"/>
            </a:solidFill>
            <a:miter lim="800000"/>
            <a:headEnd/>
            <a:tailEnd/>
          </a:ln>
        </p:spPr>
        <p:txBody>
          <a:bodyPr wrap="none" anchor="ct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endParaRPr lang="zh-CN" altLang="en-US" sz="1800" b="0">
              <a:latin typeface="Arial" charset="0"/>
              <a:ea typeface="宋体" pitchFamily="2" charset="-122"/>
            </a:endParaRPr>
          </a:p>
        </p:txBody>
      </p:sp>
      <p:pic>
        <p:nvPicPr>
          <p:cNvPr id="3" name="图片 2">
            <a:extLst>
              <a:ext uri="{FF2B5EF4-FFF2-40B4-BE49-F238E27FC236}">
                <a16:creationId xmlns:a16="http://schemas.microsoft.com/office/drawing/2014/main" id="{3C0BC705-7968-4BA4-A345-330E9C5B6353}"/>
              </a:ext>
            </a:extLst>
          </p:cNvPr>
          <p:cNvPicPr>
            <a:picLocks noChangeAspect="1"/>
          </p:cNvPicPr>
          <p:nvPr/>
        </p:nvPicPr>
        <p:blipFill>
          <a:blip r:embed="rId3"/>
          <a:stretch>
            <a:fillRect/>
          </a:stretch>
        </p:blipFill>
        <p:spPr>
          <a:xfrm>
            <a:off x="571500" y="3282379"/>
            <a:ext cx="7312868" cy="1708334"/>
          </a:xfrm>
          <a:prstGeom prst="rect">
            <a:avLst/>
          </a:prstGeom>
        </p:spPr>
      </p:pic>
      <p:pic>
        <p:nvPicPr>
          <p:cNvPr id="5" name="图片 4">
            <a:extLst>
              <a:ext uri="{FF2B5EF4-FFF2-40B4-BE49-F238E27FC236}">
                <a16:creationId xmlns:a16="http://schemas.microsoft.com/office/drawing/2014/main" id="{1F8C8E12-D79B-497C-8AB0-94CD56D06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3140968"/>
            <a:ext cx="7427168" cy="313079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latin typeface="Times New Roman" pitchFamily="18" charset="0"/>
              </a:rPr>
              <a:t>2.3.2  </a:t>
            </a:r>
            <a:r>
              <a:rPr lang="zh-CN" altLang="en-US" dirty="0">
                <a:latin typeface="Times New Roman" pitchFamily="18" charset="0"/>
              </a:rPr>
              <a:t>端口扫描（</a:t>
            </a:r>
            <a:r>
              <a:rPr lang="en-US" altLang="zh-CN" dirty="0">
                <a:latin typeface="Times New Roman" pitchFamily="18" charset="0"/>
              </a:rPr>
              <a:t>Port Scanning</a:t>
            </a:r>
            <a:r>
              <a:rPr lang="zh-CN" altLang="en-US" dirty="0">
                <a:latin typeface="Times New Roman" pitchFamily="18" charset="0"/>
              </a:rPr>
              <a:t>）</a:t>
            </a:r>
            <a:r>
              <a:rPr lang="zh-CN" altLang="en-US" dirty="0"/>
              <a:t> </a:t>
            </a:r>
          </a:p>
        </p:txBody>
      </p:sp>
      <p:sp>
        <p:nvSpPr>
          <p:cNvPr id="11267" name="Rectangle 3"/>
          <p:cNvSpPr>
            <a:spLocks noGrp="1" noChangeArrowheads="1"/>
          </p:cNvSpPr>
          <p:nvPr>
            <p:ph idx="1"/>
          </p:nvPr>
        </p:nvSpPr>
        <p:spPr>
          <a:xfrm>
            <a:off x="304800" y="1219200"/>
            <a:ext cx="8382000" cy="3577952"/>
          </a:xfrm>
        </p:spPr>
        <p:txBody>
          <a:bodyPr/>
          <a:lstStyle/>
          <a:p>
            <a:pPr eaLnBrk="1" hangingPunct="1">
              <a:lnSpc>
                <a:spcPct val="90000"/>
              </a:lnSpc>
              <a:buFontTx/>
              <a:buNone/>
            </a:pPr>
            <a:r>
              <a:rPr lang="zh-CN" altLang="en-US" dirty="0">
                <a:latin typeface="Times New Roman" pitchFamily="18" charset="0"/>
              </a:rPr>
              <a:t>通常采用</a:t>
            </a:r>
            <a:r>
              <a:rPr lang="en-US" altLang="zh-CN" dirty="0">
                <a:latin typeface="Times New Roman" pitchFamily="18" charset="0"/>
              </a:rPr>
              <a:t>Nmap</a:t>
            </a:r>
            <a:r>
              <a:rPr lang="zh-CN" altLang="en-US" dirty="0">
                <a:latin typeface="Times New Roman" pitchFamily="18" charset="0"/>
              </a:rPr>
              <a:t>等扫描工具</a:t>
            </a:r>
            <a:r>
              <a:rPr lang="zh-CN" altLang="en-US" dirty="0"/>
              <a:t>：</a:t>
            </a:r>
          </a:p>
          <a:p>
            <a:pPr eaLnBrk="1" hangingPunct="1">
              <a:lnSpc>
                <a:spcPct val="90000"/>
              </a:lnSpc>
              <a:buFontTx/>
              <a:buNone/>
            </a:pPr>
            <a:endParaRPr lang="zh-CN" altLang="en-US" dirty="0"/>
          </a:p>
          <a:p>
            <a:pPr eaLnBrk="1" hangingPunct="1">
              <a:lnSpc>
                <a:spcPct val="90000"/>
              </a:lnSpc>
              <a:buFontTx/>
              <a:buNone/>
            </a:pPr>
            <a:r>
              <a:rPr lang="zh-CN" altLang="en-US" dirty="0"/>
              <a:t>① </a:t>
            </a:r>
            <a:r>
              <a:rPr lang="zh-CN" altLang="en-US" dirty="0">
                <a:latin typeface="Times New Roman" pitchFamily="18" charset="0"/>
              </a:rPr>
              <a:t>获得目标主机开放的</a:t>
            </a:r>
            <a:r>
              <a:rPr lang="en-US" altLang="zh-CN" dirty="0">
                <a:latin typeface="Times New Roman" pitchFamily="18" charset="0"/>
              </a:rPr>
              <a:t>TCP</a:t>
            </a:r>
            <a:r>
              <a:rPr lang="zh-CN" altLang="en-US" dirty="0">
                <a:latin typeface="Times New Roman" pitchFamily="18" charset="0"/>
              </a:rPr>
              <a:t>和</a:t>
            </a:r>
            <a:r>
              <a:rPr lang="en-US" altLang="zh-CN" dirty="0">
                <a:latin typeface="Times New Roman" pitchFamily="18" charset="0"/>
              </a:rPr>
              <a:t>UDP</a:t>
            </a:r>
            <a:r>
              <a:rPr lang="zh-CN" altLang="en-US" dirty="0">
                <a:latin typeface="Times New Roman" pitchFamily="18" charset="0"/>
              </a:rPr>
              <a:t>端口列表</a:t>
            </a:r>
          </a:p>
          <a:p>
            <a:pPr eaLnBrk="1" hangingPunct="1">
              <a:lnSpc>
                <a:spcPct val="90000"/>
              </a:lnSpc>
              <a:buFontTx/>
              <a:buNone/>
            </a:pPr>
            <a:r>
              <a:rPr lang="zh-CN" altLang="en-US" dirty="0"/>
              <a:t>② </a:t>
            </a:r>
            <a:r>
              <a:rPr lang="zh-CN" altLang="en-US" dirty="0">
                <a:latin typeface="Times New Roman" pitchFamily="18" charset="0"/>
              </a:rPr>
              <a:t>确定主机上开放的网络服务</a:t>
            </a:r>
          </a:p>
          <a:p>
            <a:pPr eaLnBrk="1" hangingPunct="1">
              <a:lnSpc>
                <a:spcPct val="90000"/>
              </a:lnSpc>
              <a:buFontTx/>
              <a:buNone/>
            </a:pPr>
            <a:r>
              <a:rPr lang="zh-CN" altLang="en-US" dirty="0"/>
              <a:t>③ </a:t>
            </a:r>
            <a:r>
              <a:rPr lang="zh-CN" altLang="en-US" dirty="0">
                <a:latin typeface="Times New Roman" pitchFamily="18" charset="0"/>
              </a:rPr>
              <a:t>得到监听端口返回的</a:t>
            </a:r>
            <a:r>
              <a:rPr lang="en-US" altLang="zh-CN" dirty="0">
                <a:solidFill>
                  <a:srgbClr val="FF0000"/>
                </a:solidFill>
                <a:latin typeface="Times New Roman" pitchFamily="18" charset="0"/>
              </a:rPr>
              <a:t>Banner</a:t>
            </a:r>
            <a:r>
              <a:rPr lang="zh-CN" altLang="en-US" dirty="0">
                <a:latin typeface="Times New Roman" pitchFamily="18" charset="0"/>
              </a:rPr>
              <a:t>信息</a:t>
            </a:r>
            <a:endParaRPr lang="en-US" altLang="zh-CN" dirty="0">
              <a:latin typeface="Times New Roman" pitchFamily="18" charset="0"/>
            </a:endParaRPr>
          </a:p>
          <a:p>
            <a:pPr eaLnBrk="1" hangingPunct="1">
              <a:lnSpc>
                <a:spcPct val="90000"/>
              </a:lnSpc>
              <a:buNone/>
            </a:pPr>
            <a:r>
              <a:rPr lang="en-US" altLang="zh-CN" dirty="0">
                <a:latin typeface="Times New Roman" pitchFamily="18" charset="0"/>
              </a:rPr>
              <a:t>  </a:t>
            </a:r>
            <a:r>
              <a:rPr lang="zh-CN" altLang="en-US" dirty="0">
                <a:latin typeface="Times New Roman" pitchFamily="18" charset="0"/>
              </a:rPr>
              <a:t>（</a:t>
            </a:r>
            <a:r>
              <a:rPr lang="en-US" altLang="zh-CN" b="1" i="0" dirty="0">
                <a:solidFill>
                  <a:srgbClr val="4F4F4F"/>
                </a:solidFill>
                <a:effectLst/>
                <a:latin typeface="PingFang SC"/>
              </a:rPr>
              <a:t> </a:t>
            </a:r>
            <a:r>
              <a:rPr lang="en-US" altLang="zh-CN" b="1" i="0" dirty="0" err="1">
                <a:solidFill>
                  <a:srgbClr val="0070C0"/>
                </a:solidFill>
                <a:effectLst/>
                <a:latin typeface="PingFang SC"/>
              </a:rPr>
              <a:t>nc</a:t>
            </a:r>
            <a:r>
              <a:rPr lang="zh-CN" altLang="en-US" dirty="0">
                <a:solidFill>
                  <a:srgbClr val="0070C0"/>
                </a:solidFill>
                <a:latin typeface="PingFang SC"/>
              </a:rPr>
              <a:t>、</a:t>
            </a:r>
            <a:r>
              <a:rPr lang="en-US" altLang="zh-CN" dirty="0">
                <a:solidFill>
                  <a:srgbClr val="0070C0"/>
                </a:solidFill>
                <a:latin typeface="PingFang SC"/>
              </a:rPr>
              <a:t> </a:t>
            </a:r>
            <a:r>
              <a:rPr lang="en-US" altLang="zh-CN" dirty="0" err="1">
                <a:solidFill>
                  <a:srgbClr val="0070C0"/>
                </a:solidFill>
                <a:latin typeface="PingFang SC"/>
              </a:rPr>
              <a:t>scapy</a:t>
            </a:r>
            <a:r>
              <a:rPr lang="zh-CN" altLang="en-US" dirty="0">
                <a:solidFill>
                  <a:srgbClr val="0070C0"/>
                </a:solidFill>
                <a:latin typeface="PingFang SC"/>
              </a:rPr>
              <a:t>、</a:t>
            </a:r>
            <a:r>
              <a:rPr lang="en-US" altLang="zh-CN" dirty="0" err="1">
                <a:solidFill>
                  <a:srgbClr val="0070C0"/>
                </a:solidFill>
                <a:latin typeface="PingFang SC"/>
              </a:rPr>
              <a:t>dmitry</a:t>
            </a:r>
            <a:r>
              <a:rPr lang="zh-CN" altLang="en-US" dirty="0">
                <a:solidFill>
                  <a:srgbClr val="0070C0"/>
                </a:solidFill>
                <a:latin typeface="PingFang SC"/>
              </a:rPr>
              <a:t>、</a:t>
            </a:r>
            <a:r>
              <a:rPr lang="en-US" altLang="zh-CN" dirty="0" err="1">
                <a:solidFill>
                  <a:srgbClr val="0070C0"/>
                </a:solidFill>
                <a:latin typeface="PingFang SC"/>
              </a:rPr>
              <a:t>nmap</a:t>
            </a:r>
            <a:r>
              <a:rPr lang="zh-CN" altLang="en-US" dirty="0">
                <a:solidFill>
                  <a:srgbClr val="4F4F4F"/>
                </a:solidFill>
                <a:latin typeface="PingFang SC"/>
              </a:rPr>
              <a:t>）</a:t>
            </a:r>
            <a:endParaRPr lang="en-US" altLang="zh-CN" dirty="0">
              <a:solidFill>
                <a:srgbClr val="4F4F4F"/>
              </a:solidFill>
              <a:latin typeface="PingFang SC"/>
            </a:endParaRPr>
          </a:p>
          <a:p>
            <a:pPr eaLnBrk="1" hangingPunct="1">
              <a:lnSpc>
                <a:spcPct val="90000"/>
              </a:lnSpc>
            </a:pPr>
            <a:r>
              <a:rPr lang="en-US" altLang="zh-CN" sz="3600" dirty="0" err="1">
                <a:solidFill>
                  <a:srgbClr val="FF0000"/>
                </a:solidFill>
                <a:latin typeface="PingFang SC"/>
              </a:rPr>
              <a:t>nmap</a:t>
            </a:r>
            <a:endParaRPr lang="zh-CN" altLang="en-US" sz="3600" dirty="0">
              <a:solidFill>
                <a:srgbClr val="FF0000"/>
              </a:solidFill>
              <a:latin typeface="Times New Roman" pitchFamily="18" charset="0"/>
            </a:endParaRPr>
          </a:p>
          <a:p>
            <a:pPr eaLnBrk="1" hangingPunct="1">
              <a:lnSpc>
                <a:spcPct val="90000"/>
              </a:lnSpc>
              <a:buFontTx/>
              <a:buNone/>
            </a:pPr>
            <a:endParaRPr lang="zh-CN" altLang="en-US" dirty="0">
              <a:latin typeface="Times New Roman" pitchFamily="18" charset="0"/>
            </a:endParaRPr>
          </a:p>
          <a:p>
            <a:pPr eaLnBrk="1" hangingPunct="1">
              <a:lnSpc>
                <a:spcPct val="90000"/>
              </a:lnSpc>
              <a:buFontTx/>
              <a:buNone/>
            </a:pPr>
            <a:r>
              <a:rPr lang="zh-CN" altLang="en-US" dirty="0">
                <a:latin typeface="Times New Roman" pitchFamily="18" charset="0"/>
              </a:rPr>
              <a:t>利用这些服务的漏洞，进行进一步入侵。</a:t>
            </a:r>
            <a:endParaRPr lang="zh-CN" altLang="en-US" dirty="0"/>
          </a:p>
          <a:p>
            <a:pPr eaLnBrk="1" hangingPunct="1">
              <a:lnSpc>
                <a:spcPct val="90000"/>
              </a:lnSpc>
              <a:buFontTx/>
              <a:buNone/>
            </a:pPr>
            <a:endParaRPr lang="en-US" altLang="zh-CN" dirty="0"/>
          </a:p>
        </p:txBody>
      </p:sp>
      <p:sp>
        <p:nvSpPr>
          <p:cNvPr id="1126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2C94C609-E277-4F95-8A39-7E8317A06E50}" type="datetime1">
              <a:rPr lang="zh-CN" altLang="en-US" sz="1000" smtClean="0">
                <a:solidFill>
                  <a:schemeClr val="bg1"/>
                </a:solidFill>
                <a:latin typeface="Verdana" pitchFamily="34" charset="0"/>
                <a:ea typeface="宋体" pitchFamily="2" charset="-122"/>
              </a:rPr>
              <a:pPr eaLnBrk="1" hangingPunct="1">
                <a:spcBef>
                  <a:spcPct val="0"/>
                </a:spcBef>
                <a:buClrTx/>
                <a:buFontTx/>
                <a:buNone/>
              </a:pPr>
              <a:t>2024/3/18</a:t>
            </a:fld>
            <a:endParaRPr lang="en-US" altLang="zh-CN" sz="1000">
              <a:solidFill>
                <a:schemeClr val="bg1"/>
              </a:solidFill>
              <a:latin typeface="Verdana" pitchFamily="34" charset="0"/>
              <a:ea typeface="宋体" pitchFamily="2" charset="-122"/>
            </a:endParaRPr>
          </a:p>
        </p:txBody>
      </p:sp>
      <p:sp>
        <p:nvSpPr>
          <p:cNvPr id="1126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Font typeface="Wingdings" pitchFamily="2" charset="2"/>
              <a:buChar char="v"/>
              <a:defRPr sz="2800" b="1">
                <a:solidFill>
                  <a:schemeClr val="tx1"/>
                </a:solidFill>
                <a:latin typeface="黑体" pitchFamily="49" charset="-122"/>
                <a:ea typeface="黑体" pitchFamily="49" charset="-122"/>
              </a:defRPr>
            </a:lvl1pPr>
            <a:lvl2pPr marL="742950" indent="-285750" eaLnBrk="0" hangingPunct="0">
              <a:spcBef>
                <a:spcPct val="20000"/>
              </a:spcBef>
              <a:buClr>
                <a:schemeClr val="tx2"/>
              </a:buClr>
              <a:buFont typeface="Wingdings" pitchFamily="2" charset="2"/>
              <a:buChar char="§"/>
              <a:defRPr sz="2800">
                <a:solidFill>
                  <a:schemeClr val="tx1"/>
                </a:solidFill>
                <a:latin typeface="黑体" pitchFamily="49" charset="-122"/>
                <a:ea typeface="黑体" pitchFamily="49" charset="-122"/>
              </a:defRPr>
            </a:lvl2pPr>
            <a:lvl3pPr marL="1143000" indent="-228600" eaLnBrk="0" hangingPunct="0">
              <a:spcBef>
                <a:spcPct val="20000"/>
              </a:spcBef>
              <a:buClr>
                <a:schemeClr val="hlink"/>
              </a:buClr>
              <a:buChar char="•"/>
              <a:defRPr sz="2400">
                <a:solidFill>
                  <a:schemeClr val="tx1"/>
                </a:solidFill>
                <a:latin typeface="黑体" pitchFamily="49" charset="-122"/>
                <a:ea typeface="黑体" pitchFamily="49" charset="-122"/>
              </a:defRPr>
            </a:lvl3pPr>
            <a:lvl4pPr marL="1600200" indent="-228600" eaLnBrk="0" hangingPunct="0">
              <a:spcBef>
                <a:spcPct val="20000"/>
              </a:spcBef>
              <a:buChar char="–"/>
              <a:defRPr sz="2000">
                <a:solidFill>
                  <a:schemeClr val="tx1"/>
                </a:solidFill>
                <a:latin typeface="黑体" pitchFamily="49" charset="-122"/>
                <a:ea typeface="黑体" pitchFamily="49" charset="-122"/>
              </a:defRPr>
            </a:lvl4pPr>
            <a:lvl5pPr marL="2057400" indent="-228600" eaLnBrk="0" hangingPunct="0">
              <a:spcBef>
                <a:spcPct val="20000"/>
              </a:spcBef>
              <a:buChar char="»"/>
              <a:defRPr sz="2000">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a:solidFill>
                  <a:schemeClr val="tx1"/>
                </a:solidFill>
                <a:latin typeface="黑体" pitchFamily="49" charset="-122"/>
                <a:ea typeface="黑体" pitchFamily="49" charset="-122"/>
              </a:defRPr>
            </a:lvl9pPr>
          </a:lstStyle>
          <a:p>
            <a:pPr eaLnBrk="1" hangingPunct="1">
              <a:spcBef>
                <a:spcPct val="0"/>
              </a:spcBef>
              <a:buClrTx/>
              <a:buFontTx/>
              <a:buNone/>
            </a:pPr>
            <a:fld id="{12A1D4BF-4918-4BC0-A74A-BD22975B4506}" type="slidenum">
              <a:rPr lang="en-US" altLang="zh-CN" sz="1000" b="0" smtClean="0">
                <a:solidFill>
                  <a:schemeClr val="bg1"/>
                </a:solidFill>
                <a:latin typeface="Verdana" pitchFamily="34" charset="0"/>
                <a:ea typeface="宋体" pitchFamily="2" charset="-122"/>
              </a:rPr>
              <a:pPr eaLnBrk="1" hangingPunct="1">
                <a:spcBef>
                  <a:spcPct val="0"/>
                </a:spcBef>
                <a:buClrTx/>
                <a:buFontTx/>
                <a:buNone/>
              </a:pPr>
              <a:t>9</a:t>
            </a:fld>
            <a:endParaRPr lang="en-US" altLang="zh-CN" sz="1000" b="0">
              <a:solidFill>
                <a:schemeClr val="bg1"/>
              </a:solidFill>
              <a:latin typeface="Verdana" pitchFamily="34" charset="0"/>
              <a:ea typeface="宋体" pitchFamily="2" charset="-122"/>
            </a:endParaRPr>
          </a:p>
        </p:txBody>
      </p:sp>
      <p:pic>
        <p:nvPicPr>
          <p:cNvPr id="3" name="图片 2">
            <a:extLst>
              <a:ext uri="{FF2B5EF4-FFF2-40B4-BE49-F238E27FC236}">
                <a16:creationId xmlns:a16="http://schemas.microsoft.com/office/drawing/2014/main" id="{29373EF0-177B-4C31-93C3-C4133C96D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677927"/>
            <a:ext cx="4867275" cy="3981450"/>
          </a:xfrm>
          <a:prstGeom prst="rect">
            <a:avLst/>
          </a:prstGeom>
        </p:spPr>
      </p:pic>
      <p:pic>
        <p:nvPicPr>
          <p:cNvPr id="5" name="图片 4">
            <a:extLst>
              <a:ext uri="{FF2B5EF4-FFF2-40B4-BE49-F238E27FC236}">
                <a16:creationId xmlns:a16="http://schemas.microsoft.com/office/drawing/2014/main" id="{BAA01173-2F90-43E5-813F-CBEE2F2137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0" y="1241489"/>
            <a:ext cx="6038850" cy="4486275"/>
          </a:xfrm>
          <a:prstGeom prst="rect">
            <a:avLst/>
          </a:prstGeom>
        </p:spPr>
      </p:pic>
      <p:pic>
        <p:nvPicPr>
          <p:cNvPr id="7" name="图片 6">
            <a:extLst>
              <a:ext uri="{FF2B5EF4-FFF2-40B4-BE49-F238E27FC236}">
                <a16:creationId xmlns:a16="http://schemas.microsoft.com/office/drawing/2014/main" id="{4DBC5EC4-607A-4719-B8B1-34D26767BE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96" y="2541843"/>
            <a:ext cx="6780808" cy="39057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80">
                                          <p:stCondLst>
                                            <p:cond delay="0"/>
                                          </p:stCondLst>
                                        </p:cTn>
                                        <p:tgtEl>
                                          <p:spTgt spid="5"/>
                                        </p:tgtEl>
                                      </p:cBhvr>
                                    </p:animEffect>
                                    <p:anim calcmode="lin" valueType="num">
                                      <p:cBhvr>
                                        <p:cTn id="1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1" dur="26">
                                          <p:stCondLst>
                                            <p:cond delay="650"/>
                                          </p:stCondLst>
                                        </p:cTn>
                                        <p:tgtEl>
                                          <p:spTgt spid="5"/>
                                        </p:tgtEl>
                                      </p:cBhvr>
                                      <p:to x="100000" y="60000"/>
                                    </p:animScale>
                                    <p:animScale>
                                      <p:cBhvr>
                                        <p:cTn id="22" dur="166" decel="50000">
                                          <p:stCondLst>
                                            <p:cond delay="676"/>
                                          </p:stCondLst>
                                        </p:cTn>
                                        <p:tgtEl>
                                          <p:spTgt spid="5"/>
                                        </p:tgtEl>
                                      </p:cBhvr>
                                      <p:to x="100000" y="100000"/>
                                    </p:animScale>
                                    <p:animScale>
                                      <p:cBhvr>
                                        <p:cTn id="23" dur="26">
                                          <p:stCondLst>
                                            <p:cond delay="1312"/>
                                          </p:stCondLst>
                                        </p:cTn>
                                        <p:tgtEl>
                                          <p:spTgt spid="5"/>
                                        </p:tgtEl>
                                      </p:cBhvr>
                                      <p:to x="100000" y="80000"/>
                                    </p:animScale>
                                    <p:animScale>
                                      <p:cBhvr>
                                        <p:cTn id="24" dur="166" decel="50000">
                                          <p:stCondLst>
                                            <p:cond delay="1338"/>
                                          </p:stCondLst>
                                        </p:cTn>
                                        <p:tgtEl>
                                          <p:spTgt spid="5"/>
                                        </p:tgtEl>
                                      </p:cBhvr>
                                      <p:to x="100000" y="100000"/>
                                    </p:animScale>
                                    <p:animScale>
                                      <p:cBhvr>
                                        <p:cTn id="25" dur="26">
                                          <p:stCondLst>
                                            <p:cond delay="1642"/>
                                          </p:stCondLst>
                                        </p:cTn>
                                        <p:tgtEl>
                                          <p:spTgt spid="5"/>
                                        </p:tgtEl>
                                      </p:cBhvr>
                                      <p:to x="100000" y="90000"/>
                                    </p:animScale>
                                    <p:animScale>
                                      <p:cBhvr>
                                        <p:cTn id="26" dur="166" decel="50000">
                                          <p:stCondLst>
                                            <p:cond delay="1668"/>
                                          </p:stCondLst>
                                        </p:cTn>
                                        <p:tgtEl>
                                          <p:spTgt spid="5"/>
                                        </p:tgtEl>
                                      </p:cBhvr>
                                      <p:to x="100000" y="100000"/>
                                    </p:animScale>
                                    <p:animScale>
                                      <p:cBhvr>
                                        <p:cTn id="27" dur="26">
                                          <p:stCondLst>
                                            <p:cond delay="1808"/>
                                          </p:stCondLst>
                                        </p:cTn>
                                        <p:tgtEl>
                                          <p:spTgt spid="5"/>
                                        </p:tgtEl>
                                      </p:cBhvr>
                                      <p:to x="100000" y="95000"/>
                                    </p:animScale>
                                    <p:animScale>
                                      <p:cBhvr>
                                        <p:cTn id="28" dur="166" decel="50000">
                                          <p:stCondLst>
                                            <p:cond delay="1834"/>
                                          </p:stCondLst>
                                        </p:cTn>
                                        <p:tgtEl>
                                          <p:spTgt spid="5"/>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2000"/>
                                        <p:tgtEl>
                                          <p:spTgt spid="7"/>
                                        </p:tgtEl>
                                      </p:cBhvr>
                                    </p:animEffect>
                                    <p:anim calcmode="lin" valueType="num">
                                      <p:cBhvr>
                                        <p:cTn id="34" dur="2000" fill="hold"/>
                                        <p:tgtEl>
                                          <p:spTgt spid="7"/>
                                        </p:tgtEl>
                                        <p:attrNameLst>
                                          <p:attrName>ppt_w</p:attrName>
                                        </p:attrNameLst>
                                      </p:cBhvr>
                                      <p:tavLst>
                                        <p:tav tm="0" fmla="#ppt_w*sin(2.5*pi*$)">
                                          <p:val>
                                            <p:fltVal val="0"/>
                                          </p:val>
                                        </p:tav>
                                        <p:tav tm="100000">
                                          <p:val>
                                            <p:fltVal val="1"/>
                                          </p:val>
                                        </p:tav>
                                      </p:tavLst>
                                    </p:anim>
                                    <p:anim calcmode="lin" valueType="num">
                                      <p:cBhvr>
                                        <p:cTn id="35"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主题1">
  <a:themeElements>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fontScheme name="300TGp_natural_light">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300TGp_natural_light 1">
        <a:dk1>
          <a:srgbClr val="000000"/>
        </a:dk1>
        <a:lt1>
          <a:srgbClr val="FFFFFF"/>
        </a:lt1>
        <a:dk2>
          <a:srgbClr val="51944E"/>
        </a:dk2>
        <a:lt2>
          <a:srgbClr val="DDDDDD"/>
        </a:lt2>
        <a:accent1>
          <a:srgbClr val="646ADE"/>
        </a:accent1>
        <a:accent2>
          <a:srgbClr val="1BAFC3"/>
        </a:accent2>
        <a:accent3>
          <a:srgbClr val="FFFFFF"/>
        </a:accent3>
        <a:accent4>
          <a:srgbClr val="000000"/>
        </a:accent4>
        <a:accent5>
          <a:srgbClr val="B8B9EC"/>
        </a:accent5>
        <a:accent6>
          <a:srgbClr val="179EB0"/>
        </a:accent6>
        <a:hlink>
          <a:srgbClr val="98BF1D"/>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3">
        <a:dk1>
          <a:srgbClr val="000000"/>
        </a:dk1>
        <a:lt1>
          <a:srgbClr val="FFFFFF"/>
        </a:lt1>
        <a:dk2>
          <a:srgbClr val="1A578E"/>
        </a:dk2>
        <a:lt2>
          <a:srgbClr val="C0C0C0"/>
        </a:lt2>
        <a:accent1>
          <a:srgbClr val="5EB52D"/>
        </a:accent1>
        <a:accent2>
          <a:srgbClr val="F26D00"/>
        </a:accent2>
        <a:accent3>
          <a:srgbClr val="FFFFFF"/>
        </a:accent3>
        <a:accent4>
          <a:srgbClr val="000000"/>
        </a:accent4>
        <a:accent5>
          <a:srgbClr val="B6D7AD"/>
        </a:accent5>
        <a:accent6>
          <a:srgbClr val="DB6200"/>
        </a:accent6>
        <a:hlink>
          <a:srgbClr val="5983D7"/>
        </a:hlink>
        <a:folHlink>
          <a:srgbClr val="AAAD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2378</TotalTime>
  <Words>7123</Words>
  <Application>Microsoft Office PowerPoint</Application>
  <PresentationFormat>全屏显示(4:3)</PresentationFormat>
  <Paragraphs>789</Paragraphs>
  <Slides>72</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72</vt:i4>
      </vt:variant>
    </vt:vector>
  </HeadingPairs>
  <TitlesOfParts>
    <vt:vector size="85" baseType="lpstr">
      <vt:lpstr>PingFang SC</vt:lpstr>
      <vt:lpstr>黑体</vt:lpstr>
      <vt:lpstr>宋体</vt:lpstr>
      <vt:lpstr>微软雅黑</vt:lpstr>
      <vt:lpstr>Arial</vt:lpstr>
      <vt:lpstr>Garamond</vt:lpstr>
      <vt:lpstr>Tahoma</vt:lpstr>
      <vt:lpstr>Times New Roman</vt:lpstr>
      <vt:lpstr>Verdana</vt:lpstr>
      <vt:lpstr>Wingdings</vt:lpstr>
      <vt:lpstr>主题1</vt:lpstr>
      <vt:lpstr>Visio</vt:lpstr>
      <vt:lpstr>剪辑</vt:lpstr>
      <vt:lpstr>第2章  网络安全威胁</vt:lpstr>
      <vt:lpstr>主要内容</vt:lpstr>
      <vt:lpstr>网络攻击与防御技术的关系</vt:lpstr>
      <vt:lpstr>网络防御技术</vt:lpstr>
      <vt:lpstr>2.1  隐藏攻击者的地址和身份</vt:lpstr>
      <vt:lpstr>2.2  踩点技术（Footprinting） </vt:lpstr>
      <vt:lpstr>扫描技术（Scanning）</vt:lpstr>
      <vt:lpstr>2.3  扫描技术（Scanning） </vt:lpstr>
      <vt:lpstr>2.3.2  端口扫描（Port Scanning） </vt:lpstr>
      <vt:lpstr>常见的端口扫描技术</vt:lpstr>
      <vt:lpstr>TCP三次握手缺陷</vt:lpstr>
      <vt:lpstr>端口扫描的类型（1） </vt:lpstr>
      <vt:lpstr>端口扫描的类型（2）</vt:lpstr>
      <vt:lpstr>端口扫描的类型（3）</vt:lpstr>
      <vt:lpstr>2.3.3  操作系统探测（Operate System Probing） </vt:lpstr>
      <vt:lpstr>操作系统探测的方法 </vt:lpstr>
      <vt:lpstr>2.3.4  漏洞扫描（Hole/Vulnerability Scanning） </vt:lpstr>
      <vt:lpstr>2.4  嗅探技术（Sniffing） </vt:lpstr>
      <vt:lpstr>嗅探技术的分类 </vt:lpstr>
      <vt:lpstr>2.5  攻击技术（Attack Technology）</vt:lpstr>
      <vt:lpstr>2.5.1  社会工程（Social Engineering）</vt:lpstr>
      <vt:lpstr>凯文.米特尼克给世人写下了以下十条“忠告”</vt:lpstr>
      <vt:lpstr>2.5.2  口令破解（Password Cracking）</vt:lpstr>
      <vt:lpstr>2.5.3  ARP欺骗（ARP Spoofing） </vt:lpstr>
      <vt:lpstr>2.5.4  DNS欺骗（DNS Spoofing） </vt:lpstr>
      <vt:lpstr>2.5.5  会话劫持（Session Hijacking） </vt:lpstr>
      <vt:lpstr>2）会话注射（Session Injection） </vt:lpstr>
      <vt:lpstr>2.5.6  拒绝服务（Denial of Service）攻击</vt:lpstr>
      <vt:lpstr>DoS攻击方法的分类与比较</vt:lpstr>
      <vt:lpstr>DDoS攻击</vt:lpstr>
      <vt:lpstr>（1）UDP Flood</vt:lpstr>
      <vt:lpstr>UDP Flood利用的服务</vt:lpstr>
      <vt:lpstr>UDP Flood的实现原理</vt:lpstr>
      <vt:lpstr>UDP Flood的对策和评价</vt:lpstr>
      <vt:lpstr>（2）Land Attack</vt:lpstr>
      <vt:lpstr>（3）SYN Flood（1）</vt:lpstr>
      <vt:lpstr>（3）SYN Flood（2）</vt:lpstr>
      <vt:lpstr>连接耗尽型---SYN Flood</vt:lpstr>
      <vt:lpstr>连接耗尽型---Connection Flood</vt:lpstr>
      <vt:lpstr>带宽耗尽型---ICMP Flood</vt:lpstr>
      <vt:lpstr>SYN Flood的评价</vt:lpstr>
      <vt:lpstr>（4）Smurf Attack </vt:lpstr>
      <vt:lpstr>Smurf Attack的评价和对策</vt:lpstr>
      <vt:lpstr>（5）分布式拒绝服务攻击</vt:lpstr>
      <vt:lpstr>DDoS攻击模型的四种角色</vt:lpstr>
      <vt:lpstr>DDoS攻击</vt:lpstr>
      <vt:lpstr>DDoS攻击防护思路</vt:lpstr>
      <vt:lpstr>防护DDoS的最佳实践</vt:lpstr>
      <vt:lpstr>2.5.8  缓冲区溢出（Buffer Overflow）攻击</vt:lpstr>
      <vt:lpstr>缓冲区溢出攻击的原理</vt:lpstr>
      <vt:lpstr>缓冲区溢出攻击的分类</vt:lpstr>
      <vt:lpstr>栈溢出攻击的原理</vt:lpstr>
      <vt:lpstr>shellcode的设计</vt:lpstr>
      <vt:lpstr>ShellCode编写注意事项</vt:lpstr>
      <vt:lpstr>黑客攻击程序（exploit程序）的设计 </vt:lpstr>
      <vt:lpstr>shellcode和shellcode地址的植入</vt:lpstr>
      <vt:lpstr>被修改了的main函数的栈帧 </vt:lpstr>
      <vt:lpstr>2.6  权限提升（Escalating Privilege） </vt:lpstr>
      <vt:lpstr>2.7  掩盖踪迹（Covering Tracks） </vt:lpstr>
      <vt:lpstr>2.8  创建后门（Creating Bookdoor） </vt:lpstr>
      <vt:lpstr>常用的后门创建方法</vt:lpstr>
      <vt:lpstr>2.9  Web攻击技术 </vt:lpstr>
      <vt:lpstr>2.9.1  SQL注入攻击 </vt:lpstr>
      <vt:lpstr>SQL注入攻击的总体思路</vt:lpstr>
      <vt:lpstr>SQL注入的方式 </vt:lpstr>
      <vt:lpstr>判断能否注入Web程序的方法</vt:lpstr>
      <vt:lpstr>SQL注入的原理 </vt:lpstr>
      <vt:lpstr>SQL注入攻击的防范</vt:lpstr>
      <vt:lpstr>2.9.2  XSS攻击 </vt:lpstr>
      <vt:lpstr>XSS漏洞的产生原因</vt:lpstr>
      <vt:lpstr>跨站脚本（XSS）攻击防范</vt:lpstr>
      <vt:lpstr>跨站脚本（XSS）攻击防范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网络安全基础</dc:title>
  <dc:creator>island</dc:creator>
  <cp:lastModifiedBy>杨 家红</cp:lastModifiedBy>
  <cp:revision>697</cp:revision>
  <dcterms:created xsi:type="dcterms:W3CDTF">2009-12-20T02:51:39Z</dcterms:created>
  <dcterms:modified xsi:type="dcterms:W3CDTF">2024-03-18T08:20:39Z</dcterms:modified>
</cp:coreProperties>
</file>